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72" r:id="rId13"/>
    <p:sldId id="273" r:id="rId14"/>
    <p:sldId id="280" r:id="rId15"/>
    <p:sldId id="281" r:id="rId16"/>
    <p:sldId id="282" r:id="rId17"/>
    <p:sldId id="284" r:id="rId18"/>
    <p:sldId id="271" r:id="rId19"/>
    <p:sldId id="274" r:id="rId20"/>
    <p:sldId id="275" r:id="rId21"/>
    <p:sldId id="276" r:id="rId22"/>
    <p:sldId id="277" r:id="rId23"/>
    <p:sldId id="268" r:id="rId24"/>
    <p:sldId id="278" r:id="rId25"/>
    <p:sldId id="285" r:id="rId26"/>
    <p:sldId id="279" r:id="rId27"/>
    <p:sldId id="269" r:id="rId28"/>
    <p:sldId id="283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5E4F29E-9356-4492-942D-354CDEF92DB8}">
          <p14:sldIdLst>
            <p14:sldId id="256"/>
            <p14:sldId id="257"/>
            <p14:sldId id="265"/>
            <p14:sldId id="266"/>
            <p14:sldId id="258"/>
            <p14:sldId id="259"/>
            <p14:sldId id="260"/>
            <p14:sldId id="261"/>
            <p14:sldId id="262"/>
            <p14:sldId id="263"/>
            <p14:sldId id="267"/>
            <p14:sldId id="272"/>
            <p14:sldId id="273"/>
          </p14:sldIdLst>
        </p14:section>
        <p14:section name="Oddíl bez názvu" id="{3A2EF808-545E-48E1-BA69-DE084F5C8BDB}">
          <p14:sldIdLst>
            <p14:sldId id="280"/>
            <p14:sldId id="281"/>
            <p14:sldId id="282"/>
            <p14:sldId id="284"/>
            <p14:sldId id="271"/>
            <p14:sldId id="274"/>
            <p14:sldId id="275"/>
            <p14:sldId id="276"/>
            <p14:sldId id="277"/>
          </p14:sldIdLst>
        </p14:section>
        <p14:section name="Oddíl bez názvu" id="{8BA6C77B-AD76-4D67-AADD-DC68494382B3}">
          <p14:sldIdLst>
            <p14:sldId id="268"/>
            <p14:sldId id="278"/>
            <p14:sldId id="285"/>
            <p14:sldId id="279"/>
            <p14:sldId id="269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898F3-50D8-7C9A-B19F-A59908D3A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47EFAD-BCB6-5EFA-7EB4-375A9C873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317365-9182-9891-1140-9DE57482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1C0-DA18-4B1E-A6CD-5E944BFD955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1F13B6-8F98-82A5-E99A-3FE37DCE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C0A54C-BF42-9299-E077-DAC339D6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81C-2DAD-427F-AC38-2C2901599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85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8D702-2D6D-E270-9D3D-D041CA22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11841B-3523-308D-A748-8279BC9B9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25A4A7-2AEE-72CF-2431-3ED02D5E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1C0-DA18-4B1E-A6CD-5E944BFD955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19EF8A-E535-A08C-AF28-86A8467C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3E74A7-90EF-E75F-5748-9373A2DB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81C-2DAD-427F-AC38-2C2901599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75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A11F3A3-FCB4-E263-5488-7F0081A4F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F834B95-54D9-5BED-A4BB-94578B82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03027E-09C3-2959-112A-D08DB3D6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1C0-DA18-4B1E-A6CD-5E944BFD955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1EC640-B877-7AAA-9DB6-3B46A6E2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9CF62E-00CD-B846-E7B5-C543AEA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81C-2DAD-427F-AC38-2C2901599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52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454F3F-993C-5EC4-29CB-F58F85223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66B24C-BCC6-5CBA-06A8-5BB0F8D11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6C6749-A0C4-3E01-56B2-F7C45413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1C0-DA18-4B1E-A6CD-5E944BFD955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01B145-5C83-D2E8-5F7E-8B44B528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082494-2CEA-F6CC-F6C7-8375B63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81C-2DAD-427F-AC38-2C2901599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47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DC5EA-4008-0052-7B93-2999C6F1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8456B7-AEE5-177D-D300-B73D7810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0F0320-14ED-1F6B-31D7-035CA670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1C0-DA18-4B1E-A6CD-5E944BFD955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47093D-F88D-68F6-5D62-A93EDAED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D9D51E-212D-50DE-222C-755C4B71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81C-2DAD-427F-AC38-2C2901599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6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692A9-39C6-442E-03C7-DD781DC6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46A689-DC6E-3163-13E5-770AFF2B0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985B16-0FA4-18C2-8087-B7CFF7F12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B1A1EF-9DD3-89AB-1EB9-72BE5706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1C0-DA18-4B1E-A6CD-5E944BFD955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78A319-0B8F-440A-0E78-7B59BCAE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19EB28-19C6-EDB8-AB7F-DB8E1DF9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81C-2DAD-427F-AC38-2C2901599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9980BA-CA8F-E737-7558-E58CB195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BEF7B3-EA17-8C4D-C77A-134535D5A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6BFC80-4F3B-E4B9-A252-7796A9704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DF0EE2B-146D-879A-5130-13CA46D24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2B9863-C379-0625-4173-200D15046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BFE7EEF-36CB-DDE7-0F2B-4C9BF10B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1C0-DA18-4B1E-A6CD-5E944BFD955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46FE0D5-63E9-C051-C4F7-BC3F1731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27E8750-AACD-ECB6-4C38-4CC5C8036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81C-2DAD-427F-AC38-2C2901599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83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69FC4-2954-6D57-8CDD-0613F31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55EDD06-534D-2D3E-64DC-E78048C0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1C0-DA18-4B1E-A6CD-5E944BFD955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652063-C70A-EFE2-57A5-FBB02CA8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7E9394-7CB9-0559-67F9-25543E86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81C-2DAD-427F-AC38-2C2901599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02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1867636-8DDC-6361-A0D6-FDEFC63BF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1C0-DA18-4B1E-A6CD-5E944BFD955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67BE58B-BE20-BCE2-3792-1A18222D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31E46A-73FB-421F-D7AD-19360403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81C-2DAD-427F-AC38-2C2901599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47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FDF0C-70CB-0456-9F76-9C24DB27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41D8AD-9D8D-3417-E0AB-61F45EF50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610F04-B8CE-B06F-7C8D-C28A87D0C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F2CAD2-E8C3-C332-20DF-7531335D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1C0-DA18-4B1E-A6CD-5E944BFD955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48A0D7-385D-0454-B801-4E1AC2A5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36DB9-0C34-A991-1299-3928DB6C2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81C-2DAD-427F-AC38-2C2901599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20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8494F-6B32-2358-858A-114AA707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9D77E84-ACB7-5105-87B7-D8E7BA9E0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7973EA-0CC8-C8E7-A0FD-BBD25A9D1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8DE1BD-97C3-9AFE-AFC0-C70E2947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1C0-DA18-4B1E-A6CD-5E944BFD955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481495-9775-7C43-8A14-83ACBFF5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0C0B43-ECC8-4FFB-7CB4-AD30D53E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681C-2DAD-427F-AC38-2C2901599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90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6613D83-00E7-7EB2-9605-FEF2349A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D28DFB-4E8F-F24C-3E7A-F5DC5E441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3B8166-0EE7-1C18-C26D-E4BDB3EAB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61C0-DA18-4B1E-A6CD-5E944BFD955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8A5772-394E-F770-B533-7022DEF61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34A742-5D4E-8299-2B43-AA6CA4C1A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7681C-2DAD-427F-AC38-2C2901599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54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3A5E6-29A0-A31C-BD3F-AD80A1F9F8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Vojenství 6 – Organizace římské armády období principátu. Část 2. (27 př. n. l. – 193 n. l.) Legie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C24F92-FE5D-24EC-97D1-AE19BE0E0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Tomáš Antoš.</a:t>
            </a:r>
          </a:p>
        </p:txBody>
      </p:sp>
    </p:spTree>
    <p:extLst>
      <p:ext uri="{BB962C8B-B14F-4D97-AF65-F5344CB8AC3E}">
        <p14:creationId xmlns:p14="http://schemas.microsoft.com/office/powerpoint/2010/main" val="334010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83BB9-C48C-EA4F-B152-38828293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7ECBA3-EAFD-4952-E4DA-E832D9DD9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6828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Vždy římští občané – rekruti (</a:t>
            </a:r>
            <a:r>
              <a:rPr lang="cs-CZ" i="1" dirty="0" err="1"/>
              <a:t>tirones</a:t>
            </a:r>
            <a:r>
              <a:rPr lang="cs-CZ" dirty="0"/>
              <a:t>) obvykle od 17 do 20, ale i mladší a starší. </a:t>
            </a:r>
          </a:p>
          <a:p>
            <a:r>
              <a:rPr lang="cs-CZ" dirty="0"/>
              <a:t>Pocházeli z venkova (</a:t>
            </a:r>
            <a:r>
              <a:rPr lang="cs-CZ" dirty="0" err="1"/>
              <a:t>Vegetius</a:t>
            </a:r>
            <a:r>
              <a:rPr lang="cs-CZ" dirty="0"/>
              <a:t>) ale i z měst (</a:t>
            </a:r>
            <a:r>
              <a:rPr lang="cs-CZ" dirty="0" err="1"/>
              <a:t>Tacitus</a:t>
            </a:r>
            <a:r>
              <a:rPr lang="cs-CZ" dirty="0"/>
              <a:t>).</a:t>
            </a:r>
          </a:p>
          <a:p>
            <a:r>
              <a:rPr lang="cs-CZ" dirty="0"/>
              <a:t>Ideálně dobrovolníci, ale zcela běžně se ještě dělali i odvody (</a:t>
            </a:r>
            <a:r>
              <a:rPr lang="cs-CZ" i="1" dirty="0" err="1"/>
              <a:t>dilectus</a:t>
            </a:r>
            <a:r>
              <a:rPr lang="cs-CZ" dirty="0"/>
              <a:t>) typicky v době velkých válek. </a:t>
            </a:r>
          </a:p>
          <a:p>
            <a:r>
              <a:rPr lang="cs-CZ" dirty="0"/>
              <a:t>Stále více se jednalo o muže z provincií, především u legií ve východní části říše. Občanství až při nástupu? </a:t>
            </a:r>
          </a:p>
          <a:p>
            <a:r>
              <a:rPr lang="cs-CZ" dirty="0"/>
              <a:t>Rekruti – čtyřměsíční tvrdý výcvik, cvičné pochody, boje, formace </a:t>
            </a:r>
          </a:p>
          <a:p>
            <a:r>
              <a:rPr lang="cs-CZ" dirty="0"/>
              <a:t>Délka služby – Augustus – 16 let a pak 4 u veteránů. Od poloviny 1. století už 25 let. Někdy i více. (</a:t>
            </a:r>
            <a:r>
              <a:rPr lang="cs-CZ" dirty="0" err="1"/>
              <a:t>propuštělo</a:t>
            </a:r>
            <a:r>
              <a:rPr lang="cs-CZ" dirty="0"/>
              <a:t> se jednou za dva roky.) Po propuštění už spíše peníze než příděl půdy (kvůli odporu civilního obyvatelstva). Obnos činil víc jak desetinásobek běžného platu (900/12000 sesterciů).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B1BBBA5-7848-B9CE-AD0A-96E845C37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39" y="1316575"/>
            <a:ext cx="3726815" cy="48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6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EC481-F347-4D89-186C-D8CEE301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Výzbroj a výstroj vojáků období císařství.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44FAE3-F5AD-86E6-DD69-A258456C5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7523" cy="4351338"/>
          </a:xfrm>
        </p:spPr>
        <p:txBody>
          <a:bodyPr/>
          <a:lstStyle/>
          <a:p>
            <a:r>
              <a:rPr lang="cs-CZ" dirty="0"/>
              <a:t>Nové typy mečů</a:t>
            </a:r>
          </a:p>
          <a:p>
            <a:r>
              <a:rPr lang="cs-CZ" dirty="0"/>
              <a:t> (Typ </a:t>
            </a:r>
            <a:r>
              <a:rPr lang="cs-CZ" dirty="0" err="1"/>
              <a:t>Mainz</a:t>
            </a:r>
            <a:r>
              <a:rPr lang="cs-CZ" dirty="0"/>
              <a:t>, </a:t>
            </a:r>
            <a:r>
              <a:rPr lang="cs-CZ" dirty="0" err="1"/>
              <a:t>Fullham</a:t>
            </a:r>
            <a:r>
              <a:rPr lang="cs-CZ" dirty="0"/>
              <a:t>, Pompejský typ).</a:t>
            </a:r>
          </a:p>
          <a:p>
            <a:r>
              <a:rPr lang="cs-CZ" i="1" dirty="0" err="1"/>
              <a:t>Pharazonium</a:t>
            </a:r>
            <a:r>
              <a:rPr lang="cs-CZ" i="1" dirty="0"/>
              <a:t> – </a:t>
            </a:r>
            <a:r>
              <a:rPr lang="cs-CZ" dirty="0"/>
              <a:t>luxusní meče s rukojetí ve tvaru zvířecí hlavy</a:t>
            </a:r>
          </a:p>
          <a:p>
            <a:r>
              <a:rPr lang="cs-CZ" i="1" dirty="0" err="1"/>
              <a:t>Spatha</a:t>
            </a:r>
            <a:r>
              <a:rPr lang="cs-CZ" i="1" dirty="0"/>
              <a:t> – </a:t>
            </a:r>
            <a:r>
              <a:rPr lang="cs-CZ" dirty="0"/>
              <a:t>delší meč určený primárně jezdcům. </a:t>
            </a:r>
            <a:endParaRPr lang="cs-CZ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0DDEFA-0195-8E33-76D4-ABDB1F4F9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09" y="1825625"/>
            <a:ext cx="5710091" cy="34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59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CC23A-09C8-C2A3-BBB1-20E5D790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2B51CBC-1EEE-14EE-034D-4983F978A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6833"/>
            <a:ext cx="3077665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3DB0B35-DD12-FBB1-D398-5D5B28A25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76" y="1634512"/>
            <a:ext cx="2822037" cy="43898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E3544D5-5642-8F82-9483-EBD89C679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24" y="2078002"/>
            <a:ext cx="46134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0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5F44B-B447-00B1-A2AF-86A42290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9A20FB7-A855-A373-4672-A8BFED561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50" y="1392700"/>
            <a:ext cx="6570138" cy="3707435"/>
          </a:xfrm>
        </p:spPr>
      </p:pic>
    </p:spTree>
    <p:extLst>
      <p:ext uri="{BB962C8B-B14F-4D97-AF65-F5344CB8AC3E}">
        <p14:creationId xmlns:p14="http://schemas.microsoft.com/office/powerpoint/2010/main" val="227843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35B75-68EC-75FD-2D46-2BCCE6C4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Kopí, oštěpy a luky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A170F3-FCF6-52A8-BCB2-FD2D2DB4A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5997" cy="4351338"/>
          </a:xfrm>
        </p:spPr>
        <p:txBody>
          <a:bodyPr/>
          <a:lstStyle/>
          <a:p>
            <a:r>
              <a:rPr lang="cs-CZ" dirty="0"/>
              <a:t>Kopí (</a:t>
            </a:r>
            <a:r>
              <a:rPr lang="cs-CZ" i="1" dirty="0" err="1"/>
              <a:t>Hasta</a:t>
            </a:r>
            <a:r>
              <a:rPr lang="cs-CZ" dirty="0"/>
              <a:t>) </a:t>
            </a:r>
          </a:p>
          <a:p>
            <a:r>
              <a:rPr lang="cs-CZ" dirty="0"/>
              <a:t>Dlouhé jezdecké kopí (</a:t>
            </a:r>
            <a:r>
              <a:rPr lang="cs-CZ" i="1" dirty="0" err="1"/>
              <a:t>contos</a:t>
            </a:r>
            <a:r>
              <a:rPr lang="cs-CZ" dirty="0"/>
              <a:t>)</a:t>
            </a:r>
          </a:p>
          <a:p>
            <a:r>
              <a:rPr lang="cs-CZ" dirty="0"/>
              <a:t>Oštěpy (</a:t>
            </a:r>
            <a:r>
              <a:rPr lang="cs-CZ" i="1" dirty="0" err="1"/>
              <a:t>tella</a:t>
            </a:r>
            <a:r>
              <a:rPr lang="cs-CZ" i="1" dirty="0"/>
              <a:t>, </a:t>
            </a:r>
            <a:r>
              <a:rPr lang="cs-CZ" i="1" dirty="0" err="1"/>
              <a:t>lancea</a:t>
            </a:r>
            <a:r>
              <a:rPr lang="cs-CZ" i="1" dirty="0"/>
              <a:t>?, </a:t>
            </a:r>
            <a:r>
              <a:rPr lang="cs-CZ" i="1" dirty="0" err="1"/>
              <a:t>pillum</a:t>
            </a:r>
            <a:r>
              <a:rPr lang="cs-CZ" dirty="0"/>
              <a:t>)</a:t>
            </a:r>
          </a:p>
          <a:p>
            <a:r>
              <a:rPr lang="cs-CZ" dirty="0"/>
              <a:t>Luky a šípy (</a:t>
            </a:r>
            <a:r>
              <a:rPr lang="cs-CZ" i="1" dirty="0" err="1"/>
              <a:t>arcus</a:t>
            </a:r>
            <a:r>
              <a:rPr lang="cs-CZ" i="1" dirty="0"/>
              <a:t>, </a:t>
            </a:r>
            <a:r>
              <a:rPr lang="cs-CZ" i="1" dirty="0" err="1"/>
              <a:t>sagitta</a:t>
            </a:r>
            <a:r>
              <a:rPr lang="cs-CZ" dirty="0"/>
              <a:t>, </a:t>
            </a:r>
            <a:r>
              <a:rPr lang="cs-CZ" i="1" dirty="0" err="1"/>
              <a:t>missile</a:t>
            </a:r>
            <a:r>
              <a:rPr lang="cs-CZ" dirty="0"/>
              <a:t>) – Většinou kompozitní luky. Více typů šípů (průrazné, se zpětnými háčky aj.)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698160-0DB2-D1F8-3175-F46180CE1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26" y="585004"/>
            <a:ext cx="4127857" cy="56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52C70-2E2A-8A33-EFFB-63FA14C9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" name="Zástupný obsah 16">
            <a:extLst>
              <a:ext uri="{FF2B5EF4-FFF2-40B4-BE49-F238E27FC236}">
                <a16:creationId xmlns:a16="http://schemas.microsoft.com/office/drawing/2014/main" id="{405D4E21-04CC-CEF6-9D20-F03E1733C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68" y="202747"/>
            <a:ext cx="2852251" cy="6655253"/>
          </a:xfr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3EA5F3B-A48C-758A-A7DD-C4DC60283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9" y="571500"/>
            <a:ext cx="3571875" cy="571500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598E97D-319F-10B7-E0AC-DF7DC51CE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92" y="267616"/>
            <a:ext cx="39751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4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A499E-E7C2-9DBE-F5F1-3054419A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23714EF-89B4-5F25-11EA-385FCE9DA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0" y="-1"/>
            <a:ext cx="3216601" cy="646192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05C0067-EAEC-C6E9-8E09-22990CA10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271463"/>
            <a:ext cx="5001944" cy="631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98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4E829-5564-EF14-2BFB-6344C74B4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78D9E1D-1A1C-6BE2-CE16-DE7035911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3" y="365125"/>
            <a:ext cx="9465798" cy="5819138"/>
          </a:xfrm>
        </p:spPr>
      </p:pic>
    </p:spTree>
    <p:extLst>
      <p:ext uri="{BB962C8B-B14F-4D97-AF65-F5344CB8AC3E}">
        <p14:creationId xmlns:p14="http://schemas.microsoft.com/office/powerpoint/2010/main" val="2578478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F762E-B2B9-76E8-66D0-2577B49A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Přilby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798279-A79C-6F5F-FAD1-61E8DF8A1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7862" cy="4351338"/>
          </a:xfrm>
        </p:spPr>
        <p:txBody>
          <a:bodyPr/>
          <a:lstStyle/>
          <a:p>
            <a:r>
              <a:rPr lang="cs-CZ" dirty="0"/>
              <a:t>Na počátku císařství ještě starší republikánské typy (</a:t>
            </a:r>
            <a:r>
              <a:rPr lang="cs-CZ" dirty="0" err="1"/>
              <a:t>Montefortino</a:t>
            </a:r>
            <a:r>
              <a:rPr lang="cs-CZ" dirty="0"/>
              <a:t> aj.)</a:t>
            </a:r>
          </a:p>
          <a:p>
            <a:r>
              <a:rPr lang="cs-CZ" dirty="0"/>
              <a:t>S počátkem císařství nové typy (</a:t>
            </a:r>
            <a:r>
              <a:rPr lang="cs-CZ" dirty="0" err="1"/>
              <a:t>Coolus</a:t>
            </a:r>
            <a:r>
              <a:rPr lang="cs-CZ" dirty="0"/>
              <a:t>, </a:t>
            </a:r>
            <a:r>
              <a:rPr lang="cs-CZ" dirty="0" err="1"/>
              <a:t>gallické</a:t>
            </a:r>
            <a:r>
              <a:rPr lang="cs-CZ" dirty="0"/>
              <a:t> a italické přilby).</a:t>
            </a:r>
          </a:p>
          <a:p>
            <a:r>
              <a:rPr lang="cs-CZ" dirty="0"/>
              <a:t>Jezdecké varianty měly obvykle redukován chránič krku. Někdy byla jezdecká přilba doplněna maskou.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C34FFFF-4EC0-35AD-80BB-3A1B805B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26" y="1342928"/>
            <a:ext cx="5023338" cy="50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9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AE509-477C-F519-6EB1-64B01FF72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41EEFC7-E92A-0583-74BB-705A76418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5" y="1141823"/>
            <a:ext cx="4557263" cy="457435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F2AC805-6271-49A0-9BEE-C8207F717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099" y="397538"/>
            <a:ext cx="4557262" cy="609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7F6CC-7E5E-D24E-20B6-5D99568A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profesionálního vojska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DE3ED4-0301-A4EB-A0DE-65EF1704A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74917" cy="4351338"/>
          </a:xfrm>
        </p:spPr>
        <p:txBody>
          <a:bodyPr>
            <a:normAutofit fontScale="92500"/>
          </a:bodyPr>
          <a:lstStyle/>
          <a:p>
            <a:r>
              <a:rPr lang="cs-CZ" dirty="0"/>
              <a:t>Po Actiu 31. př. n. l. snížil Octavianus (Augustus) počet legií z 60 na 28 (Hlavně Caesarovy a Marca Antonia). Veteráni dostávali příděly půdy) – počet vojska vyrovnán auxiliárními oddíly. </a:t>
            </a:r>
          </a:p>
          <a:p>
            <a:r>
              <a:rPr lang="cs-CZ" dirty="0"/>
              <a:t>Pouze císař směl postavit nové legie (</a:t>
            </a:r>
            <a:r>
              <a:rPr lang="cs-CZ" i="1" dirty="0" err="1"/>
              <a:t>legio</a:t>
            </a:r>
            <a:r>
              <a:rPr lang="cs-CZ" i="1" dirty="0"/>
              <a:t> </a:t>
            </a:r>
            <a:r>
              <a:rPr lang="cs-CZ" i="1" dirty="0" err="1"/>
              <a:t>iusta</a:t>
            </a:r>
            <a:r>
              <a:rPr lang="cs-CZ" dirty="0"/>
              <a:t>) </a:t>
            </a:r>
          </a:p>
          <a:p>
            <a:r>
              <a:rPr lang="cs-CZ" dirty="0"/>
              <a:t>Každý rok se slavil svátek založení legie – </a:t>
            </a:r>
            <a:r>
              <a:rPr lang="cs-CZ" i="1" dirty="0" err="1"/>
              <a:t>Dies</a:t>
            </a:r>
            <a:r>
              <a:rPr lang="cs-CZ" i="1" dirty="0"/>
              <a:t> </a:t>
            </a:r>
            <a:r>
              <a:rPr lang="cs-CZ" i="1" dirty="0" err="1"/>
              <a:t>aquilae</a:t>
            </a:r>
            <a:r>
              <a:rPr lang="cs-CZ" i="1" dirty="0"/>
              <a:t>. </a:t>
            </a:r>
            <a:r>
              <a:rPr lang="cs-CZ" dirty="0"/>
              <a:t>Jednou ročně se patrně také obnovovalo </a:t>
            </a:r>
            <a:r>
              <a:rPr lang="cs-CZ" dirty="0" err="1"/>
              <a:t>Sacramentum</a:t>
            </a:r>
            <a:r>
              <a:rPr lang="cs-CZ" i="1" dirty="0"/>
              <a:t>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10E77A-DBEF-66D3-4610-975C3D29B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2"/>
          <a:stretch/>
        </p:blipFill>
        <p:spPr>
          <a:xfrm>
            <a:off x="7333416" y="1347323"/>
            <a:ext cx="402038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5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519F2-B6E9-12F2-6EE5-BE24DA12E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02C84F9-9376-1FC8-BA0E-B67654A79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6" y="365124"/>
            <a:ext cx="4748322" cy="633109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ADE4AF8-7E62-65D6-4ED2-EB8696F01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38" y="738554"/>
            <a:ext cx="5260188" cy="53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8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25DD3F-D0AA-9670-2327-D0808DB5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2C1F1C6-D7B9-9A05-1C72-D061A8F0E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81" y="365125"/>
            <a:ext cx="8811644" cy="5638144"/>
          </a:xfrm>
        </p:spPr>
      </p:pic>
    </p:spTree>
    <p:extLst>
      <p:ext uri="{BB962C8B-B14F-4D97-AF65-F5344CB8AC3E}">
        <p14:creationId xmlns:p14="http://schemas.microsoft.com/office/powerpoint/2010/main" val="1952401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160AEA-9D0E-9D2D-FF43-7A9136495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7E56095-D61D-705A-B5BA-263C2EAA7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4" y="264110"/>
            <a:ext cx="4315567" cy="647335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AB63D4-3AB7-15DD-8329-5E65B9218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0841"/>
            <a:ext cx="4315567" cy="65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84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CC20E-7704-B544-36A4-0B58DC32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Zbroje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C3948A-8D2E-CD09-81B2-D7E50A8EE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73615" cy="5194153"/>
          </a:xfrm>
        </p:spPr>
        <p:txBody>
          <a:bodyPr>
            <a:normAutofit fontScale="85000" lnSpcReduction="20000"/>
          </a:bodyPr>
          <a:lstStyle/>
          <a:p>
            <a:r>
              <a:rPr lang="cs-CZ" i="1" dirty="0" err="1"/>
              <a:t>Lorica</a:t>
            </a:r>
            <a:r>
              <a:rPr lang="cs-CZ" i="1" dirty="0"/>
              <a:t> </a:t>
            </a:r>
            <a:r>
              <a:rPr lang="cs-CZ" i="1" dirty="0" err="1"/>
              <a:t>hamata</a:t>
            </a:r>
            <a:r>
              <a:rPr lang="cs-CZ" i="1" dirty="0"/>
              <a:t> </a:t>
            </a:r>
            <a:r>
              <a:rPr lang="cs-CZ" dirty="0"/>
              <a:t>(kroužková) </a:t>
            </a:r>
            <a:r>
              <a:rPr lang="cs-CZ" i="1" dirty="0" err="1"/>
              <a:t>squamata</a:t>
            </a:r>
            <a:r>
              <a:rPr lang="cs-CZ" i="1" dirty="0"/>
              <a:t> </a:t>
            </a:r>
            <a:r>
              <a:rPr lang="cs-CZ" dirty="0"/>
              <a:t>(šupinová)</a:t>
            </a:r>
          </a:p>
          <a:p>
            <a:r>
              <a:rPr lang="cs-CZ" dirty="0"/>
              <a:t>Nový typ – </a:t>
            </a:r>
            <a:r>
              <a:rPr lang="cs-CZ" i="1" dirty="0" err="1"/>
              <a:t>Lorica</a:t>
            </a:r>
            <a:r>
              <a:rPr lang="cs-CZ" i="1" dirty="0"/>
              <a:t> </a:t>
            </a:r>
            <a:r>
              <a:rPr lang="cs-CZ" i="1" dirty="0" err="1"/>
              <a:t>segmentata</a:t>
            </a:r>
            <a:r>
              <a:rPr lang="cs-CZ" dirty="0"/>
              <a:t> – plátová broj (více typů) užívaná cca od roku 9 n. l. až do počátku 4. století n. l. Nikdy se však nepoužívala v takovém množství jako ostatní typy. </a:t>
            </a:r>
          </a:p>
          <a:p>
            <a:r>
              <a:rPr lang="cs-CZ" dirty="0"/>
              <a:t>Okrajově: </a:t>
            </a:r>
            <a:r>
              <a:rPr lang="cs-CZ" i="1" dirty="0" err="1"/>
              <a:t>Lorica</a:t>
            </a:r>
            <a:r>
              <a:rPr lang="cs-CZ" i="1" dirty="0"/>
              <a:t> </a:t>
            </a:r>
            <a:r>
              <a:rPr lang="cs-CZ" i="1" dirty="0" err="1"/>
              <a:t>musculata</a:t>
            </a:r>
            <a:r>
              <a:rPr lang="cs-CZ" i="1" dirty="0"/>
              <a:t> </a:t>
            </a:r>
            <a:r>
              <a:rPr lang="cs-CZ" dirty="0"/>
              <a:t>(kovový svalový pancíř) lněné a kožené zbroje (U nepravidelných jednotek, zejména ve východních provinciích)</a:t>
            </a:r>
          </a:p>
          <a:p>
            <a:r>
              <a:rPr lang="cs-CZ" dirty="0"/>
              <a:t>Pod zbrojemi se patrně (alespoň v některých případech) užívala lehčí lněná </a:t>
            </a:r>
            <a:r>
              <a:rPr lang="cs-CZ" dirty="0" err="1"/>
              <a:t>podzbroj</a:t>
            </a:r>
            <a:r>
              <a:rPr lang="cs-CZ" dirty="0"/>
              <a:t> (</a:t>
            </a:r>
            <a:r>
              <a:rPr lang="cs-CZ" i="1" dirty="0" err="1"/>
              <a:t>lorica</a:t>
            </a:r>
            <a:r>
              <a:rPr lang="cs-CZ" i="1" dirty="0"/>
              <a:t> linea</a:t>
            </a:r>
            <a:r>
              <a:rPr lang="cs-CZ" dirty="0"/>
              <a:t>/</a:t>
            </a:r>
            <a:r>
              <a:rPr lang="cs-CZ" i="1" dirty="0" err="1"/>
              <a:t>subarmalis</a:t>
            </a:r>
            <a:r>
              <a:rPr lang="cs-CZ" i="1" dirty="0"/>
              <a:t>)</a:t>
            </a:r>
          </a:p>
          <a:p>
            <a:r>
              <a:rPr lang="cs-CZ" i="1" dirty="0" err="1"/>
              <a:t>Manica</a:t>
            </a:r>
            <a:r>
              <a:rPr lang="cs-CZ" dirty="0"/>
              <a:t> – plátový chránič ruky (zejména v dáckých válkách.</a:t>
            </a:r>
          </a:p>
          <a:p>
            <a:r>
              <a:rPr lang="cs-CZ" dirty="0"/>
              <a:t>Chrániče holení </a:t>
            </a:r>
            <a:r>
              <a:rPr lang="cs-CZ" i="1" dirty="0"/>
              <a:t>- </a:t>
            </a:r>
            <a:r>
              <a:rPr lang="cs-CZ" i="1" dirty="0" err="1"/>
              <a:t>ocreae</a:t>
            </a:r>
            <a:endParaRPr lang="cs-CZ" i="1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3953EB-760C-EBF4-7E19-D426660DF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93" y="1690688"/>
            <a:ext cx="4053499" cy="48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87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5928B-77AA-41CB-537E-8E699D69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DAC7B39-79F0-3503-C4F6-676202A02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1" y="365125"/>
            <a:ext cx="4022664" cy="599027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94CE58-541E-EB7E-B1CE-EE7495C0C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51" y="308806"/>
            <a:ext cx="3862248" cy="609708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D0C74F6-B4F5-7F43-115E-07A884538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63" y="308806"/>
            <a:ext cx="3265305" cy="61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71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C12FE-3CE1-0A80-4249-88B018DAA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4D866FD-8CF9-782B-CB14-1A0B1E387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2" y="2062465"/>
            <a:ext cx="3836561" cy="307348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D7833C8-A3C3-7405-DA0B-63EA59D07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14" y="840829"/>
            <a:ext cx="2973412" cy="51763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91644AE-F427-C1A5-6F42-F410034DF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74" y="1632070"/>
            <a:ext cx="4021101" cy="35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7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3B938-9CFE-F4DF-0468-4E464397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23512E-4093-7F53-AE31-7B64ADED6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18" y="252584"/>
            <a:ext cx="6371634" cy="6926878"/>
          </a:xfrm>
        </p:spPr>
      </p:pic>
    </p:spTree>
    <p:extLst>
      <p:ext uri="{BB962C8B-B14F-4D97-AF65-F5344CB8AC3E}">
        <p14:creationId xmlns:p14="http://schemas.microsoft.com/office/powerpoint/2010/main" val="3244166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129D8-04F0-65AC-2E1D-88D733FE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Štíty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44A116-13F9-17B9-9DDE-E4BA0A223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cs-CZ" dirty="0"/>
              <a:t>Oválné a následně především obdélníkové </a:t>
            </a:r>
            <a:r>
              <a:rPr lang="cs-CZ" i="1" dirty="0" err="1"/>
              <a:t>scutum</a:t>
            </a:r>
            <a:r>
              <a:rPr lang="cs-CZ" dirty="0"/>
              <a:t>.</a:t>
            </a:r>
          </a:p>
          <a:p>
            <a:r>
              <a:rPr lang="cs-CZ" dirty="0"/>
              <a:t>Oválný lehčí štít (</a:t>
            </a:r>
            <a:r>
              <a:rPr lang="cs-CZ" i="1" dirty="0" err="1"/>
              <a:t>clipeus</a:t>
            </a:r>
            <a:r>
              <a:rPr lang="cs-CZ" dirty="0"/>
              <a:t>).</a:t>
            </a:r>
          </a:p>
          <a:p>
            <a:r>
              <a:rPr lang="cs-CZ" dirty="0"/>
              <a:t>Existují domněnky, že </a:t>
            </a:r>
            <a:r>
              <a:rPr lang="cs-CZ" dirty="0" err="1"/>
              <a:t>scutum</a:t>
            </a:r>
            <a:r>
              <a:rPr lang="cs-CZ" dirty="0"/>
              <a:t> bylo vyhrazeno pro vojáky legií a </a:t>
            </a:r>
            <a:r>
              <a:rPr lang="cs-CZ" dirty="0" err="1"/>
              <a:t>clipeus</a:t>
            </a:r>
            <a:r>
              <a:rPr lang="cs-CZ" dirty="0"/>
              <a:t> pro příslušníky auxiliárních jednotek. Neexistuje o tom však přesvědčivý důkaz. </a:t>
            </a:r>
          </a:p>
          <a:p>
            <a:r>
              <a:rPr lang="cs-CZ" dirty="0"/>
              <a:t>V menší míře se užívaly také štíty </a:t>
            </a:r>
            <a:r>
              <a:rPr lang="cs-CZ" dirty="0" err="1"/>
              <a:t>šestihrané</a:t>
            </a:r>
            <a:r>
              <a:rPr lang="cs-CZ" dirty="0"/>
              <a:t>, kulaté a další.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BFAB78-4EFD-2E05-2C72-A1234AD37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19" y="461963"/>
            <a:ext cx="40576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5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51C01-6C25-61E8-EC87-4EDD8A0A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46BAAF8-D61C-767A-BC9F-967C20305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2" y="207841"/>
            <a:ext cx="4629423" cy="631285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16447C0-A265-1DD6-A784-2556B8E78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87" y="365125"/>
            <a:ext cx="4489645" cy="598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5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67F59-955A-58D0-0123-31B37386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Názvy a označování legií.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99D4AB-7254-61A6-48FE-3946EED8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6564" cy="4351338"/>
          </a:xfrm>
        </p:spPr>
        <p:txBody>
          <a:bodyPr/>
          <a:lstStyle/>
          <a:p>
            <a:r>
              <a:rPr lang="cs-CZ" dirty="0"/>
              <a:t>Číslo</a:t>
            </a:r>
          </a:p>
          <a:p>
            <a:r>
              <a:rPr lang="cs-CZ" dirty="0"/>
              <a:t>Název (podle božstev, císařů atd)</a:t>
            </a:r>
          </a:p>
          <a:p>
            <a:r>
              <a:rPr lang="cs-CZ" dirty="0"/>
              <a:t>Přídomky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1CBA06-B111-EF1B-E7D2-D45E747C9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046" y="1027906"/>
            <a:ext cx="411047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6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62AE9-7E52-31D3-E9FB-47D11166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1D2537F-CA4B-5A1F-5AE8-A720A2A28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5" t="16885" r="30975" b="6495"/>
          <a:stretch/>
        </p:blipFill>
        <p:spPr>
          <a:xfrm>
            <a:off x="2405577" y="9666"/>
            <a:ext cx="6203852" cy="6838667"/>
          </a:xfrm>
        </p:spPr>
      </p:pic>
    </p:spTree>
    <p:extLst>
      <p:ext uri="{BB962C8B-B14F-4D97-AF65-F5344CB8AC3E}">
        <p14:creationId xmlns:p14="http://schemas.microsoft.com/office/powerpoint/2010/main" val="28430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CB0C2-4E30-185A-CCF6-07ADC868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legie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BEADE0-0293-9527-9A3D-1787BDB3C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50323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Kolem 5000 mužů, podstav</a:t>
            </a:r>
          </a:p>
          <a:p>
            <a:r>
              <a:rPr lang="cs-CZ" sz="2400" dirty="0" err="1"/>
              <a:t>Calones</a:t>
            </a:r>
            <a:r>
              <a:rPr lang="cs-CZ" sz="2400" dirty="0"/>
              <a:t> – otroci, mohli i bojovat, ale nebyli vojáci! Otrok nesměl být vojákem. Cca 1000 na legii. </a:t>
            </a:r>
          </a:p>
          <a:p>
            <a:r>
              <a:rPr lang="cs-CZ" sz="2400" dirty="0"/>
              <a:t>10 kohort, 60 centurií, 120 jezdců (počítají se navíc?). </a:t>
            </a:r>
          </a:p>
          <a:p>
            <a:r>
              <a:rPr lang="cs-CZ" sz="2400" dirty="0"/>
              <a:t>Centurie 80 mužů podle </a:t>
            </a:r>
            <a:r>
              <a:rPr lang="cs-CZ" sz="2400" dirty="0" err="1"/>
              <a:t>Pseudohygina</a:t>
            </a:r>
            <a:r>
              <a:rPr lang="cs-CZ" sz="2400" dirty="0"/>
              <a:t>. </a:t>
            </a:r>
          </a:p>
          <a:p>
            <a:r>
              <a:rPr lang="cs-CZ" sz="2400" dirty="0"/>
              <a:t>Do 1. poloviny 1. století i </a:t>
            </a:r>
            <a:r>
              <a:rPr lang="cs-CZ" sz="2400" i="1" dirty="0" err="1"/>
              <a:t>vexillum</a:t>
            </a:r>
            <a:r>
              <a:rPr lang="cs-CZ" sz="2400" i="1" dirty="0"/>
              <a:t> </a:t>
            </a:r>
            <a:r>
              <a:rPr lang="cs-CZ" sz="2400" i="1" dirty="0" err="1"/>
              <a:t>veteranorum</a:t>
            </a:r>
            <a:r>
              <a:rPr lang="cs-CZ" sz="2400" i="1" dirty="0"/>
              <a:t> </a:t>
            </a:r>
            <a:r>
              <a:rPr lang="cs-CZ" sz="2400" dirty="0"/>
              <a:t>z vojáků sloužících déle než 16 let. </a:t>
            </a:r>
          </a:p>
          <a:p>
            <a:r>
              <a:rPr lang="cs-CZ" sz="2400" dirty="0"/>
              <a:t>Zdvojená první kohorta? Jen u některých legií a patrně až za </a:t>
            </a:r>
            <a:r>
              <a:rPr lang="cs-CZ" sz="2400" dirty="0" err="1"/>
              <a:t>Flaviovců</a:t>
            </a:r>
            <a:r>
              <a:rPr lang="cs-CZ" sz="2400" dirty="0"/>
              <a:t>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703D36-2A59-0181-D696-C2C460D9E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19" y="1825623"/>
            <a:ext cx="5002608" cy="39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7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A516-6413-01CF-A51E-7AFBFEA3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503F6E-9EED-4136-2C1F-54B27A04F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Legát </a:t>
            </a:r>
            <a:r>
              <a:rPr lang="cs-CZ" i="1" dirty="0"/>
              <a:t>(</a:t>
            </a:r>
            <a:r>
              <a:rPr lang="cs-CZ" i="1" dirty="0" err="1"/>
              <a:t>legatus</a:t>
            </a:r>
            <a:r>
              <a:rPr lang="cs-CZ" i="1" dirty="0"/>
              <a:t> </a:t>
            </a:r>
            <a:r>
              <a:rPr lang="cs-CZ" i="1" dirty="0" err="1"/>
              <a:t>legionis</a:t>
            </a:r>
            <a:r>
              <a:rPr lang="cs-CZ" dirty="0"/>
              <a:t>) – ze senátorského stavu. (Např. budoucí císař Titus Flavius </a:t>
            </a:r>
            <a:r>
              <a:rPr lang="cs-CZ" dirty="0" err="1"/>
              <a:t>Vespasianus</a:t>
            </a:r>
            <a:r>
              <a:rPr lang="cs-CZ" dirty="0"/>
              <a:t> velel </a:t>
            </a:r>
            <a:r>
              <a:rPr lang="cs-CZ" i="1" dirty="0" err="1"/>
              <a:t>legio</a:t>
            </a:r>
            <a:r>
              <a:rPr lang="cs-CZ" i="1" dirty="0"/>
              <a:t> II Augusta</a:t>
            </a:r>
            <a:r>
              <a:rPr lang="cs-CZ" dirty="0"/>
              <a:t> během dobývání Británie).</a:t>
            </a:r>
          </a:p>
          <a:p>
            <a:r>
              <a:rPr lang="cs-CZ" dirty="0"/>
              <a:t>Obvykle už měl za sebou úřad prétora. Mohl mít i civilní pravomoci a povinnosti v provincii. </a:t>
            </a:r>
            <a:endParaRPr lang="cs-CZ" i="1" dirty="0"/>
          </a:p>
          <a:p>
            <a:r>
              <a:rPr lang="cs-CZ" dirty="0"/>
              <a:t>Prefekt </a:t>
            </a:r>
            <a:r>
              <a:rPr lang="cs-CZ" i="1" dirty="0"/>
              <a:t>(</a:t>
            </a:r>
            <a:r>
              <a:rPr lang="cs-CZ" i="1" dirty="0" err="1"/>
              <a:t>praefectus</a:t>
            </a:r>
            <a:r>
              <a:rPr lang="cs-CZ" i="1" dirty="0"/>
              <a:t> </a:t>
            </a:r>
            <a:r>
              <a:rPr lang="cs-CZ" i="1" dirty="0" err="1"/>
              <a:t>legionis</a:t>
            </a:r>
            <a:r>
              <a:rPr lang="cs-CZ" dirty="0"/>
              <a:t>) – z jezdeckého stavu. Pouze legie umístěné v Egyptě.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D26CC2-30D9-CF20-8E60-975F0A0D0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07" y="647112"/>
            <a:ext cx="4370641" cy="553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D66E-3295-E5EF-F453-9F110EC4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Vyšší důstojníci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376B70-33A9-A6AF-6420-9457EA73C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88877" cy="4351338"/>
          </a:xfrm>
        </p:spPr>
        <p:txBody>
          <a:bodyPr>
            <a:normAutofit/>
          </a:bodyPr>
          <a:lstStyle/>
          <a:p>
            <a:r>
              <a:rPr lang="cs-CZ" dirty="0"/>
              <a:t>6 tribunů – 1 – ze senátorského stavu </a:t>
            </a:r>
            <a:r>
              <a:rPr lang="cs-CZ" i="1" dirty="0" err="1"/>
              <a:t>tribunus</a:t>
            </a:r>
            <a:r>
              <a:rPr lang="cs-CZ" i="1" dirty="0"/>
              <a:t> </a:t>
            </a:r>
            <a:r>
              <a:rPr lang="cs-CZ" i="1" dirty="0" err="1"/>
              <a:t>laticlavius</a:t>
            </a:r>
            <a:r>
              <a:rPr lang="cs-CZ" dirty="0"/>
              <a:t>  a 5 z jezdeckého stavu(</a:t>
            </a:r>
            <a:r>
              <a:rPr lang="cs-CZ" i="1" dirty="0" err="1"/>
              <a:t>tribunus</a:t>
            </a:r>
            <a:r>
              <a:rPr lang="cs-CZ" i="1" dirty="0"/>
              <a:t> </a:t>
            </a:r>
            <a:r>
              <a:rPr lang="cs-CZ" i="1" dirty="0" err="1"/>
              <a:t>angusticlavius</a:t>
            </a:r>
            <a:r>
              <a:rPr lang="cs-CZ" dirty="0"/>
              <a:t>)</a:t>
            </a:r>
          </a:p>
          <a:p>
            <a:r>
              <a:rPr lang="cs-CZ" i="1" dirty="0" err="1"/>
              <a:t>Praefectus</a:t>
            </a:r>
            <a:r>
              <a:rPr lang="cs-CZ" i="1" dirty="0"/>
              <a:t> </a:t>
            </a:r>
            <a:r>
              <a:rPr lang="cs-CZ" i="1" dirty="0" err="1"/>
              <a:t>castrorum</a:t>
            </a:r>
            <a:r>
              <a:rPr lang="cs-CZ" i="1" dirty="0"/>
              <a:t> </a:t>
            </a:r>
            <a:r>
              <a:rPr lang="cs-CZ" dirty="0"/>
              <a:t>– Někdy i jeden pro více legií. Od císaře </a:t>
            </a:r>
            <a:r>
              <a:rPr lang="cs-CZ" dirty="0" err="1"/>
              <a:t>Domitiana</a:t>
            </a:r>
            <a:r>
              <a:rPr lang="cs-CZ" dirty="0"/>
              <a:t> vždy jeden pro legii. Obvykle to byl bývalý </a:t>
            </a:r>
            <a:r>
              <a:rPr lang="cs-CZ" i="1" dirty="0"/>
              <a:t>primus </a:t>
            </a:r>
            <a:r>
              <a:rPr lang="cs-CZ" i="1" dirty="0" err="1"/>
              <a:t>pilus</a:t>
            </a:r>
            <a:r>
              <a:rPr lang="cs-CZ" dirty="0"/>
              <a:t>, někdy i tribun.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04673C-3943-2972-E0AD-0C41D20D8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16" y="365125"/>
            <a:ext cx="3423137" cy="58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9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F34B9-09AC-B059-4B42-A6079F87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Centurioni/</a:t>
            </a:r>
            <a:r>
              <a:rPr lang="cs-CZ" dirty="0" err="1"/>
              <a:t>decurioni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C90676-057A-76AC-8433-317C148DE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814625" cy="3702979"/>
          </a:xfrm>
        </p:spPr>
        <p:txBody>
          <a:bodyPr>
            <a:noAutofit/>
          </a:bodyPr>
          <a:lstStyle/>
          <a:p>
            <a:r>
              <a:rPr lang="cs-CZ" sz="2400" dirty="0"/>
              <a:t>Vzájemná hierarchie – </a:t>
            </a:r>
            <a:r>
              <a:rPr lang="cs-CZ" sz="2400" i="1" dirty="0" err="1"/>
              <a:t>hastatus</a:t>
            </a:r>
            <a:r>
              <a:rPr lang="cs-CZ" sz="2400" i="1" dirty="0"/>
              <a:t> prior, </a:t>
            </a:r>
            <a:r>
              <a:rPr lang="cs-CZ" sz="2400" i="1" dirty="0" err="1"/>
              <a:t>posterior</a:t>
            </a:r>
            <a:r>
              <a:rPr lang="cs-CZ" sz="2400" i="1" dirty="0"/>
              <a:t>, </a:t>
            </a:r>
            <a:r>
              <a:rPr lang="cs-CZ" sz="2400" i="1" dirty="0" err="1"/>
              <a:t>princeps</a:t>
            </a:r>
            <a:r>
              <a:rPr lang="cs-CZ" sz="2400" i="1" dirty="0"/>
              <a:t> prior, </a:t>
            </a:r>
            <a:r>
              <a:rPr lang="cs-CZ" sz="2400" i="1" dirty="0" err="1"/>
              <a:t>posterior</a:t>
            </a:r>
            <a:r>
              <a:rPr lang="cs-CZ" sz="2400" i="1" dirty="0"/>
              <a:t>, </a:t>
            </a:r>
            <a:r>
              <a:rPr lang="cs-CZ" sz="2400" i="1" dirty="0" err="1"/>
              <a:t>pilus</a:t>
            </a:r>
            <a:r>
              <a:rPr lang="cs-CZ" sz="2400" i="1" dirty="0"/>
              <a:t> prior </a:t>
            </a:r>
            <a:r>
              <a:rPr lang="cs-CZ" sz="2400" i="1" dirty="0" err="1"/>
              <a:t>posterior</a:t>
            </a:r>
            <a:r>
              <a:rPr lang="cs-CZ" sz="2400" i="1" dirty="0"/>
              <a:t>. </a:t>
            </a:r>
            <a:r>
              <a:rPr lang="cs-CZ" sz="2400" dirty="0"/>
              <a:t>Dále </a:t>
            </a:r>
            <a:r>
              <a:rPr lang="cs-CZ" sz="2400" i="1" dirty="0" err="1"/>
              <a:t>primi</a:t>
            </a:r>
            <a:r>
              <a:rPr lang="cs-CZ" sz="2400" i="1" dirty="0"/>
              <a:t> </a:t>
            </a:r>
            <a:r>
              <a:rPr lang="cs-CZ" sz="2400" i="1" dirty="0" err="1"/>
              <a:t>ordines</a:t>
            </a:r>
            <a:r>
              <a:rPr lang="cs-CZ" sz="2400" i="1" dirty="0"/>
              <a:t> – </a:t>
            </a:r>
            <a:r>
              <a:rPr lang="cs-CZ" sz="2400" i="1" dirty="0" err="1"/>
              <a:t>pilus</a:t>
            </a:r>
            <a:r>
              <a:rPr lang="cs-CZ" sz="2400" i="1" dirty="0"/>
              <a:t> primus</a:t>
            </a:r>
            <a:r>
              <a:rPr lang="cs-CZ" sz="2400" dirty="0"/>
              <a:t>. </a:t>
            </a:r>
          </a:p>
          <a:p>
            <a:r>
              <a:rPr lang="cs-CZ" sz="2400" dirty="0"/>
              <a:t>Kdo velel kohortě? </a:t>
            </a:r>
          </a:p>
          <a:p>
            <a:r>
              <a:rPr lang="cs-CZ" sz="2400" dirty="0"/>
              <a:t>Obvykle povýšení vojáci (nebo </a:t>
            </a:r>
            <a:r>
              <a:rPr lang="cs-CZ" sz="2400" dirty="0" err="1"/>
              <a:t>praetoriáni</a:t>
            </a:r>
            <a:r>
              <a:rPr lang="cs-CZ" sz="2400" dirty="0"/>
              <a:t>), ale mohli pocházet i z jezdeckého stavu.</a:t>
            </a:r>
          </a:p>
          <a:p>
            <a:r>
              <a:rPr lang="cs-CZ" sz="2400" i="1" dirty="0"/>
              <a:t>Medici </a:t>
            </a:r>
            <a:r>
              <a:rPr lang="cs-CZ" sz="2400" i="1" dirty="0" err="1"/>
              <a:t>ordinarii</a:t>
            </a:r>
            <a:r>
              <a:rPr lang="cs-CZ" sz="2400" i="1" dirty="0"/>
              <a:t> </a:t>
            </a:r>
            <a:r>
              <a:rPr lang="cs-CZ" sz="2400" dirty="0"/>
              <a:t>byli zřejmě rovni centurionům. </a:t>
            </a:r>
          </a:p>
          <a:p>
            <a:r>
              <a:rPr lang="cs-CZ" sz="2400" dirty="0"/>
              <a:t>Brali úplatky od vojáků, někteří byli výjimečně krutí. </a:t>
            </a:r>
          </a:p>
          <a:p>
            <a:r>
              <a:rPr lang="cs-CZ" sz="2400" dirty="0"/>
              <a:t>Velmi vysoké ztráty v bitvách (byli vepředu, soustředil se na ně nepřítel).</a:t>
            </a:r>
          </a:p>
          <a:p>
            <a:r>
              <a:rPr lang="cs-CZ" sz="2400" dirty="0"/>
              <a:t>Kdo velel jízdě? </a:t>
            </a:r>
            <a:r>
              <a:rPr lang="cs-CZ" sz="2400" dirty="0" err="1"/>
              <a:t>Decurio</a:t>
            </a:r>
            <a:r>
              <a:rPr lang="cs-CZ" sz="2400" dirty="0"/>
              <a:t>? Centurion? Některý z tribunů? (moc malý oddíl). Oddíl měl svého </a:t>
            </a:r>
            <a:r>
              <a:rPr lang="cs-CZ" sz="2400" dirty="0" err="1"/>
              <a:t>vexillaria</a:t>
            </a:r>
            <a:r>
              <a:rPr lang="cs-CZ" sz="2400" dirty="0"/>
              <a:t> a </a:t>
            </a:r>
            <a:r>
              <a:rPr lang="cs-CZ" sz="2400" dirty="0" err="1"/>
              <a:t>optiona</a:t>
            </a:r>
            <a:r>
              <a:rPr lang="cs-CZ" sz="2400" dirty="0"/>
              <a:t>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1147D9-CF87-DA6C-EAE6-66DEA5C3C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58" y="1294837"/>
            <a:ext cx="356235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A44F3-7D65-7D5A-85AD-82DE733E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Poddůstojníci (</a:t>
            </a:r>
            <a:r>
              <a:rPr lang="cs-CZ" i="1" dirty="0" err="1"/>
              <a:t>principales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5C13F-E5C1-E50E-39CC-6601918B5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0902" cy="4898732"/>
          </a:xfrm>
        </p:spPr>
        <p:txBody>
          <a:bodyPr>
            <a:normAutofit fontScale="92500"/>
          </a:bodyPr>
          <a:lstStyle/>
          <a:p>
            <a:r>
              <a:rPr lang="cs-CZ" i="1" dirty="0" err="1"/>
              <a:t>Signifer</a:t>
            </a:r>
            <a:r>
              <a:rPr lang="cs-CZ" i="1" dirty="0"/>
              <a:t>, </a:t>
            </a:r>
            <a:r>
              <a:rPr lang="cs-CZ" i="1" dirty="0" err="1"/>
              <a:t>optio</a:t>
            </a:r>
            <a:r>
              <a:rPr lang="cs-CZ" i="1" dirty="0"/>
              <a:t>, </a:t>
            </a:r>
            <a:r>
              <a:rPr lang="cs-CZ" i="1" dirty="0" err="1"/>
              <a:t>tesserarius</a:t>
            </a:r>
            <a:r>
              <a:rPr lang="cs-CZ" i="1" dirty="0"/>
              <a:t> </a:t>
            </a:r>
          </a:p>
          <a:p>
            <a:r>
              <a:rPr lang="cs-CZ" i="1" dirty="0" err="1"/>
              <a:t>cornicen</a:t>
            </a:r>
            <a:r>
              <a:rPr lang="cs-CZ" i="1" dirty="0"/>
              <a:t>/</a:t>
            </a:r>
            <a:r>
              <a:rPr lang="cs-CZ" i="1" dirty="0" err="1"/>
              <a:t>bucinator</a:t>
            </a:r>
            <a:r>
              <a:rPr lang="cs-CZ" i="1" dirty="0"/>
              <a:t> – </a:t>
            </a:r>
            <a:r>
              <a:rPr lang="cs-CZ" dirty="0"/>
              <a:t>hudebníci.</a:t>
            </a:r>
          </a:p>
          <a:p>
            <a:r>
              <a:rPr lang="cs-CZ" i="1" dirty="0" err="1"/>
              <a:t>cornicularius</a:t>
            </a:r>
            <a:r>
              <a:rPr lang="cs-CZ" i="1" dirty="0"/>
              <a:t>, </a:t>
            </a:r>
            <a:r>
              <a:rPr lang="cs-CZ" i="1" dirty="0" err="1"/>
              <a:t>benefaciarius</a:t>
            </a:r>
            <a:r>
              <a:rPr lang="cs-CZ" i="1" dirty="0"/>
              <a:t>, </a:t>
            </a:r>
            <a:r>
              <a:rPr lang="cs-CZ" i="1" dirty="0" err="1"/>
              <a:t>librarius</a:t>
            </a:r>
            <a:r>
              <a:rPr lang="cs-CZ" dirty="0"/>
              <a:t>. (pomocník vyšších důstojníků). </a:t>
            </a:r>
          </a:p>
          <a:p>
            <a:r>
              <a:rPr lang="cs-CZ" dirty="0"/>
              <a:t>Od 4. století </a:t>
            </a:r>
            <a:r>
              <a:rPr lang="cs-CZ" i="1" dirty="0" err="1"/>
              <a:t>Decanus</a:t>
            </a:r>
            <a:r>
              <a:rPr lang="cs-CZ" dirty="0"/>
              <a:t>, velitel </a:t>
            </a:r>
            <a:r>
              <a:rPr lang="cs-CZ" dirty="0" err="1"/>
              <a:t>contubernia</a:t>
            </a:r>
            <a:r>
              <a:rPr lang="cs-CZ" dirty="0"/>
              <a:t> (družstvo po 8 mužích). Neznámo, jestli mělo </a:t>
            </a:r>
            <a:r>
              <a:rPr lang="cs-CZ" i="1" dirty="0" err="1"/>
              <a:t>contubernium</a:t>
            </a:r>
            <a:r>
              <a:rPr lang="cs-CZ" dirty="0"/>
              <a:t> velitele i dřív. Z některých nápisů se zdá, že </a:t>
            </a:r>
            <a:r>
              <a:rPr lang="cs-CZ" dirty="0" err="1"/>
              <a:t>contubernium</a:t>
            </a:r>
            <a:r>
              <a:rPr lang="cs-CZ" dirty="0"/>
              <a:t> mělo nějakého předáka, ale nebyla to taktická jednotka, která by sama plnila úkoly a on měl asi spíš administrativní a pořádkovou funkci.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EDB53F-BFBB-B608-935E-1524FA4DB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31" y="1206207"/>
            <a:ext cx="3805678" cy="511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099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930</Words>
  <Application>Microsoft Office PowerPoint</Application>
  <PresentationFormat>Širokoúhlá obrazovka</PresentationFormat>
  <Paragraphs>70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Vojenství 6 – Organizace římské armády období principátu. Část 2. (27 př. n. l. – 193 n. l.) Legie</vt:lpstr>
      <vt:lpstr>Vznik profesionálního vojska</vt:lpstr>
      <vt:lpstr>Názvy a označování legií.</vt:lpstr>
      <vt:lpstr>Prezentace aplikace PowerPoint</vt:lpstr>
      <vt:lpstr>Organizace legie</vt:lpstr>
      <vt:lpstr>Velitel</vt:lpstr>
      <vt:lpstr>Vyšší důstojníci</vt:lpstr>
      <vt:lpstr>Centurioni/decurioni?</vt:lpstr>
      <vt:lpstr>Poddůstojníci (principales)</vt:lpstr>
      <vt:lpstr>Vojáci</vt:lpstr>
      <vt:lpstr>Výzbroj a výstroj vojáků období císařství.</vt:lpstr>
      <vt:lpstr>Prezentace aplikace PowerPoint</vt:lpstr>
      <vt:lpstr>Prezentace aplikace PowerPoint</vt:lpstr>
      <vt:lpstr>Kopí, oštěpy a luky</vt:lpstr>
      <vt:lpstr>Prezentace aplikace PowerPoint</vt:lpstr>
      <vt:lpstr>Prezentace aplikace PowerPoint</vt:lpstr>
      <vt:lpstr>Prezentace aplikace PowerPoint</vt:lpstr>
      <vt:lpstr>Přilby</vt:lpstr>
      <vt:lpstr>Prezentace aplikace PowerPoint</vt:lpstr>
      <vt:lpstr>Prezentace aplikace PowerPoint</vt:lpstr>
      <vt:lpstr>Prezentace aplikace PowerPoint</vt:lpstr>
      <vt:lpstr>Prezentace aplikace PowerPoint</vt:lpstr>
      <vt:lpstr>Zbroje</vt:lpstr>
      <vt:lpstr>Prezentace aplikace PowerPoint</vt:lpstr>
      <vt:lpstr>Prezentace aplikace PowerPoint</vt:lpstr>
      <vt:lpstr>Prezentace aplikace PowerPoint</vt:lpstr>
      <vt:lpstr>Štíty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Legie období principátu</dc:title>
  <dc:creator>Tomáš Antoš</dc:creator>
  <cp:lastModifiedBy>Tomáš Antoš</cp:lastModifiedBy>
  <cp:revision>9</cp:revision>
  <dcterms:created xsi:type="dcterms:W3CDTF">2022-05-31T07:30:06Z</dcterms:created>
  <dcterms:modified xsi:type="dcterms:W3CDTF">2022-10-27T13:07:16Z</dcterms:modified>
</cp:coreProperties>
</file>