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4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47.jpeg" ContentType="image/jpe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30.png" ContentType="image/png"/>
  <Override PartName="/ppt/media/image41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png" ContentType="image/png"/>
  <Override PartName="/ppt/media/image48.jpeg" ContentType="image/jpeg"/>
  <Override PartName="/ppt/media/image49.jpeg" ContentType="image/jpeg"/>
  <Override PartName="/ppt/media/image5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14324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753480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75132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14324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753480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773000" y="403560"/>
            <a:ext cx="8645760" cy="43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14324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753480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75132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14324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753480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1773000" y="403560"/>
            <a:ext cx="8645760" cy="43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14324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753480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75132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/>
          </p:nvPr>
        </p:nvSpPr>
        <p:spPr>
          <a:xfrm>
            <a:off x="414324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/>
          </p:nvPr>
        </p:nvSpPr>
        <p:spPr>
          <a:xfrm>
            <a:off x="753480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1773000" y="403560"/>
            <a:ext cx="8645760" cy="43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14324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7534800" y="151848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75132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/>
          </p:nvPr>
        </p:nvSpPr>
        <p:spPr>
          <a:xfrm>
            <a:off x="414324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/>
          </p:nvPr>
        </p:nvSpPr>
        <p:spPr>
          <a:xfrm>
            <a:off x="7534800" y="3603240"/>
            <a:ext cx="322992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73000" y="403560"/>
            <a:ext cx="8645760" cy="43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891760" y="360324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75132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891760" y="1518480"/>
            <a:ext cx="489528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751320" y="3603240"/>
            <a:ext cx="10031400" cy="190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10881360" y="6048720"/>
            <a:ext cx="154080" cy="24444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11142000" y="6048720"/>
            <a:ext cx="122400" cy="24660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4"/>
          <a:stretch/>
        </p:blipFill>
        <p:spPr>
          <a:xfrm>
            <a:off x="11383560" y="6048720"/>
            <a:ext cx="129240" cy="244440"/>
          </a:xfrm>
          <a:prstGeom prst="rect">
            <a:avLst/>
          </a:prstGeom>
          <a:ln w="0">
            <a:noFill/>
          </a:ln>
        </p:spPr>
      </p:pic>
      <p:sp>
        <p:nvSpPr>
          <p:cNvPr id="3" name="bg object 19"/>
          <p:cNvSpPr/>
          <p:nvPr/>
        </p:nvSpPr>
        <p:spPr>
          <a:xfrm>
            <a:off x="11640960" y="6049440"/>
            <a:ext cx="105120" cy="243360"/>
          </a:xfrm>
          <a:custGeom>
            <a:avLst/>
            <a:gdLst/>
            <a:ahLst/>
            <a:rect l="l" t="t" r="r" b="b"/>
            <a:pathLst>
              <a:path w="105409" h="243839">
                <a:moveTo>
                  <a:pt x="104990" y="0"/>
                </a:moveTo>
                <a:lnTo>
                  <a:pt x="0" y="0"/>
                </a:lnTo>
                <a:lnTo>
                  <a:pt x="0" y="12687"/>
                </a:lnTo>
                <a:lnTo>
                  <a:pt x="33248" y="12687"/>
                </a:lnTo>
                <a:lnTo>
                  <a:pt x="33248" y="231089"/>
                </a:lnTo>
                <a:lnTo>
                  <a:pt x="0" y="231089"/>
                </a:lnTo>
                <a:lnTo>
                  <a:pt x="0" y="243789"/>
                </a:lnTo>
                <a:lnTo>
                  <a:pt x="104990" y="243789"/>
                </a:lnTo>
                <a:lnTo>
                  <a:pt x="104990" y="231089"/>
                </a:lnTo>
                <a:lnTo>
                  <a:pt x="71742" y="231089"/>
                </a:lnTo>
                <a:lnTo>
                  <a:pt x="71742" y="12687"/>
                </a:lnTo>
                <a:lnTo>
                  <a:pt x="104990" y="12687"/>
                </a:lnTo>
                <a:lnTo>
                  <a:pt x="10499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bg object 20" descr=""/>
          <p:cNvPicPr/>
          <p:nvPr/>
        </p:nvPicPr>
        <p:blipFill>
          <a:blip r:embed="rId5"/>
          <a:stretch/>
        </p:blipFill>
        <p:spPr>
          <a:xfrm>
            <a:off x="10886760" y="6398640"/>
            <a:ext cx="143280" cy="244440"/>
          </a:xfrm>
          <a:prstGeom prst="rect">
            <a:avLst/>
          </a:prstGeom>
          <a:ln w="0">
            <a:noFill/>
          </a:ln>
        </p:spPr>
      </p:pic>
      <p:pic>
        <p:nvPicPr>
          <p:cNvPr id="5" name="bg object 21" descr=""/>
          <p:cNvPicPr/>
          <p:nvPr/>
        </p:nvPicPr>
        <p:blipFill>
          <a:blip r:embed="rId6"/>
          <a:stretch/>
        </p:blipFill>
        <p:spPr>
          <a:xfrm>
            <a:off x="11148840" y="6398640"/>
            <a:ext cx="129960" cy="244440"/>
          </a:xfrm>
          <a:prstGeom prst="rect">
            <a:avLst/>
          </a:prstGeom>
          <a:ln w="0">
            <a:noFill/>
          </a:ln>
        </p:spPr>
      </p:pic>
      <p:sp>
        <p:nvSpPr>
          <p:cNvPr id="6" name="bg object 22"/>
          <p:cNvSpPr/>
          <p:nvPr/>
        </p:nvSpPr>
        <p:spPr>
          <a:xfrm>
            <a:off x="11373480" y="6398640"/>
            <a:ext cx="150120" cy="244800"/>
          </a:xfrm>
          <a:custGeom>
            <a:avLst/>
            <a:gdLst/>
            <a:ahLst/>
            <a:rect l="l" t="t" r="r" b="b"/>
            <a:pathLst>
              <a:path w="150495" h="245109">
                <a:moveTo>
                  <a:pt x="150050" y="0"/>
                </a:moveTo>
                <a:lnTo>
                  <a:pt x="0" y="0"/>
                </a:lnTo>
                <a:lnTo>
                  <a:pt x="0" y="17780"/>
                </a:lnTo>
                <a:lnTo>
                  <a:pt x="65620" y="17780"/>
                </a:lnTo>
                <a:lnTo>
                  <a:pt x="65620" y="245071"/>
                </a:lnTo>
                <a:lnTo>
                  <a:pt x="84429" y="245071"/>
                </a:lnTo>
                <a:lnTo>
                  <a:pt x="84429" y="17780"/>
                </a:lnTo>
                <a:lnTo>
                  <a:pt x="150050" y="17780"/>
                </a:lnTo>
                <a:lnTo>
                  <a:pt x="15005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bg object 23" descr=""/>
          <p:cNvPicPr/>
          <p:nvPr/>
        </p:nvPicPr>
        <p:blipFill>
          <a:blip r:embed="rId7"/>
          <a:stretch/>
        </p:blipFill>
        <p:spPr>
          <a:xfrm>
            <a:off x="11633040" y="6396480"/>
            <a:ext cx="120960" cy="2487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020440" y="350280"/>
            <a:ext cx="376200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2400" spc="-1" strike="noStrike">
                <a:latin typeface="Calibri"/>
              </a:rPr>
              <a:t>Klikněte pro úpravu formátu textu nadpisu</a:t>
            </a:r>
            <a:endParaRPr b="0" lang="cs-CZ" sz="24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fld id="{557C84F0-BC92-455A-8D0E-ED623B510945}" type="datetime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9/28/22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19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5D28AF0C-474D-434E-83BE-D842A18A5E53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Calibri"/>
              </a:rPr>
              <a:t>Klikněte pro úpravu formátu textu osnovy</a:t>
            </a:r>
            <a:endParaRPr b="0" lang="cs-CZ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Calibri"/>
              </a:rPr>
              <a:t>Druhá úroveň</a:t>
            </a:r>
            <a:endParaRPr b="0" lang="cs-CZ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Calibri"/>
              </a:rPr>
              <a:t>Třetí úroveň</a:t>
            </a:r>
            <a:endParaRPr b="0" lang="cs-CZ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Calibri"/>
              </a:rPr>
              <a:t>Čtvrtá úroveň osnovy</a:t>
            </a:r>
            <a:endParaRPr b="0" lang="cs-CZ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Pátá úroveň osnovy</a:t>
            </a:r>
            <a:endParaRPr b="0" lang="cs-CZ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Šestá úroveň</a:t>
            </a:r>
            <a:endParaRPr b="0" lang="cs-CZ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Sedmá úroveň</a:t>
            </a:r>
            <a:endParaRPr b="0" lang="cs-CZ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g object 16" descr=""/>
          <p:cNvPicPr/>
          <p:nvPr/>
        </p:nvPicPr>
        <p:blipFill>
          <a:blip r:embed="rId2"/>
          <a:stretch/>
        </p:blipFill>
        <p:spPr>
          <a:xfrm>
            <a:off x="10881360" y="6048720"/>
            <a:ext cx="154080" cy="244440"/>
          </a:xfrm>
          <a:prstGeom prst="rect">
            <a:avLst/>
          </a:prstGeom>
          <a:ln w="0">
            <a:noFill/>
          </a:ln>
        </p:spPr>
      </p:pic>
      <p:pic>
        <p:nvPicPr>
          <p:cNvPr id="50" name="bg object 17" descr=""/>
          <p:cNvPicPr/>
          <p:nvPr/>
        </p:nvPicPr>
        <p:blipFill>
          <a:blip r:embed="rId3"/>
          <a:stretch/>
        </p:blipFill>
        <p:spPr>
          <a:xfrm>
            <a:off x="11142000" y="6048720"/>
            <a:ext cx="122400" cy="246600"/>
          </a:xfrm>
          <a:prstGeom prst="rect">
            <a:avLst/>
          </a:prstGeom>
          <a:ln w="0">
            <a:noFill/>
          </a:ln>
        </p:spPr>
      </p:pic>
      <p:pic>
        <p:nvPicPr>
          <p:cNvPr id="51" name="bg object 18" descr=""/>
          <p:cNvPicPr/>
          <p:nvPr/>
        </p:nvPicPr>
        <p:blipFill>
          <a:blip r:embed="rId4"/>
          <a:stretch/>
        </p:blipFill>
        <p:spPr>
          <a:xfrm>
            <a:off x="11383560" y="6048720"/>
            <a:ext cx="129240" cy="244440"/>
          </a:xfrm>
          <a:prstGeom prst="rect">
            <a:avLst/>
          </a:prstGeom>
          <a:ln w="0">
            <a:noFill/>
          </a:ln>
        </p:spPr>
      </p:pic>
      <p:sp>
        <p:nvSpPr>
          <p:cNvPr id="52" name="bg object 19"/>
          <p:cNvSpPr/>
          <p:nvPr/>
        </p:nvSpPr>
        <p:spPr>
          <a:xfrm>
            <a:off x="11640960" y="6049440"/>
            <a:ext cx="105120" cy="243360"/>
          </a:xfrm>
          <a:custGeom>
            <a:avLst/>
            <a:gdLst/>
            <a:ahLst/>
            <a:rect l="l" t="t" r="r" b="b"/>
            <a:pathLst>
              <a:path w="105409" h="243839">
                <a:moveTo>
                  <a:pt x="104990" y="0"/>
                </a:moveTo>
                <a:lnTo>
                  <a:pt x="0" y="0"/>
                </a:lnTo>
                <a:lnTo>
                  <a:pt x="0" y="12687"/>
                </a:lnTo>
                <a:lnTo>
                  <a:pt x="33248" y="12687"/>
                </a:lnTo>
                <a:lnTo>
                  <a:pt x="33248" y="231089"/>
                </a:lnTo>
                <a:lnTo>
                  <a:pt x="0" y="231089"/>
                </a:lnTo>
                <a:lnTo>
                  <a:pt x="0" y="243789"/>
                </a:lnTo>
                <a:lnTo>
                  <a:pt x="104990" y="243789"/>
                </a:lnTo>
                <a:lnTo>
                  <a:pt x="104990" y="231089"/>
                </a:lnTo>
                <a:lnTo>
                  <a:pt x="71742" y="231089"/>
                </a:lnTo>
                <a:lnTo>
                  <a:pt x="71742" y="12687"/>
                </a:lnTo>
                <a:lnTo>
                  <a:pt x="104990" y="12687"/>
                </a:lnTo>
                <a:lnTo>
                  <a:pt x="10499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bg object 20" descr=""/>
          <p:cNvPicPr/>
          <p:nvPr/>
        </p:nvPicPr>
        <p:blipFill>
          <a:blip r:embed="rId5"/>
          <a:stretch/>
        </p:blipFill>
        <p:spPr>
          <a:xfrm>
            <a:off x="10886760" y="6398640"/>
            <a:ext cx="143280" cy="244440"/>
          </a:xfrm>
          <a:prstGeom prst="rect">
            <a:avLst/>
          </a:prstGeom>
          <a:ln w="0">
            <a:noFill/>
          </a:ln>
        </p:spPr>
      </p:pic>
      <p:pic>
        <p:nvPicPr>
          <p:cNvPr id="54" name="bg object 21" descr=""/>
          <p:cNvPicPr/>
          <p:nvPr/>
        </p:nvPicPr>
        <p:blipFill>
          <a:blip r:embed="rId6"/>
          <a:stretch/>
        </p:blipFill>
        <p:spPr>
          <a:xfrm>
            <a:off x="11148840" y="6398640"/>
            <a:ext cx="129960" cy="244440"/>
          </a:xfrm>
          <a:prstGeom prst="rect">
            <a:avLst/>
          </a:prstGeom>
          <a:ln w="0">
            <a:noFill/>
          </a:ln>
        </p:spPr>
      </p:pic>
      <p:sp>
        <p:nvSpPr>
          <p:cNvPr id="55" name="bg object 22"/>
          <p:cNvSpPr/>
          <p:nvPr/>
        </p:nvSpPr>
        <p:spPr>
          <a:xfrm>
            <a:off x="11373480" y="6398640"/>
            <a:ext cx="150120" cy="244800"/>
          </a:xfrm>
          <a:custGeom>
            <a:avLst/>
            <a:gdLst/>
            <a:ahLst/>
            <a:rect l="l" t="t" r="r" b="b"/>
            <a:pathLst>
              <a:path w="150495" h="245109">
                <a:moveTo>
                  <a:pt x="150050" y="0"/>
                </a:moveTo>
                <a:lnTo>
                  <a:pt x="0" y="0"/>
                </a:lnTo>
                <a:lnTo>
                  <a:pt x="0" y="17780"/>
                </a:lnTo>
                <a:lnTo>
                  <a:pt x="65620" y="17780"/>
                </a:lnTo>
                <a:lnTo>
                  <a:pt x="65620" y="245071"/>
                </a:lnTo>
                <a:lnTo>
                  <a:pt x="84429" y="245071"/>
                </a:lnTo>
                <a:lnTo>
                  <a:pt x="84429" y="17780"/>
                </a:lnTo>
                <a:lnTo>
                  <a:pt x="150050" y="17780"/>
                </a:lnTo>
                <a:lnTo>
                  <a:pt x="15005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bg object 23" descr=""/>
          <p:cNvPicPr/>
          <p:nvPr/>
        </p:nvPicPr>
        <p:blipFill>
          <a:blip r:embed="rId7"/>
          <a:stretch/>
        </p:blipFill>
        <p:spPr>
          <a:xfrm>
            <a:off x="11633040" y="6396480"/>
            <a:ext cx="120960" cy="24876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2000" spc="-1" strike="noStrike">
                <a:latin typeface="Calibri"/>
              </a:rPr>
              <a:t>Klikněte pro úpravu formátu textu nadpisu</a:t>
            </a:r>
            <a:endParaRPr b="0" lang="cs-CZ" sz="2000" spc="-1" strike="noStrike"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51320" y="1518480"/>
            <a:ext cx="10031400" cy="39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Calibri"/>
              </a:rPr>
              <a:t>Klikněte pro úpravu formátu textu osnovy</a:t>
            </a:r>
            <a:endParaRPr b="0" lang="cs-CZ" sz="2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Calibri"/>
              </a:rPr>
              <a:t>Druhá úroveň</a:t>
            </a:r>
            <a:endParaRPr b="0" lang="cs-CZ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Calibri"/>
              </a:rPr>
              <a:t>Třetí úroveň</a:t>
            </a:r>
            <a:endParaRPr b="0" lang="cs-CZ" sz="2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Calibri"/>
              </a:rPr>
              <a:t>Čtvrtá úroveň osnovy</a:t>
            </a:r>
            <a:endParaRPr b="0" lang="cs-CZ" sz="2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Calibri"/>
              </a:rPr>
              <a:t>Pátá úroveň osnovy</a:t>
            </a:r>
            <a:endParaRPr b="0" lang="cs-CZ" sz="2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Calibri"/>
              </a:rPr>
              <a:t>Šestá úroveň</a:t>
            </a:r>
            <a:endParaRPr b="0" lang="cs-CZ" sz="2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Calibri"/>
              </a:rPr>
              <a:t>Sedmá úroveň</a:t>
            </a:r>
            <a:endParaRPr b="0" lang="cs-CZ" sz="2800" spc="-1" strike="noStrike"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fld id="{315E7268-A351-418B-BF22-C739328A27C5}" type="datetime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9/28/22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19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5947FD8A-4DBC-403C-9B0A-66D8FCAEFB21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bg object 16" descr=""/>
          <p:cNvPicPr/>
          <p:nvPr/>
        </p:nvPicPr>
        <p:blipFill>
          <a:blip r:embed="rId2"/>
          <a:stretch/>
        </p:blipFill>
        <p:spPr>
          <a:xfrm>
            <a:off x="10881360" y="6048720"/>
            <a:ext cx="154080" cy="244440"/>
          </a:xfrm>
          <a:prstGeom prst="rect">
            <a:avLst/>
          </a:prstGeom>
          <a:ln w="0">
            <a:noFill/>
          </a:ln>
        </p:spPr>
      </p:pic>
      <p:pic>
        <p:nvPicPr>
          <p:cNvPr id="99" name="bg object 17" descr=""/>
          <p:cNvPicPr/>
          <p:nvPr/>
        </p:nvPicPr>
        <p:blipFill>
          <a:blip r:embed="rId3"/>
          <a:stretch/>
        </p:blipFill>
        <p:spPr>
          <a:xfrm>
            <a:off x="11142000" y="6048720"/>
            <a:ext cx="122400" cy="246600"/>
          </a:xfrm>
          <a:prstGeom prst="rect">
            <a:avLst/>
          </a:prstGeom>
          <a:ln w="0">
            <a:noFill/>
          </a:ln>
        </p:spPr>
      </p:pic>
      <p:pic>
        <p:nvPicPr>
          <p:cNvPr id="100" name="bg object 18" descr=""/>
          <p:cNvPicPr/>
          <p:nvPr/>
        </p:nvPicPr>
        <p:blipFill>
          <a:blip r:embed="rId4"/>
          <a:stretch/>
        </p:blipFill>
        <p:spPr>
          <a:xfrm>
            <a:off x="11383560" y="6048720"/>
            <a:ext cx="129240" cy="244440"/>
          </a:xfrm>
          <a:prstGeom prst="rect">
            <a:avLst/>
          </a:prstGeom>
          <a:ln w="0">
            <a:noFill/>
          </a:ln>
        </p:spPr>
      </p:pic>
      <p:sp>
        <p:nvSpPr>
          <p:cNvPr id="101" name="bg object 19"/>
          <p:cNvSpPr/>
          <p:nvPr/>
        </p:nvSpPr>
        <p:spPr>
          <a:xfrm>
            <a:off x="11640960" y="6049440"/>
            <a:ext cx="105120" cy="243360"/>
          </a:xfrm>
          <a:custGeom>
            <a:avLst/>
            <a:gdLst/>
            <a:ahLst/>
            <a:rect l="l" t="t" r="r" b="b"/>
            <a:pathLst>
              <a:path w="105409" h="243839">
                <a:moveTo>
                  <a:pt x="104990" y="0"/>
                </a:moveTo>
                <a:lnTo>
                  <a:pt x="0" y="0"/>
                </a:lnTo>
                <a:lnTo>
                  <a:pt x="0" y="12687"/>
                </a:lnTo>
                <a:lnTo>
                  <a:pt x="33248" y="12687"/>
                </a:lnTo>
                <a:lnTo>
                  <a:pt x="33248" y="231089"/>
                </a:lnTo>
                <a:lnTo>
                  <a:pt x="0" y="231089"/>
                </a:lnTo>
                <a:lnTo>
                  <a:pt x="0" y="243789"/>
                </a:lnTo>
                <a:lnTo>
                  <a:pt x="104990" y="243789"/>
                </a:lnTo>
                <a:lnTo>
                  <a:pt x="104990" y="231089"/>
                </a:lnTo>
                <a:lnTo>
                  <a:pt x="71742" y="231089"/>
                </a:lnTo>
                <a:lnTo>
                  <a:pt x="71742" y="12687"/>
                </a:lnTo>
                <a:lnTo>
                  <a:pt x="104990" y="12687"/>
                </a:lnTo>
                <a:lnTo>
                  <a:pt x="10499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2" name="bg object 20" descr=""/>
          <p:cNvPicPr/>
          <p:nvPr/>
        </p:nvPicPr>
        <p:blipFill>
          <a:blip r:embed="rId5"/>
          <a:stretch/>
        </p:blipFill>
        <p:spPr>
          <a:xfrm>
            <a:off x="10886760" y="6398640"/>
            <a:ext cx="143280" cy="244440"/>
          </a:xfrm>
          <a:prstGeom prst="rect">
            <a:avLst/>
          </a:prstGeom>
          <a:ln w="0">
            <a:noFill/>
          </a:ln>
        </p:spPr>
      </p:pic>
      <p:pic>
        <p:nvPicPr>
          <p:cNvPr id="103" name="bg object 21" descr=""/>
          <p:cNvPicPr/>
          <p:nvPr/>
        </p:nvPicPr>
        <p:blipFill>
          <a:blip r:embed="rId6"/>
          <a:stretch/>
        </p:blipFill>
        <p:spPr>
          <a:xfrm>
            <a:off x="11148840" y="6398640"/>
            <a:ext cx="129960" cy="244440"/>
          </a:xfrm>
          <a:prstGeom prst="rect">
            <a:avLst/>
          </a:prstGeom>
          <a:ln w="0">
            <a:noFill/>
          </a:ln>
        </p:spPr>
      </p:pic>
      <p:sp>
        <p:nvSpPr>
          <p:cNvPr id="104" name="bg object 22"/>
          <p:cNvSpPr/>
          <p:nvPr/>
        </p:nvSpPr>
        <p:spPr>
          <a:xfrm>
            <a:off x="11373480" y="6398640"/>
            <a:ext cx="150120" cy="244800"/>
          </a:xfrm>
          <a:custGeom>
            <a:avLst/>
            <a:gdLst/>
            <a:ahLst/>
            <a:rect l="l" t="t" r="r" b="b"/>
            <a:pathLst>
              <a:path w="150495" h="245109">
                <a:moveTo>
                  <a:pt x="150050" y="0"/>
                </a:moveTo>
                <a:lnTo>
                  <a:pt x="0" y="0"/>
                </a:lnTo>
                <a:lnTo>
                  <a:pt x="0" y="17780"/>
                </a:lnTo>
                <a:lnTo>
                  <a:pt x="65620" y="17780"/>
                </a:lnTo>
                <a:lnTo>
                  <a:pt x="65620" y="245071"/>
                </a:lnTo>
                <a:lnTo>
                  <a:pt x="84429" y="245071"/>
                </a:lnTo>
                <a:lnTo>
                  <a:pt x="84429" y="17780"/>
                </a:lnTo>
                <a:lnTo>
                  <a:pt x="150050" y="17780"/>
                </a:lnTo>
                <a:lnTo>
                  <a:pt x="15005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bg object 23" descr=""/>
          <p:cNvPicPr/>
          <p:nvPr/>
        </p:nvPicPr>
        <p:blipFill>
          <a:blip r:embed="rId7"/>
          <a:stretch/>
        </p:blipFill>
        <p:spPr>
          <a:xfrm>
            <a:off x="11633040" y="6396480"/>
            <a:ext cx="120960" cy="24876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73000" y="403560"/>
            <a:ext cx="864576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2000" spc="-1" strike="noStrike">
                <a:latin typeface="Calibri"/>
              </a:rPr>
              <a:t>Klikněte pro úpravu formátu textu nadpisu</a:t>
            </a:r>
            <a:endParaRPr b="0" lang="cs-CZ" sz="2000" spc="-1" strike="noStrike"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fld id="{596E8B84-D744-4073-819A-4BBC40921665}" type="datetime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9/28/22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19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F0249E2F-853B-45F0-8A68-4EF278695606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Calibri"/>
              </a:rPr>
              <a:t>Klikněte pro úpravu formátu textu osnovy</a:t>
            </a:r>
            <a:endParaRPr b="0" lang="cs-CZ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Calibri"/>
              </a:rPr>
              <a:t>Druhá úroveň</a:t>
            </a:r>
            <a:endParaRPr b="0" lang="cs-CZ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Calibri"/>
              </a:rPr>
              <a:t>Třetí úroveň</a:t>
            </a:r>
            <a:endParaRPr b="0" lang="cs-CZ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Calibri"/>
              </a:rPr>
              <a:t>Čtvrtá úroveň osnovy</a:t>
            </a:r>
            <a:endParaRPr b="0" lang="cs-CZ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Pátá úroveň osnovy</a:t>
            </a:r>
            <a:endParaRPr b="0" lang="cs-CZ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Šestá úroveň</a:t>
            </a:r>
            <a:endParaRPr b="0" lang="cs-CZ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Sedmá úroveň</a:t>
            </a:r>
            <a:endParaRPr b="0" lang="cs-CZ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g object 16" descr=""/>
          <p:cNvPicPr/>
          <p:nvPr/>
        </p:nvPicPr>
        <p:blipFill>
          <a:blip r:embed="rId2"/>
          <a:stretch/>
        </p:blipFill>
        <p:spPr>
          <a:xfrm>
            <a:off x="10881360" y="6048720"/>
            <a:ext cx="154080" cy="244440"/>
          </a:xfrm>
          <a:prstGeom prst="rect">
            <a:avLst/>
          </a:prstGeom>
          <a:ln w="0">
            <a:noFill/>
          </a:ln>
        </p:spPr>
      </p:pic>
      <p:pic>
        <p:nvPicPr>
          <p:cNvPr id="148" name="bg object 17" descr=""/>
          <p:cNvPicPr/>
          <p:nvPr/>
        </p:nvPicPr>
        <p:blipFill>
          <a:blip r:embed="rId3"/>
          <a:stretch/>
        </p:blipFill>
        <p:spPr>
          <a:xfrm>
            <a:off x="11142000" y="6048720"/>
            <a:ext cx="122400" cy="246600"/>
          </a:xfrm>
          <a:prstGeom prst="rect">
            <a:avLst/>
          </a:prstGeom>
          <a:ln w="0">
            <a:noFill/>
          </a:ln>
        </p:spPr>
      </p:pic>
      <p:pic>
        <p:nvPicPr>
          <p:cNvPr id="149" name="bg object 18" descr=""/>
          <p:cNvPicPr/>
          <p:nvPr/>
        </p:nvPicPr>
        <p:blipFill>
          <a:blip r:embed="rId4"/>
          <a:stretch/>
        </p:blipFill>
        <p:spPr>
          <a:xfrm>
            <a:off x="11383560" y="6048720"/>
            <a:ext cx="129240" cy="244440"/>
          </a:xfrm>
          <a:prstGeom prst="rect">
            <a:avLst/>
          </a:prstGeom>
          <a:ln w="0">
            <a:noFill/>
          </a:ln>
        </p:spPr>
      </p:pic>
      <p:sp>
        <p:nvSpPr>
          <p:cNvPr id="150" name="bg object 19"/>
          <p:cNvSpPr/>
          <p:nvPr/>
        </p:nvSpPr>
        <p:spPr>
          <a:xfrm>
            <a:off x="11640960" y="6049440"/>
            <a:ext cx="105120" cy="243360"/>
          </a:xfrm>
          <a:custGeom>
            <a:avLst/>
            <a:gdLst/>
            <a:ahLst/>
            <a:rect l="l" t="t" r="r" b="b"/>
            <a:pathLst>
              <a:path w="105409" h="243839">
                <a:moveTo>
                  <a:pt x="104990" y="0"/>
                </a:moveTo>
                <a:lnTo>
                  <a:pt x="0" y="0"/>
                </a:lnTo>
                <a:lnTo>
                  <a:pt x="0" y="12687"/>
                </a:lnTo>
                <a:lnTo>
                  <a:pt x="33248" y="12687"/>
                </a:lnTo>
                <a:lnTo>
                  <a:pt x="33248" y="231089"/>
                </a:lnTo>
                <a:lnTo>
                  <a:pt x="0" y="231089"/>
                </a:lnTo>
                <a:lnTo>
                  <a:pt x="0" y="243789"/>
                </a:lnTo>
                <a:lnTo>
                  <a:pt x="104990" y="243789"/>
                </a:lnTo>
                <a:lnTo>
                  <a:pt x="104990" y="231089"/>
                </a:lnTo>
                <a:lnTo>
                  <a:pt x="71742" y="231089"/>
                </a:lnTo>
                <a:lnTo>
                  <a:pt x="71742" y="12687"/>
                </a:lnTo>
                <a:lnTo>
                  <a:pt x="104990" y="12687"/>
                </a:lnTo>
                <a:lnTo>
                  <a:pt x="10499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bg object 20" descr=""/>
          <p:cNvPicPr/>
          <p:nvPr/>
        </p:nvPicPr>
        <p:blipFill>
          <a:blip r:embed="rId5"/>
          <a:stretch/>
        </p:blipFill>
        <p:spPr>
          <a:xfrm>
            <a:off x="10886760" y="6398640"/>
            <a:ext cx="143280" cy="244440"/>
          </a:xfrm>
          <a:prstGeom prst="rect">
            <a:avLst/>
          </a:prstGeom>
          <a:ln w="0">
            <a:noFill/>
          </a:ln>
        </p:spPr>
      </p:pic>
      <p:pic>
        <p:nvPicPr>
          <p:cNvPr id="152" name="bg object 21" descr=""/>
          <p:cNvPicPr/>
          <p:nvPr/>
        </p:nvPicPr>
        <p:blipFill>
          <a:blip r:embed="rId6"/>
          <a:stretch/>
        </p:blipFill>
        <p:spPr>
          <a:xfrm>
            <a:off x="11148840" y="6398640"/>
            <a:ext cx="129960" cy="244440"/>
          </a:xfrm>
          <a:prstGeom prst="rect">
            <a:avLst/>
          </a:prstGeom>
          <a:ln w="0">
            <a:noFill/>
          </a:ln>
        </p:spPr>
      </p:pic>
      <p:sp>
        <p:nvSpPr>
          <p:cNvPr id="153" name="bg object 22"/>
          <p:cNvSpPr/>
          <p:nvPr/>
        </p:nvSpPr>
        <p:spPr>
          <a:xfrm>
            <a:off x="11373480" y="6398640"/>
            <a:ext cx="150120" cy="244800"/>
          </a:xfrm>
          <a:custGeom>
            <a:avLst/>
            <a:gdLst/>
            <a:ahLst/>
            <a:rect l="l" t="t" r="r" b="b"/>
            <a:pathLst>
              <a:path w="150495" h="245109">
                <a:moveTo>
                  <a:pt x="150050" y="0"/>
                </a:moveTo>
                <a:lnTo>
                  <a:pt x="0" y="0"/>
                </a:lnTo>
                <a:lnTo>
                  <a:pt x="0" y="17780"/>
                </a:lnTo>
                <a:lnTo>
                  <a:pt x="65620" y="17780"/>
                </a:lnTo>
                <a:lnTo>
                  <a:pt x="65620" y="245071"/>
                </a:lnTo>
                <a:lnTo>
                  <a:pt x="84429" y="245071"/>
                </a:lnTo>
                <a:lnTo>
                  <a:pt x="84429" y="17780"/>
                </a:lnTo>
                <a:lnTo>
                  <a:pt x="150050" y="17780"/>
                </a:lnTo>
                <a:lnTo>
                  <a:pt x="15005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bg object 23" descr=""/>
          <p:cNvPicPr/>
          <p:nvPr/>
        </p:nvPicPr>
        <p:blipFill>
          <a:blip r:embed="rId7"/>
          <a:stretch/>
        </p:blipFill>
        <p:spPr>
          <a:xfrm>
            <a:off x="11633040" y="6396480"/>
            <a:ext cx="120960" cy="248760"/>
          </a:xfrm>
          <a:prstGeom prst="rect">
            <a:avLst/>
          </a:prstGeom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fld id="{52A737DC-1FBE-4CB9-9090-8A7D72B16DF4}" type="datetime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9/28/22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19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8B02FB41-C64C-4177-9284-40D0FF06E20F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Calibri"/>
              </a:rPr>
              <a:t>Klikněte pro úpravu formátu textu nadpisu</a:t>
            </a:r>
            <a:endParaRPr b="0" lang="cs-CZ" sz="1800" spc="-1" strike="noStrike"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Calibri"/>
              </a:rPr>
              <a:t>Klikněte pro úpravu formátu textu osnovy</a:t>
            </a:r>
            <a:endParaRPr b="0" lang="cs-CZ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Calibri"/>
              </a:rPr>
              <a:t>Druhá úroveň</a:t>
            </a:r>
            <a:endParaRPr b="0" lang="cs-CZ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Calibri"/>
              </a:rPr>
              <a:t>Třetí úroveň</a:t>
            </a:r>
            <a:endParaRPr b="0" lang="cs-CZ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Calibri"/>
              </a:rPr>
              <a:t>Čtvrtá úroveň osnovy</a:t>
            </a:r>
            <a:endParaRPr b="0" lang="cs-CZ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Pátá úroveň osnovy</a:t>
            </a:r>
            <a:endParaRPr b="0" lang="cs-CZ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Šestá úroveň</a:t>
            </a:r>
            <a:endParaRPr b="0" lang="cs-CZ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Calibri"/>
              </a:rPr>
              <a:t>Sedmá úroveň</a:t>
            </a:r>
            <a:endParaRPr b="0" lang="cs-CZ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hyperlink" Target="https://dejinyumeni.phil.muni.cz/knihovna/knihovna-hanse-beltinga" TargetMode="External"/><Relationship Id="rId3" Type="http://schemas.openxmlformats.org/officeDocument/2006/relationships/hyperlink" Target="https://dejinyumeni.phil.muni.cz/knihovna/knihovna-hanse-beltinga" TargetMode="External"/><Relationship Id="rId4" Type="http://schemas.openxmlformats.org/officeDocument/2006/relationships/hyperlink" Target="https://dejinyumeni.phil.muni.cz/knihovna/knihovna-hanse-beltinga" TargetMode="External"/><Relationship Id="rId5" Type="http://schemas.openxmlformats.org/officeDocument/2006/relationships/hyperlink" Target="https://dejinyumeni.phil.muni.cz/knihovna/knihovna-hanse-beltinga" TargetMode="External"/><Relationship Id="rId6" Type="http://schemas.openxmlformats.org/officeDocument/2006/relationships/hyperlink" Target="https://dejinyumeni.phil.muni.cz/knihovna/knihovna-hanse-beltinga" TargetMode="External"/><Relationship Id="rId7" Type="http://schemas.openxmlformats.org/officeDocument/2006/relationships/hyperlink" Target="https://dejinyumeni.phil.muni.cz/knihovna/knihovna-hanse-beltinga" TargetMode="External"/><Relationship Id="rId8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hyperlink" Target="http://knihovna.phil.muni.cz/" TargetMode="External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aleph.muni.cz/" TargetMode="External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hyperlink" Target="http://katalog.moravska-galerie.cz/" TargetMode="External"/><Relationship Id="rId3" Type="http://schemas.openxmlformats.org/officeDocument/2006/relationships/hyperlink" Target="http://katalog.moravska-galerie.cz/" TargetMode="External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www.mzk.cz/" TargetMode="External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caslin.cz/" TargetMode="External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knihovna.phil.muni.cz/nase-sluzby/mvs/" TargetMode="External"/><Relationship Id="rId2" Type="http://schemas.openxmlformats.org/officeDocument/2006/relationships/hyperlink" Target="http://knihovna.phil.muni.cz/nase-sluzby/mvs/" TargetMode="External"/><Relationship Id="rId3" Type="http://schemas.openxmlformats.org/officeDocument/2006/relationships/hyperlink" Target="https://www.mzk.cz/sluzby/pujcovani/meziknihovni-vypujcni-sluzby" TargetMode="External"/><Relationship Id="rId4" Type="http://schemas.openxmlformats.org/officeDocument/2006/relationships/hyperlink" Target="https://www.mzk.cz/sluzby/pujcovani/meziknihovni-vypujcni-sluzby" TargetMode="External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kubikat.org/" TargetMode="External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://opac.regesta-imperii.de/lang_en/" TargetMode="External"/><Relationship Id="rId2" Type="http://schemas.openxmlformats.org/officeDocument/2006/relationships/hyperlink" Target="http://opac.regesta-imperii.de/lang_en/" TargetMode="External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usearch.univie.ac.at/primo_library/libweb/action/search.do?vid=UWI" TargetMode="External"/><Relationship Id="rId2" Type="http://schemas.openxmlformats.org/officeDocument/2006/relationships/hyperlink" Target="https://usearch.univie.ac.at/primo_library/libweb/action/search.do?vid=UWI" TargetMode="External"/><Relationship Id="rId3" Type="http://schemas.openxmlformats.org/officeDocument/2006/relationships/hyperlink" Target="https://usearch.univie.ac.at/primo_library/libweb/action/search.do?vid=UWI" TargetMode="External"/><Relationship Id="rId4" Type="http://schemas.openxmlformats.org/officeDocument/2006/relationships/hyperlink" Target="https://usearch.univie.ac.at/primo_library/libweb/action/search.do?vid=UWI" TargetMode="External"/><Relationship Id="rId5" Type="http://schemas.openxmlformats.org/officeDocument/2006/relationships/hyperlink" Target="https://usearch.univie.ac.at/primo_library/libweb/action/search.do?vid=UWI" TargetMode="External"/><Relationship Id="rId6" Type="http://schemas.openxmlformats.org/officeDocument/2006/relationships/image" Target="../media/image37.jpeg"/><Relationship Id="rId7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www.onb.ac.at/digitale-bibliothek-kataloge/" TargetMode="External"/><Relationship Id="rId2" Type="http://schemas.openxmlformats.org/officeDocument/2006/relationships/hyperlink" Target="https://www.onb.ac.at/digitale-bibliothek-kataloge/" TargetMode="External"/><Relationship Id="rId3" Type="http://schemas.openxmlformats.org/officeDocument/2006/relationships/hyperlink" Target="https://www.onb.ac.at/digitale-bibliothek-kataloge/" TargetMode="External"/><Relationship Id="rId4" Type="http://schemas.openxmlformats.org/officeDocument/2006/relationships/hyperlink" Target="https://www.onb.ac.at/digitale-bibliothek-kataloge/" TargetMode="External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ezdroje.muni.cz/" TargetMode="External"/><Relationship Id="rId2" Type="http://schemas.openxmlformats.org/officeDocument/2006/relationships/hyperlink" Target="https://www.jstor.org/" TargetMode="External"/><Relationship Id="rId3" Type="http://schemas.openxmlformats.org/officeDocument/2006/relationships/hyperlink" Target="https://www.geschichtewiki.wien.gv.at/" TargetMode="External"/><Relationship Id="rId4" Type="http://schemas.openxmlformats.org/officeDocument/2006/relationships/hyperlink" Target="https://www.oxfordartonline.com/" TargetMode="External"/><Relationship Id="rId5" Type="http://schemas.openxmlformats.org/officeDocument/2006/relationships/hyperlink" Target="https://www.persee.fr/" TargetMode="External"/><Relationship Id="rId6" Type="http://schemas.openxmlformats.org/officeDocument/2006/relationships/hyperlink" Target="https://www.academia.edu/" TargetMode="External"/><Relationship Id="rId7" Type="http://schemas.openxmlformats.org/officeDocument/2006/relationships/hyperlink" Target="https://archive.org/" TargetMode="External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://www.umeni-art.cz/cz/norm.aspx" TargetMode="External"/><Relationship Id="rId2" Type="http://schemas.openxmlformats.org/officeDocument/2006/relationships/hyperlink" Target="http://www.umeni-art.cz/cz/norm.aspx" TargetMode="External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dejinyumeni.phil.muni.cz/knihovna/gettyho-knihovna" TargetMode="External"/><Relationship Id="rId2" Type="http://schemas.openxmlformats.org/officeDocument/2006/relationships/hyperlink" Target="https://dejinyumeni.phil.muni.cz/knihovna/gettyho-knihovna" TargetMode="External"/><Relationship Id="rId3" Type="http://schemas.openxmlformats.org/officeDocument/2006/relationships/hyperlink" Target="https://dejinyumeni.phil.muni.cz/knihovna/gettyho-knihovna" TargetMode="External"/><Relationship Id="rId4" Type="http://schemas.openxmlformats.org/officeDocument/2006/relationships/hyperlink" Target="https://dejinyumeni.phil.muni.cz/knihovna/gettyho-knihovna" TargetMode="External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bject 2"/>
          <p:cNvSpPr/>
          <p:nvPr/>
        </p:nvSpPr>
        <p:spPr>
          <a:xfrm>
            <a:off x="414360" y="414360"/>
            <a:ext cx="275400" cy="436680"/>
          </a:xfrm>
          <a:custGeom>
            <a:avLst/>
            <a:gdLst/>
            <a:ahLst/>
            <a:rect l="l" t="t" r="r" b="b"/>
            <a:pathLst>
              <a:path w="275590" h="436880">
                <a:moveTo>
                  <a:pt x="68602" y="0"/>
                </a:moveTo>
                <a:lnTo>
                  <a:pt x="0" y="0"/>
                </a:lnTo>
                <a:lnTo>
                  <a:pt x="0" y="436709"/>
                </a:lnTo>
                <a:lnTo>
                  <a:pt x="68602" y="436709"/>
                </a:lnTo>
                <a:lnTo>
                  <a:pt x="68602" y="0"/>
                </a:lnTo>
                <a:close/>
                <a:moveTo>
                  <a:pt x="93546" y="0"/>
                </a:moveTo>
                <a:lnTo>
                  <a:pt x="70941" y="0"/>
                </a:lnTo>
                <a:lnTo>
                  <a:pt x="113033" y="436709"/>
                </a:lnTo>
                <a:lnTo>
                  <a:pt x="136424" y="436709"/>
                </a:lnTo>
                <a:lnTo>
                  <a:pt x="93546" y="0"/>
                </a:lnTo>
                <a:close/>
                <a:moveTo>
                  <a:pt x="204244" y="0"/>
                </a:moveTo>
                <a:lnTo>
                  <a:pt x="180862" y="0"/>
                </a:lnTo>
                <a:lnTo>
                  <a:pt x="138765" y="436709"/>
                </a:lnTo>
                <a:lnTo>
                  <a:pt x="162147" y="436709"/>
                </a:lnTo>
                <a:lnTo>
                  <a:pt x="204244" y="0"/>
                </a:lnTo>
                <a:close/>
                <a:moveTo>
                  <a:pt x="275186" y="0"/>
                </a:moveTo>
                <a:lnTo>
                  <a:pt x="206585" y="0"/>
                </a:lnTo>
                <a:lnTo>
                  <a:pt x="206585" y="436709"/>
                </a:lnTo>
                <a:lnTo>
                  <a:pt x="275186" y="436709"/>
                </a:lnTo>
                <a:lnTo>
                  <a:pt x="27518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object 3"/>
          <p:cNvSpPr/>
          <p:nvPr/>
        </p:nvSpPr>
        <p:spPr>
          <a:xfrm>
            <a:off x="879120" y="414360"/>
            <a:ext cx="218880" cy="440280"/>
          </a:xfrm>
          <a:custGeom>
            <a:avLst/>
            <a:gdLst/>
            <a:ahLst/>
            <a:rect l="l" t="t" r="r" b="b"/>
            <a:pathLst>
              <a:path w="219075" h="440690">
                <a:moveTo>
                  <a:pt x="219062" y="0"/>
                </a:moveTo>
                <a:lnTo>
                  <a:pt x="150461" y="0"/>
                </a:lnTo>
                <a:lnTo>
                  <a:pt x="150461" y="333774"/>
                </a:lnTo>
                <a:lnTo>
                  <a:pt x="146856" y="350306"/>
                </a:lnTo>
                <a:lnTo>
                  <a:pt x="137403" y="363112"/>
                </a:lnTo>
                <a:lnTo>
                  <a:pt x="124151" y="371386"/>
                </a:lnTo>
                <a:lnTo>
                  <a:pt x="109145" y="374323"/>
                </a:lnTo>
                <a:lnTo>
                  <a:pt x="94590" y="371386"/>
                </a:lnTo>
                <a:lnTo>
                  <a:pt x="81569" y="363112"/>
                </a:lnTo>
                <a:lnTo>
                  <a:pt x="72202" y="350306"/>
                </a:lnTo>
                <a:lnTo>
                  <a:pt x="68609" y="333774"/>
                </a:lnTo>
                <a:lnTo>
                  <a:pt x="68609" y="0"/>
                </a:lnTo>
                <a:lnTo>
                  <a:pt x="0" y="0"/>
                </a:lnTo>
                <a:lnTo>
                  <a:pt x="0" y="336107"/>
                </a:lnTo>
                <a:lnTo>
                  <a:pt x="9160" y="377441"/>
                </a:lnTo>
                <a:lnTo>
                  <a:pt x="33524" y="410587"/>
                </a:lnTo>
                <a:lnTo>
                  <a:pt x="68411" y="432619"/>
                </a:lnTo>
                <a:lnTo>
                  <a:pt x="109145" y="440613"/>
                </a:lnTo>
                <a:lnTo>
                  <a:pt x="150328" y="432619"/>
                </a:lnTo>
                <a:lnTo>
                  <a:pt x="185444" y="410587"/>
                </a:lnTo>
                <a:lnTo>
                  <a:pt x="209890" y="377441"/>
                </a:lnTo>
                <a:lnTo>
                  <a:pt x="219062" y="336107"/>
                </a:lnTo>
                <a:lnTo>
                  <a:pt x="21906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object 4"/>
          <p:cNvSpPr/>
          <p:nvPr/>
        </p:nvSpPr>
        <p:spPr>
          <a:xfrm>
            <a:off x="1309320" y="414360"/>
            <a:ext cx="230760" cy="436680"/>
          </a:xfrm>
          <a:custGeom>
            <a:avLst/>
            <a:gdLst/>
            <a:ahLst/>
            <a:rect l="l" t="t" r="r" b="b"/>
            <a:pathLst>
              <a:path w="231140" h="436880">
                <a:moveTo>
                  <a:pt x="68600" y="0"/>
                </a:moveTo>
                <a:lnTo>
                  <a:pt x="0" y="0"/>
                </a:lnTo>
                <a:lnTo>
                  <a:pt x="0" y="436709"/>
                </a:lnTo>
                <a:lnTo>
                  <a:pt x="68600" y="436709"/>
                </a:lnTo>
                <a:lnTo>
                  <a:pt x="68600" y="0"/>
                </a:lnTo>
                <a:close/>
                <a:moveTo>
                  <a:pt x="95104" y="0"/>
                </a:moveTo>
                <a:lnTo>
                  <a:pt x="71722" y="0"/>
                </a:lnTo>
                <a:lnTo>
                  <a:pt x="136429" y="436709"/>
                </a:lnTo>
                <a:lnTo>
                  <a:pt x="159810" y="436709"/>
                </a:lnTo>
                <a:lnTo>
                  <a:pt x="95104" y="0"/>
                </a:lnTo>
                <a:close/>
                <a:moveTo>
                  <a:pt x="230752" y="0"/>
                </a:moveTo>
                <a:lnTo>
                  <a:pt x="162152" y="0"/>
                </a:lnTo>
                <a:lnTo>
                  <a:pt x="162152" y="436709"/>
                </a:lnTo>
                <a:lnTo>
                  <a:pt x="230752" y="436709"/>
                </a:lnTo>
                <a:lnTo>
                  <a:pt x="23075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object 5"/>
          <p:cNvSpPr/>
          <p:nvPr/>
        </p:nvSpPr>
        <p:spPr>
          <a:xfrm>
            <a:off x="1767960" y="414000"/>
            <a:ext cx="186840" cy="437040"/>
          </a:xfrm>
          <a:custGeom>
            <a:avLst/>
            <a:gdLst/>
            <a:ahLst/>
            <a:rect l="l" t="t" r="r" b="b"/>
            <a:pathLst>
              <a:path w="187325" h="437515">
                <a:moveTo>
                  <a:pt x="187096" y="0"/>
                </a:moveTo>
                <a:lnTo>
                  <a:pt x="0" y="0"/>
                </a:lnTo>
                <a:lnTo>
                  <a:pt x="0" y="24142"/>
                </a:lnTo>
                <a:lnTo>
                  <a:pt x="59245" y="24142"/>
                </a:lnTo>
                <a:lnTo>
                  <a:pt x="59245" y="412826"/>
                </a:lnTo>
                <a:lnTo>
                  <a:pt x="0" y="412826"/>
                </a:lnTo>
                <a:lnTo>
                  <a:pt x="0" y="436956"/>
                </a:lnTo>
                <a:lnTo>
                  <a:pt x="187096" y="436956"/>
                </a:lnTo>
                <a:lnTo>
                  <a:pt x="187096" y="412826"/>
                </a:lnTo>
                <a:lnTo>
                  <a:pt x="127850" y="412826"/>
                </a:lnTo>
                <a:lnTo>
                  <a:pt x="127850" y="24142"/>
                </a:lnTo>
                <a:lnTo>
                  <a:pt x="187096" y="24142"/>
                </a:lnTo>
                <a:lnTo>
                  <a:pt x="18709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object 6"/>
          <p:cNvSpPr/>
          <p:nvPr/>
        </p:nvSpPr>
        <p:spPr>
          <a:xfrm>
            <a:off x="423720" y="1038240"/>
            <a:ext cx="255600" cy="436680"/>
          </a:xfrm>
          <a:custGeom>
            <a:avLst/>
            <a:gdLst/>
            <a:ahLst/>
            <a:rect l="l" t="t" r="r" b="b"/>
            <a:pathLst>
              <a:path w="255904" h="436880">
                <a:moveTo>
                  <a:pt x="162930" y="0"/>
                </a:moveTo>
                <a:lnTo>
                  <a:pt x="129410" y="0"/>
                </a:lnTo>
                <a:lnTo>
                  <a:pt x="185539" y="267484"/>
                </a:lnTo>
                <a:lnTo>
                  <a:pt x="69381" y="267484"/>
                </a:lnTo>
                <a:lnTo>
                  <a:pt x="127068" y="0"/>
                </a:lnTo>
                <a:lnTo>
                  <a:pt x="93549" y="0"/>
                </a:lnTo>
                <a:lnTo>
                  <a:pt x="0" y="436711"/>
                </a:lnTo>
                <a:lnTo>
                  <a:pt x="34301" y="436711"/>
                </a:lnTo>
                <a:lnTo>
                  <a:pt x="63924" y="298681"/>
                </a:lnTo>
                <a:lnTo>
                  <a:pt x="190994" y="298681"/>
                </a:lnTo>
                <a:lnTo>
                  <a:pt x="221401" y="436711"/>
                </a:lnTo>
                <a:lnTo>
                  <a:pt x="255701" y="436711"/>
                </a:lnTo>
                <a:lnTo>
                  <a:pt x="16293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object 7"/>
          <p:cNvSpPr/>
          <p:nvPr/>
        </p:nvSpPr>
        <p:spPr>
          <a:xfrm>
            <a:off x="891000" y="1038240"/>
            <a:ext cx="232200" cy="436680"/>
          </a:xfrm>
          <a:custGeom>
            <a:avLst/>
            <a:gdLst/>
            <a:ahLst/>
            <a:rect l="l" t="t" r="r" b="b"/>
            <a:pathLst>
              <a:path w="232409" h="436880">
                <a:moveTo>
                  <a:pt x="113039" y="0"/>
                </a:moveTo>
                <a:lnTo>
                  <a:pt x="0" y="0"/>
                </a:lnTo>
                <a:lnTo>
                  <a:pt x="0" y="436711"/>
                </a:lnTo>
                <a:lnTo>
                  <a:pt x="33519" y="436711"/>
                </a:lnTo>
                <a:lnTo>
                  <a:pt x="33519" y="251894"/>
                </a:lnTo>
                <a:lnTo>
                  <a:pt x="127285" y="251894"/>
                </a:lnTo>
                <a:lnTo>
                  <a:pt x="125510" y="248771"/>
                </a:lnTo>
                <a:lnTo>
                  <a:pt x="161587" y="238537"/>
                </a:lnTo>
                <a:lnTo>
                  <a:pt x="185347" y="220697"/>
                </a:lnTo>
                <a:lnTo>
                  <a:pt x="33519" y="220697"/>
                </a:lnTo>
                <a:lnTo>
                  <a:pt x="33519" y="31197"/>
                </a:lnTo>
                <a:lnTo>
                  <a:pt x="186806" y="31197"/>
                </a:lnTo>
                <a:lnTo>
                  <a:pt x="186607" y="30904"/>
                </a:lnTo>
                <a:lnTo>
                  <a:pt x="153366" y="8323"/>
                </a:lnTo>
                <a:lnTo>
                  <a:pt x="113039" y="0"/>
                </a:lnTo>
                <a:close/>
                <a:moveTo>
                  <a:pt x="127285" y="251894"/>
                </a:moveTo>
                <a:lnTo>
                  <a:pt x="90429" y="251894"/>
                </a:lnTo>
                <a:lnTo>
                  <a:pt x="194110" y="436711"/>
                </a:lnTo>
                <a:lnTo>
                  <a:pt x="232313" y="436711"/>
                </a:lnTo>
                <a:lnTo>
                  <a:pt x="127285" y="251894"/>
                </a:lnTo>
                <a:close/>
                <a:moveTo>
                  <a:pt x="186806" y="31197"/>
                </a:moveTo>
                <a:lnTo>
                  <a:pt x="109916" y="31197"/>
                </a:lnTo>
                <a:lnTo>
                  <a:pt x="138711" y="36960"/>
                </a:lnTo>
                <a:lnTo>
                  <a:pt x="162535" y="52738"/>
                </a:lnTo>
                <a:lnTo>
                  <a:pt x="178760" y="76266"/>
                </a:lnTo>
                <a:lnTo>
                  <a:pt x="184753" y="105277"/>
                </a:lnTo>
                <a:lnTo>
                  <a:pt x="184753" y="144274"/>
                </a:lnTo>
                <a:lnTo>
                  <a:pt x="178979" y="175294"/>
                </a:lnTo>
                <a:lnTo>
                  <a:pt x="163121" y="199445"/>
                </a:lnTo>
                <a:lnTo>
                  <a:pt x="139369" y="215115"/>
                </a:lnTo>
                <a:lnTo>
                  <a:pt x="109916" y="220697"/>
                </a:lnTo>
                <a:lnTo>
                  <a:pt x="185347" y="220697"/>
                </a:lnTo>
                <a:lnTo>
                  <a:pt x="190797" y="216604"/>
                </a:lnTo>
                <a:lnTo>
                  <a:pt x="210362" y="185604"/>
                </a:lnTo>
                <a:lnTo>
                  <a:pt x="217500" y="148169"/>
                </a:lnTo>
                <a:lnTo>
                  <a:pt x="217500" y="104505"/>
                </a:lnTo>
                <a:lnTo>
                  <a:pt x="209180" y="64159"/>
                </a:lnTo>
                <a:lnTo>
                  <a:pt x="186806" y="31197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object 8"/>
          <p:cNvSpPr/>
          <p:nvPr/>
        </p:nvSpPr>
        <p:spPr>
          <a:xfrm>
            <a:off x="1291680" y="1037880"/>
            <a:ext cx="267480" cy="437040"/>
          </a:xfrm>
          <a:custGeom>
            <a:avLst/>
            <a:gdLst/>
            <a:ahLst/>
            <a:rect l="l" t="t" r="r" b="b"/>
            <a:pathLst>
              <a:path w="267969" h="437515">
                <a:moveTo>
                  <a:pt x="267385" y="0"/>
                </a:moveTo>
                <a:lnTo>
                  <a:pt x="0" y="0"/>
                </a:lnTo>
                <a:lnTo>
                  <a:pt x="0" y="31750"/>
                </a:lnTo>
                <a:lnTo>
                  <a:pt x="116928" y="31750"/>
                </a:lnTo>
                <a:lnTo>
                  <a:pt x="116928" y="436943"/>
                </a:lnTo>
                <a:lnTo>
                  <a:pt x="150456" y="436943"/>
                </a:lnTo>
                <a:lnTo>
                  <a:pt x="150456" y="31750"/>
                </a:lnTo>
                <a:lnTo>
                  <a:pt x="267385" y="31750"/>
                </a:lnTo>
                <a:lnTo>
                  <a:pt x="267385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object 9"/>
          <p:cNvSpPr/>
          <p:nvPr/>
        </p:nvSpPr>
        <p:spPr>
          <a:xfrm>
            <a:off x="1753920" y="1034640"/>
            <a:ext cx="216000" cy="444240"/>
          </a:xfrm>
          <a:custGeom>
            <a:avLst/>
            <a:gdLst/>
            <a:ahLst/>
            <a:rect l="l" t="t" r="r" b="b"/>
            <a:pathLst>
              <a:path w="216535" h="444500">
                <a:moveTo>
                  <a:pt x="33519" y="325193"/>
                </a:moveTo>
                <a:lnTo>
                  <a:pt x="0" y="325193"/>
                </a:lnTo>
                <a:lnTo>
                  <a:pt x="0" y="340011"/>
                </a:lnTo>
                <a:lnTo>
                  <a:pt x="8477" y="382656"/>
                </a:lnTo>
                <a:lnTo>
                  <a:pt x="31571" y="415652"/>
                </a:lnTo>
                <a:lnTo>
                  <a:pt x="65773" y="436951"/>
                </a:lnTo>
                <a:lnTo>
                  <a:pt x="107575" y="444505"/>
                </a:lnTo>
                <a:lnTo>
                  <a:pt x="149833" y="436951"/>
                </a:lnTo>
                <a:lnTo>
                  <a:pt x="184269" y="415652"/>
                </a:lnTo>
                <a:lnTo>
                  <a:pt x="187008" y="411753"/>
                </a:lnTo>
                <a:lnTo>
                  <a:pt x="108355" y="411753"/>
                </a:lnTo>
                <a:lnTo>
                  <a:pt x="80220" y="406245"/>
                </a:lnTo>
                <a:lnTo>
                  <a:pt x="56322" y="391087"/>
                </a:lnTo>
                <a:lnTo>
                  <a:pt x="39732" y="368327"/>
                </a:lnTo>
                <a:lnTo>
                  <a:pt x="33519" y="340011"/>
                </a:lnTo>
                <a:lnTo>
                  <a:pt x="33519" y="325193"/>
                </a:lnTo>
                <a:close/>
                <a:moveTo>
                  <a:pt x="107575" y="0"/>
                </a:moveTo>
                <a:lnTo>
                  <a:pt x="65773" y="7884"/>
                </a:lnTo>
                <a:lnTo>
                  <a:pt x="31571" y="29732"/>
                </a:lnTo>
                <a:lnTo>
                  <a:pt x="8477" y="62838"/>
                </a:lnTo>
                <a:lnTo>
                  <a:pt x="0" y="104496"/>
                </a:lnTo>
                <a:lnTo>
                  <a:pt x="0" y="134132"/>
                </a:lnTo>
                <a:lnTo>
                  <a:pt x="10219" y="180298"/>
                </a:lnTo>
                <a:lnTo>
                  <a:pt x="35566" y="211041"/>
                </a:lnTo>
                <a:lnTo>
                  <a:pt x="99778" y="239410"/>
                </a:lnTo>
                <a:lnTo>
                  <a:pt x="129466" y="247380"/>
                </a:lnTo>
                <a:lnTo>
                  <a:pt x="156010" y="260466"/>
                </a:lnTo>
                <a:lnTo>
                  <a:pt x="175099" y="281740"/>
                </a:lnTo>
                <a:lnTo>
                  <a:pt x="182420" y="314271"/>
                </a:lnTo>
                <a:lnTo>
                  <a:pt x="182420" y="340011"/>
                </a:lnTo>
                <a:lnTo>
                  <a:pt x="176329" y="368327"/>
                </a:lnTo>
                <a:lnTo>
                  <a:pt x="160006" y="391087"/>
                </a:lnTo>
                <a:lnTo>
                  <a:pt x="136374" y="406245"/>
                </a:lnTo>
                <a:lnTo>
                  <a:pt x="108355" y="411753"/>
                </a:lnTo>
                <a:lnTo>
                  <a:pt x="187008" y="411753"/>
                </a:lnTo>
                <a:lnTo>
                  <a:pt x="207449" y="382656"/>
                </a:lnTo>
                <a:lnTo>
                  <a:pt x="215939" y="340011"/>
                </a:lnTo>
                <a:lnTo>
                  <a:pt x="215939" y="313490"/>
                </a:lnTo>
                <a:lnTo>
                  <a:pt x="205914" y="268540"/>
                </a:lnTo>
                <a:lnTo>
                  <a:pt x="180759" y="238140"/>
                </a:lnTo>
                <a:lnTo>
                  <a:pt x="114591" y="208993"/>
                </a:lnTo>
                <a:lnTo>
                  <a:pt x="85810" y="200589"/>
                </a:lnTo>
                <a:lnTo>
                  <a:pt x="59732" y="187358"/>
                </a:lnTo>
                <a:lnTo>
                  <a:pt x="40816" y="166229"/>
                </a:lnTo>
                <a:lnTo>
                  <a:pt x="33519" y="134132"/>
                </a:lnTo>
                <a:lnTo>
                  <a:pt x="33519" y="105277"/>
                </a:lnTo>
                <a:lnTo>
                  <a:pt x="39610" y="76838"/>
                </a:lnTo>
                <a:lnTo>
                  <a:pt x="55931" y="53807"/>
                </a:lnTo>
                <a:lnTo>
                  <a:pt x="79561" y="38380"/>
                </a:lnTo>
                <a:lnTo>
                  <a:pt x="107575" y="32750"/>
                </a:lnTo>
                <a:lnTo>
                  <a:pt x="186382" y="32750"/>
                </a:lnTo>
                <a:lnTo>
                  <a:pt x="184269" y="29732"/>
                </a:lnTo>
                <a:lnTo>
                  <a:pt x="149833" y="7884"/>
                </a:lnTo>
                <a:lnTo>
                  <a:pt x="107575" y="0"/>
                </a:lnTo>
                <a:close/>
                <a:moveTo>
                  <a:pt x="186382" y="32750"/>
                </a:moveTo>
                <a:lnTo>
                  <a:pt x="107575" y="32750"/>
                </a:lnTo>
                <a:lnTo>
                  <a:pt x="135715" y="38380"/>
                </a:lnTo>
                <a:lnTo>
                  <a:pt x="159616" y="53807"/>
                </a:lnTo>
                <a:lnTo>
                  <a:pt x="176207" y="76838"/>
                </a:lnTo>
                <a:lnTo>
                  <a:pt x="182420" y="105277"/>
                </a:lnTo>
                <a:lnTo>
                  <a:pt x="182420" y="120876"/>
                </a:lnTo>
                <a:lnTo>
                  <a:pt x="215939" y="120876"/>
                </a:lnTo>
                <a:lnTo>
                  <a:pt x="215939" y="104496"/>
                </a:lnTo>
                <a:lnTo>
                  <a:pt x="207449" y="62838"/>
                </a:lnTo>
                <a:lnTo>
                  <a:pt x="186382" y="3275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object 10"/>
          <p:cNvSpPr/>
          <p:nvPr/>
        </p:nvSpPr>
        <p:spPr>
          <a:xfrm>
            <a:off x="1762920" y="2760120"/>
            <a:ext cx="8633160" cy="6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1" lang="cs-CZ" sz="44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1" lang="cs-CZ" sz="44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1" lang="cs-CZ" sz="4400" spc="-1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1" lang="cs-CZ" sz="4400" spc="-2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DU</a:t>
            </a:r>
            <a:r>
              <a:rPr b="1" lang="cs-CZ" sz="4400" spc="-1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26" strike="noStrike">
                <a:solidFill>
                  <a:srgbClr val="0000dc"/>
                </a:solidFill>
                <a:latin typeface="Arial"/>
              </a:rPr>
              <a:t>II.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80908801-EFFA-4BED-AC70-69C999A8DACA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06" name="object 11"/>
          <p:cNvSpPr/>
          <p:nvPr/>
        </p:nvSpPr>
        <p:spPr>
          <a:xfrm>
            <a:off x="1749960" y="4060800"/>
            <a:ext cx="177048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080" bIns="0" anchor="t">
            <a:spAutoFit/>
          </a:bodyPr>
          <a:p>
            <a:pPr marL="12600">
              <a:lnSpc>
                <a:spcPct val="100000"/>
              </a:lnSpc>
              <a:spcBef>
                <a:spcPts val="408"/>
              </a:spcBef>
            </a:pPr>
            <a:r>
              <a:rPr b="0" lang="cs-CZ" sz="2400" spc="-1" strike="noStrike">
                <a:latin typeface="Arial"/>
              </a:rPr>
              <a:t>podzim</a:t>
            </a:r>
            <a:r>
              <a:rPr b="0" lang="cs-CZ" sz="2400" spc="-21" strike="noStrike">
                <a:latin typeface="Arial"/>
              </a:rPr>
              <a:t> 202</a:t>
            </a:r>
            <a:r>
              <a:rPr b="0" lang="cs-CZ" sz="2400" spc="-21" strike="noStrike">
                <a:latin typeface="Arial"/>
              </a:rPr>
              <a:t>2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772776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Knihovny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Semináře</a:t>
            </a:r>
            <a:r>
              <a:rPr b="1" lang="cs-CZ" sz="4000" spc="-15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umění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48" name="object 3" descr=""/>
          <p:cNvPicPr/>
          <p:nvPr/>
        </p:nvPicPr>
        <p:blipFill>
          <a:blip r:embed="rId1"/>
          <a:stretch/>
        </p:blipFill>
        <p:spPr>
          <a:xfrm>
            <a:off x="414360" y="2153520"/>
            <a:ext cx="5577480" cy="3137400"/>
          </a:xfrm>
          <a:prstGeom prst="rect">
            <a:avLst/>
          </a:prstGeom>
          <a:ln w="0">
            <a:noFill/>
          </a:ln>
        </p:spPr>
      </p:pic>
      <p:sp>
        <p:nvSpPr>
          <p:cNvPr id="249" name="object 4"/>
          <p:cNvSpPr/>
          <p:nvPr/>
        </p:nvSpPr>
        <p:spPr>
          <a:xfrm>
            <a:off x="6617520" y="1730160"/>
            <a:ext cx="5068080" cy="36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2800" spc="-1" strike="noStrike">
                <a:solidFill>
                  <a:srgbClr val="0000dc"/>
                </a:solidFill>
                <a:latin typeface="Arial"/>
              </a:rPr>
              <a:t>Knihovna</a:t>
            </a:r>
            <a:r>
              <a:rPr b="1" lang="cs-CZ" sz="2800" spc="-8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2800" spc="-1" strike="noStrike">
                <a:solidFill>
                  <a:srgbClr val="0000dc"/>
                </a:solidFill>
                <a:latin typeface="Arial"/>
              </a:rPr>
              <a:t>Hanse</a:t>
            </a:r>
            <a:r>
              <a:rPr b="1" lang="cs-CZ" sz="2800" spc="-8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2800" spc="-12" strike="noStrike">
                <a:solidFill>
                  <a:srgbClr val="0000dc"/>
                </a:solidFill>
                <a:latin typeface="Arial"/>
              </a:rPr>
              <a:t>Beltinga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5"/>
              </a:spcBef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budova</a:t>
            </a:r>
            <a:r>
              <a:rPr b="0" lang="cs-CZ" sz="2800" spc="-5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K,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přízemí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pro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díla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před</a:t>
            </a:r>
            <a:r>
              <a:rPr b="0" lang="cs-CZ" sz="2800" spc="-2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r.</a:t>
            </a:r>
            <a:r>
              <a:rPr b="0" lang="cs-CZ" sz="2800" spc="-41" strike="noStrike">
                <a:latin typeface="Arial"/>
              </a:rPr>
              <a:t> </a:t>
            </a:r>
            <a:r>
              <a:rPr b="0" lang="cs-CZ" sz="2800" spc="-21" strike="noStrike">
                <a:latin typeface="Arial"/>
              </a:rPr>
              <a:t>1500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7000"/>
              </a:lnSpc>
              <a:spcBef>
                <a:spcPts val="6"/>
              </a:spcBef>
              <a:tabLst>
                <a:tab algn="l" pos="291600"/>
              </a:tabLst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https://dejinyumeni.phil.muni.cz/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 </a:t>
            </a:r>
            <a:r>
              <a:rPr b="0" lang="cs-CZ" sz="2800" spc="-21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4"/>
              </a:rPr>
              <a:t>knihovna/knihovna-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5"/>
              </a:rPr>
              <a:t>hanse-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6"/>
              </a:rPr>
              <a:t> 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7"/>
              </a:rPr>
              <a:t>beltinga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7E75A4C5-A53E-4668-B0D3-57BA74B0D3FC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899748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Ústřední</a:t>
            </a:r>
            <a:r>
              <a:rPr b="1" lang="cs-CZ" sz="4000" spc="-20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knihovna</a:t>
            </a:r>
            <a:r>
              <a:rPr b="1" lang="cs-CZ" sz="4000" spc="-20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Filozofické</a:t>
            </a:r>
            <a:r>
              <a:rPr b="1" lang="cs-CZ" sz="4000" spc="-21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fakulty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52" name="object 3" descr=""/>
          <p:cNvPicPr/>
          <p:nvPr/>
        </p:nvPicPr>
        <p:blipFill>
          <a:blip r:embed="rId1"/>
          <a:stretch/>
        </p:blipFill>
        <p:spPr>
          <a:xfrm>
            <a:off x="414360" y="1514880"/>
            <a:ext cx="6401880" cy="3600720"/>
          </a:xfrm>
          <a:prstGeom prst="rect">
            <a:avLst/>
          </a:prstGeom>
          <a:ln w="0">
            <a:noFill/>
          </a:ln>
        </p:spPr>
      </p:pic>
      <p:pic>
        <p:nvPicPr>
          <p:cNvPr id="253" name="object 4" descr=""/>
          <p:cNvPicPr/>
          <p:nvPr/>
        </p:nvPicPr>
        <p:blipFill>
          <a:blip r:embed="rId2"/>
          <a:stretch/>
        </p:blipFill>
        <p:spPr>
          <a:xfrm>
            <a:off x="6976800" y="1514880"/>
            <a:ext cx="4800240" cy="3600720"/>
          </a:xfrm>
          <a:prstGeom prst="rect">
            <a:avLst/>
          </a:prstGeom>
          <a:ln w="0">
            <a:noFill/>
          </a:ln>
        </p:spPr>
      </p:pic>
      <p:sp>
        <p:nvSpPr>
          <p:cNvPr id="254" name="object 5"/>
          <p:cNvSpPr/>
          <p:nvPr/>
        </p:nvSpPr>
        <p:spPr>
          <a:xfrm>
            <a:off x="3929400" y="5370840"/>
            <a:ext cx="3784320" cy="37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cs-CZ" sz="24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http://knihovna.phil.muni.cz/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22F806FA-71DB-4DBF-92F5-738F094D6B67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921996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Katalog</a:t>
            </a:r>
            <a:r>
              <a:rPr b="1" lang="cs-CZ" sz="4000" spc="-10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ALEPH</a:t>
            </a:r>
            <a:r>
              <a:rPr b="1" lang="cs-CZ" sz="4000" spc="-12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–</a:t>
            </a:r>
            <a:r>
              <a:rPr b="1" lang="cs-CZ" sz="4000" spc="-10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http://aleph.muni.cz/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57" name="object 3" descr=""/>
          <p:cNvPicPr/>
          <p:nvPr/>
        </p:nvPicPr>
        <p:blipFill>
          <a:blip r:embed="rId2"/>
          <a:stretch/>
        </p:blipFill>
        <p:spPr>
          <a:xfrm>
            <a:off x="1145880" y="1539360"/>
            <a:ext cx="9899640" cy="4320000"/>
          </a:xfrm>
          <a:prstGeom prst="rect">
            <a:avLst/>
          </a:prstGeom>
          <a:ln w="0">
            <a:noFill/>
          </a:ln>
        </p:spPr>
      </p:pic>
      <p:sp>
        <p:nvSpPr>
          <p:cNvPr id="258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154CFA2F-6DBB-4A23-B8AA-855B52EDE38E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66031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Knihovna</a:t>
            </a:r>
            <a:r>
              <a:rPr b="1" lang="cs-CZ" sz="4000" spc="-21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Moravské</a:t>
            </a:r>
            <a:r>
              <a:rPr b="1" lang="cs-CZ" sz="4000" spc="-17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galerie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60" name="object 3" descr=""/>
          <p:cNvPicPr/>
          <p:nvPr/>
        </p:nvPicPr>
        <p:blipFill>
          <a:blip r:embed="rId1"/>
          <a:stretch/>
        </p:blipFill>
        <p:spPr>
          <a:xfrm>
            <a:off x="4959000" y="1490400"/>
            <a:ext cx="6693120" cy="4350600"/>
          </a:xfrm>
          <a:prstGeom prst="rect">
            <a:avLst/>
          </a:prstGeom>
          <a:ln w="0">
            <a:noFill/>
          </a:ln>
        </p:spPr>
      </p:pic>
      <p:sp>
        <p:nvSpPr>
          <p:cNvPr id="261" name="object 4"/>
          <p:cNvSpPr/>
          <p:nvPr/>
        </p:nvSpPr>
        <p:spPr>
          <a:xfrm>
            <a:off x="725040" y="1923840"/>
            <a:ext cx="370548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920" bIns="0" anchor="t">
            <a:spAutoFit/>
          </a:bodyPr>
          <a:p>
            <a:pPr marL="12600">
              <a:lnSpc>
                <a:spcPct val="100000"/>
              </a:lnSpc>
              <a:spcBef>
                <a:spcPts val="346"/>
              </a:spcBef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http://katalog.moravska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-galerie.cz/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C6F9F0CC-9B38-4076-84A2-86CD9C991580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bject 2"/>
          <p:cNvSpPr/>
          <p:nvPr/>
        </p:nvSpPr>
        <p:spPr>
          <a:xfrm>
            <a:off x="707400" y="591480"/>
            <a:ext cx="6713640" cy="62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Moravská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zemská</a:t>
            </a:r>
            <a:r>
              <a:rPr b="1" lang="cs-CZ" sz="4000" spc="-17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knihovna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64" name="object 3"/>
          <p:cNvSpPr/>
          <p:nvPr/>
        </p:nvSpPr>
        <p:spPr>
          <a:xfrm>
            <a:off x="8183520" y="1677240"/>
            <a:ext cx="200052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www.mzk.cz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65" name="object 4" descr=""/>
          <p:cNvPicPr/>
          <p:nvPr/>
        </p:nvPicPr>
        <p:blipFill>
          <a:blip r:embed="rId2"/>
          <a:stretch/>
        </p:blipFill>
        <p:spPr>
          <a:xfrm>
            <a:off x="666000" y="1456920"/>
            <a:ext cx="6898680" cy="4486320"/>
          </a:xfrm>
          <a:prstGeom prst="rect">
            <a:avLst/>
          </a:prstGeom>
          <a:ln w="0">
            <a:noFill/>
          </a:ln>
        </p:spPr>
      </p:pic>
      <p:sp>
        <p:nvSpPr>
          <p:cNvPr id="266" name="PlaceHolder 1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7B054966-1AC3-4D1A-8551-50A4C49FA4D5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919440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Souborný</a:t>
            </a:r>
            <a:r>
              <a:rPr b="1" lang="cs-CZ" sz="4000" spc="-13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katalog</a:t>
            </a:r>
            <a:r>
              <a:rPr b="1" lang="cs-CZ" sz="4000" spc="-1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ČR</a:t>
            </a:r>
            <a:r>
              <a:rPr b="1" lang="cs-CZ" sz="4000" spc="-9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–</a:t>
            </a:r>
            <a:r>
              <a:rPr b="1" lang="cs-CZ" sz="4000" spc="-1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www.caslin.cz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68" name="object 3" descr=""/>
          <p:cNvPicPr/>
          <p:nvPr/>
        </p:nvPicPr>
        <p:blipFill>
          <a:blip r:embed="rId2"/>
          <a:stretch/>
        </p:blipFill>
        <p:spPr>
          <a:xfrm>
            <a:off x="1400400" y="1472040"/>
            <a:ext cx="9390600" cy="445428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2265F8EA-F53F-45A1-A445-364178594CA9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871128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Meziknihovní</a:t>
            </a:r>
            <a:r>
              <a:rPr b="1" lang="cs-CZ" sz="4000" spc="-20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výpůjční</a:t>
            </a:r>
            <a:r>
              <a:rPr b="1" lang="cs-CZ" sz="4000" spc="-20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služba</a:t>
            </a:r>
            <a:r>
              <a:rPr b="1" lang="cs-CZ" sz="4000" spc="-21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(MVS)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B991A427-9BF7-4399-833F-69B295C2D92D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72" name="object 3"/>
          <p:cNvSpPr/>
          <p:nvPr/>
        </p:nvSpPr>
        <p:spPr>
          <a:xfrm>
            <a:off x="779040" y="1636560"/>
            <a:ext cx="10477080" cy="27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7000"/>
              </a:lnSpc>
              <a:spcBef>
                <a:spcPts val="99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MVS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Filozofické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fakulty</a:t>
            </a:r>
            <a:r>
              <a:rPr b="0" lang="cs-CZ" sz="2800" spc="-8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MU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(ČR): </a:t>
            </a:r>
            <a:r>
              <a:rPr b="0" lang="cs-CZ" sz="2800" spc="-21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http://knihovna.phil.muni.cz/nase-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sluzby/mvs/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7000"/>
              </a:lnSpc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MVS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Moravské</a:t>
            </a:r>
            <a:r>
              <a:rPr b="0" lang="cs-CZ" sz="2800" spc="-6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zemské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knihovny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(ČR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i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zahraničí): </a:t>
            </a:r>
            <a:r>
              <a:rPr b="0" lang="cs-CZ" sz="2800" spc="-21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https://www.mzk.cz/sluzby/pujcovani/meziknihovni-vypujcni-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4"/>
              </a:rPr>
              <a:t>sluzby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84596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Zentralinstitut</a:t>
            </a:r>
            <a:r>
              <a:rPr b="1" lang="cs-CZ" sz="4000" spc="-13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für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Kunstgeschichte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74" name="object 3"/>
          <p:cNvSpPr/>
          <p:nvPr/>
        </p:nvSpPr>
        <p:spPr>
          <a:xfrm>
            <a:off x="6845040" y="1646280"/>
            <a:ext cx="1766880" cy="18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12600">
              <a:lnSpc>
                <a:spcPct val="100000"/>
              </a:lnSpc>
              <a:spcBef>
                <a:spcPts val="33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Mnichov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Paříž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Florencie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26" strike="noStrike">
                <a:latin typeface="Arial"/>
              </a:rPr>
              <a:t>Řím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75" name="object 4" descr=""/>
          <p:cNvPicPr/>
          <p:nvPr/>
        </p:nvPicPr>
        <p:blipFill>
          <a:blip r:embed="rId1"/>
          <a:stretch/>
        </p:blipFill>
        <p:spPr>
          <a:xfrm>
            <a:off x="719280" y="1557360"/>
            <a:ext cx="5554800" cy="4147920"/>
          </a:xfrm>
          <a:prstGeom prst="rect">
            <a:avLst/>
          </a:prstGeom>
          <a:ln w="0">
            <a:noFill/>
          </a:ln>
        </p:spPr>
      </p:pic>
      <p:sp>
        <p:nvSpPr>
          <p:cNvPr id="276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7F56CB94-911E-49AA-96C1-5CE5FCAA838E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851868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Katalog</a:t>
            </a:r>
            <a:r>
              <a:rPr b="1" lang="cs-CZ" sz="4000" spc="-10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Kubikat</a:t>
            </a:r>
            <a:r>
              <a:rPr b="1" lang="cs-CZ" sz="4000" spc="-11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–</a:t>
            </a:r>
            <a:r>
              <a:rPr b="1" lang="cs-CZ" sz="4000" spc="-114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www.kubikat.org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78" name="object 3" descr=""/>
          <p:cNvPicPr/>
          <p:nvPr/>
        </p:nvPicPr>
        <p:blipFill>
          <a:blip r:embed="rId2"/>
          <a:stretch/>
        </p:blipFill>
        <p:spPr>
          <a:xfrm>
            <a:off x="2507400" y="1486080"/>
            <a:ext cx="7140240" cy="4493520"/>
          </a:xfrm>
          <a:prstGeom prst="rect">
            <a:avLst/>
          </a:prstGeom>
          <a:ln w="0"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CEF5884D-9814-4815-9F0D-46BCAEA5E682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933300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ts val="4405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RI</a:t>
            </a:r>
            <a:r>
              <a:rPr b="1" lang="cs-CZ" sz="4000" spc="-5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21" strike="noStrike">
                <a:solidFill>
                  <a:srgbClr val="0000dc"/>
                </a:solidFill>
                <a:latin typeface="Arial"/>
              </a:rPr>
              <a:t>OPAC</a:t>
            </a:r>
            <a:endParaRPr b="0" lang="cs-CZ" sz="4000" spc="-1" strike="noStrike">
              <a:latin typeface="Calibri"/>
            </a:endParaRPr>
          </a:p>
          <a:p>
            <a:pPr marL="12600">
              <a:lnSpc>
                <a:spcPts val="4405"/>
              </a:lnSpc>
            </a:pPr>
            <a:r>
              <a:rPr b="1" lang="cs-CZ" sz="4000" spc="-26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http://opac.regesta-</a:t>
            </a:r>
            <a:r>
              <a:rPr b="1" lang="cs-CZ" sz="40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imperii.de/lang_en/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281" name="object 3" descr=""/>
          <p:cNvPicPr/>
          <p:nvPr/>
        </p:nvPicPr>
        <p:blipFill>
          <a:blip r:embed="rId3"/>
          <a:stretch/>
        </p:blipFill>
        <p:spPr>
          <a:xfrm>
            <a:off x="1764720" y="1868400"/>
            <a:ext cx="8661960" cy="412668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8E218C5A-7B02-4927-8CE8-10D4751D41CB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656748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Úvodní</a:t>
            </a:r>
            <a:r>
              <a:rPr b="1" lang="cs-CZ" sz="4000" spc="-16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hodina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DCCBEBC0-698B-4828-9C24-654125798924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09" name="object 3"/>
          <p:cNvSpPr/>
          <p:nvPr/>
        </p:nvSpPr>
        <p:spPr>
          <a:xfrm>
            <a:off x="779040" y="1577880"/>
            <a:ext cx="9566640" cy="29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12600">
              <a:lnSpc>
                <a:spcPct val="100000"/>
              </a:lnSpc>
              <a:spcBef>
                <a:spcPts val="2021"/>
              </a:spcBef>
              <a:tabLst>
                <a:tab algn="l" pos="304920"/>
              </a:tabLst>
            </a:pP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3200" spc="-1" strike="noStrike">
                <a:latin typeface="Arial"/>
              </a:rPr>
              <a:t>Náplň</a:t>
            </a:r>
            <a:r>
              <a:rPr b="0" lang="cs-CZ" sz="3200" spc="-26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kurzu</a:t>
            </a:r>
            <a:r>
              <a:rPr b="0" lang="cs-CZ" sz="3200" spc="-52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a</a:t>
            </a:r>
            <a:r>
              <a:rPr b="0" lang="cs-CZ" sz="3200" spc="-26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podmínky</a:t>
            </a:r>
            <a:r>
              <a:rPr b="0" lang="cs-CZ" sz="3200" spc="-32" strike="noStrike">
                <a:latin typeface="Arial"/>
              </a:rPr>
              <a:t> </a:t>
            </a:r>
            <a:r>
              <a:rPr b="0" lang="cs-CZ" sz="3200" spc="-12" strike="noStrike">
                <a:latin typeface="Arial"/>
              </a:rPr>
              <a:t>ukončení</a:t>
            </a:r>
            <a:endParaRPr b="0" lang="cs-CZ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925"/>
              </a:spcBef>
              <a:tabLst>
                <a:tab algn="l" pos="304920"/>
              </a:tabLst>
            </a:pP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3200" spc="-1" strike="noStrike">
                <a:latin typeface="Arial"/>
              </a:rPr>
              <a:t>Informační</a:t>
            </a:r>
            <a:r>
              <a:rPr b="0" lang="cs-CZ" sz="3200" spc="-66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zdroje</a:t>
            </a:r>
            <a:r>
              <a:rPr b="0" lang="cs-CZ" sz="3200" spc="-55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(knihovny,</a:t>
            </a:r>
            <a:r>
              <a:rPr b="0" lang="cs-CZ" sz="3200" spc="-46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elektronické</a:t>
            </a:r>
            <a:r>
              <a:rPr b="0" lang="cs-CZ" sz="3200" spc="-66" strike="noStrike">
                <a:latin typeface="Arial"/>
              </a:rPr>
              <a:t> </a:t>
            </a:r>
            <a:r>
              <a:rPr b="0" lang="cs-CZ" sz="3200" spc="-12" strike="noStrike">
                <a:latin typeface="Arial"/>
              </a:rPr>
              <a:t>zdroje,…)</a:t>
            </a:r>
            <a:endParaRPr b="0" lang="cs-CZ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919"/>
              </a:spcBef>
              <a:tabLst>
                <a:tab algn="l" pos="304920"/>
              </a:tabLst>
            </a:pP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3200" spc="-1" strike="noStrike">
                <a:latin typeface="Arial"/>
              </a:rPr>
              <a:t>Jak</a:t>
            </a:r>
            <a:r>
              <a:rPr b="0" lang="cs-CZ" sz="3200" spc="-32" strike="noStrike">
                <a:latin typeface="Arial"/>
              </a:rPr>
              <a:t> </a:t>
            </a:r>
            <a:r>
              <a:rPr b="0" lang="cs-CZ" sz="3200" spc="-1" strike="noStrike">
                <a:latin typeface="Arial"/>
              </a:rPr>
              <a:t>na</a:t>
            </a:r>
            <a:r>
              <a:rPr b="0" lang="cs-CZ" sz="3200" spc="-15" strike="noStrike">
                <a:latin typeface="Arial"/>
              </a:rPr>
              <a:t> </a:t>
            </a:r>
            <a:r>
              <a:rPr b="0" lang="cs-CZ" sz="3200" spc="-12" strike="noStrike">
                <a:latin typeface="Arial"/>
              </a:rPr>
              <a:t>rešerši?</a:t>
            </a:r>
            <a:endParaRPr b="0" lang="cs-CZ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919"/>
              </a:spcBef>
              <a:tabLst>
                <a:tab algn="l" pos="304920"/>
              </a:tabLst>
            </a:pP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3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3200" spc="-1" strike="noStrike">
                <a:latin typeface="Arial"/>
              </a:rPr>
              <a:t>Jak</a:t>
            </a:r>
            <a:r>
              <a:rPr b="0" lang="cs-CZ" sz="3200" spc="-21" strike="noStrike">
                <a:latin typeface="Arial"/>
              </a:rPr>
              <a:t> </a:t>
            </a:r>
            <a:r>
              <a:rPr b="0" lang="cs-CZ" sz="3200" spc="-12" strike="noStrike">
                <a:latin typeface="Arial"/>
              </a:rPr>
              <a:t>citovat?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bject 2"/>
          <p:cNvSpPr/>
          <p:nvPr/>
        </p:nvSpPr>
        <p:spPr>
          <a:xfrm>
            <a:off x="401040" y="487440"/>
            <a:ext cx="11226600" cy="62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Universität</a:t>
            </a:r>
            <a:r>
              <a:rPr b="1" lang="cs-CZ" sz="4000" spc="-10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Wien</a:t>
            </a:r>
            <a:r>
              <a:rPr b="1" lang="cs-CZ" sz="4000" spc="-13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(Institut</a:t>
            </a:r>
            <a:r>
              <a:rPr b="1" lang="cs-CZ" sz="4000" spc="-10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für</a:t>
            </a:r>
            <a:r>
              <a:rPr b="1" lang="cs-CZ" sz="4000" spc="-1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Kunstgeschichte)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84" name="object 3"/>
          <p:cNvSpPr/>
          <p:nvPr/>
        </p:nvSpPr>
        <p:spPr>
          <a:xfrm>
            <a:off x="779040" y="1646280"/>
            <a:ext cx="4360320" cy="18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just">
              <a:lnSpc>
                <a:spcPct val="107000"/>
              </a:lnSpc>
              <a:spcBef>
                <a:spcPts val="96"/>
              </a:spcBef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https://usearch.univie.ac.at/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 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primo_library/libweb/action/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4"/>
              </a:rPr>
              <a:t> 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5"/>
              </a:rPr>
              <a:t>search.do?vid=UWI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85" name="object 4" descr=""/>
          <p:cNvPicPr/>
          <p:nvPr/>
        </p:nvPicPr>
        <p:blipFill>
          <a:blip r:embed="rId6"/>
          <a:stretch/>
        </p:blipFill>
        <p:spPr>
          <a:xfrm>
            <a:off x="5599080" y="1700640"/>
            <a:ext cx="5873040" cy="3632760"/>
          </a:xfrm>
          <a:prstGeom prst="rect">
            <a:avLst/>
          </a:prstGeom>
          <a:ln w="0">
            <a:noFill/>
          </a:ln>
        </p:spPr>
      </p:pic>
      <p:sp>
        <p:nvSpPr>
          <p:cNvPr id="286" name="PlaceHolder 1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A22A8699-17E8-4B2C-A2BC-AEF6351BAC98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object 2"/>
          <p:cNvSpPr/>
          <p:nvPr/>
        </p:nvSpPr>
        <p:spPr>
          <a:xfrm>
            <a:off x="707400" y="591480"/>
            <a:ext cx="8408160" cy="62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Österreichische</a:t>
            </a:r>
            <a:r>
              <a:rPr b="1" lang="cs-CZ" sz="4000" spc="-14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Nationalbibliothek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88" name="object 3"/>
          <p:cNvSpPr/>
          <p:nvPr/>
        </p:nvSpPr>
        <p:spPr>
          <a:xfrm>
            <a:off x="779040" y="1646280"/>
            <a:ext cx="4775400" cy="9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7000"/>
              </a:lnSpc>
              <a:spcBef>
                <a:spcPts val="99"/>
              </a:spcBef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https://www.onb.ac.at/digitale-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 </a:t>
            </a:r>
            <a:r>
              <a:rPr b="0" lang="cs-CZ" sz="2800" spc="-21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bibliothek-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4"/>
              </a:rPr>
              <a:t>kataloge/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89" name="object 4" descr=""/>
          <p:cNvPicPr/>
          <p:nvPr/>
        </p:nvPicPr>
        <p:blipFill>
          <a:blip r:embed="rId5"/>
          <a:stretch/>
        </p:blipFill>
        <p:spPr>
          <a:xfrm>
            <a:off x="719280" y="2813400"/>
            <a:ext cx="4830840" cy="3221280"/>
          </a:xfrm>
          <a:prstGeom prst="rect">
            <a:avLst/>
          </a:prstGeom>
          <a:ln w="0">
            <a:noFill/>
          </a:ln>
        </p:spPr>
      </p:pic>
      <p:pic>
        <p:nvPicPr>
          <p:cNvPr id="290" name="object 5" descr=""/>
          <p:cNvPicPr/>
          <p:nvPr/>
        </p:nvPicPr>
        <p:blipFill>
          <a:blip r:embed="rId6"/>
          <a:stretch/>
        </p:blipFill>
        <p:spPr>
          <a:xfrm>
            <a:off x="5712120" y="1497960"/>
            <a:ext cx="5854680" cy="4343040"/>
          </a:xfrm>
          <a:prstGeom prst="rect">
            <a:avLst/>
          </a:prstGeom>
          <a:ln w="0">
            <a:noFill/>
          </a:ln>
        </p:spPr>
      </p:pic>
      <p:sp>
        <p:nvSpPr>
          <p:cNvPr id="291" name="PlaceHolder 1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9ACA01AB-61B8-48E7-B367-6EB638DCAD22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741960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Elektronické</a:t>
            </a:r>
            <a:r>
              <a:rPr b="1" lang="cs-CZ" sz="4000" spc="-114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zdroje</a:t>
            </a:r>
            <a:r>
              <a:rPr b="1" lang="cs-CZ" sz="4000" spc="-13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a</a:t>
            </a:r>
            <a:r>
              <a:rPr b="1" lang="cs-CZ" sz="4000" spc="-13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databáze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93" name="object 3"/>
          <p:cNvSpPr/>
          <p:nvPr/>
        </p:nvSpPr>
        <p:spPr>
          <a:xfrm>
            <a:off x="778680" y="1355040"/>
            <a:ext cx="3890880" cy="45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27000"/>
              </a:lnSpc>
              <a:spcBef>
                <a:spcPts val="99"/>
              </a:spcBef>
              <a:tabLst>
                <a:tab algn="l" pos="255960"/>
              </a:tabLst>
            </a:pP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800" spc="-12" strike="noStrike">
                <a:latin typeface="Arial"/>
              </a:rPr>
              <a:t>E-</a:t>
            </a:r>
            <a:r>
              <a:rPr b="0" lang="cs-CZ" sz="1800" spc="-1" strike="noStrike">
                <a:latin typeface="Arial"/>
              </a:rPr>
              <a:t>zdroje</a:t>
            </a:r>
            <a:r>
              <a:rPr b="0" lang="cs-CZ" sz="1800" spc="4" strike="noStrike">
                <a:latin typeface="Arial"/>
              </a:rPr>
              <a:t> </a:t>
            </a:r>
            <a:r>
              <a:rPr b="0" lang="cs-CZ" sz="1800" spc="-21" strike="noStrike">
                <a:latin typeface="Arial"/>
              </a:rPr>
              <a:t>MUNI </a:t>
            </a: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https://ezdroje.muni.cz</a:t>
            </a:r>
            <a:endParaRPr b="0" lang="cs-CZ" sz="1800" spc="-1" strike="noStrike">
              <a:latin typeface="Arial"/>
            </a:endParaRPr>
          </a:p>
          <a:p>
            <a:pPr marL="12600">
              <a:lnSpc>
                <a:spcPct val="127000"/>
              </a:lnSpc>
              <a:tabLst>
                <a:tab algn="l" pos="255960"/>
              </a:tabLst>
            </a:pP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800" spc="-12" strike="noStrike">
                <a:latin typeface="Arial"/>
              </a:rPr>
              <a:t>jSTOR </a:t>
            </a: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https://www.jstor.org/</a:t>
            </a:r>
            <a:endParaRPr b="0" lang="cs-CZ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  <a:tabLst>
                <a:tab algn="l" pos="255960"/>
              </a:tabLst>
            </a:pP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800" spc="-12" strike="noStrike">
                <a:latin typeface="Arial"/>
              </a:rPr>
              <a:t>Geschichtewiki</a:t>
            </a:r>
            <a:endParaRPr b="0" lang="cs-CZ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  <a:tabLst>
                <a:tab algn="l" pos="255960"/>
              </a:tabLst>
            </a:pP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https://www.geschichtewiki.wien.gv.at/</a:t>
            </a:r>
            <a:endParaRPr b="0" lang="cs-CZ" sz="1800" spc="-1" strike="noStrike">
              <a:latin typeface="Arial"/>
            </a:endParaRPr>
          </a:p>
          <a:p>
            <a:pPr marL="12600">
              <a:lnSpc>
                <a:spcPct val="127000"/>
              </a:lnSpc>
              <a:tabLst>
                <a:tab algn="l" pos="255960"/>
              </a:tabLst>
            </a:pP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800" spc="-1" strike="noStrike">
                <a:latin typeface="Arial"/>
              </a:rPr>
              <a:t>Oxford</a:t>
            </a:r>
            <a:r>
              <a:rPr b="0" lang="cs-CZ" sz="1800" spc="-12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Art </a:t>
            </a:r>
            <a:r>
              <a:rPr b="0" lang="cs-CZ" sz="1800" spc="-12" strike="noStrike">
                <a:latin typeface="Arial"/>
              </a:rPr>
              <a:t>Online </a:t>
            </a: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4"/>
              </a:rPr>
              <a:t>https://www.oxfordartonline.com/</a:t>
            </a:r>
            <a:endParaRPr b="0" lang="cs-CZ" sz="1800" spc="-1" strike="noStrike">
              <a:latin typeface="Arial"/>
            </a:endParaRPr>
          </a:p>
          <a:p>
            <a:pPr marL="12600">
              <a:lnSpc>
                <a:spcPts val="2761"/>
              </a:lnSpc>
              <a:spcBef>
                <a:spcPts val="196"/>
              </a:spcBef>
              <a:tabLst>
                <a:tab algn="l" pos="255960"/>
              </a:tabLst>
            </a:pP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800" spc="-12" strike="noStrike">
                <a:latin typeface="Arial"/>
              </a:rPr>
              <a:t>persee.fr </a:t>
            </a: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5"/>
              </a:rPr>
              <a:t>https://www.persee.fr</a:t>
            </a:r>
            <a:endParaRPr b="0" lang="cs-CZ" sz="1800" spc="-1" strike="noStrike">
              <a:latin typeface="Arial"/>
            </a:endParaRPr>
          </a:p>
          <a:p>
            <a:pPr marL="12600">
              <a:lnSpc>
                <a:spcPts val="2761"/>
              </a:lnSpc>
              <a:tabLst>
                <a:tab algn="l" pos="255960"/>
              </a:tabLst>
            </a:pP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1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800" spc="-12" strike="noStrike">
                <a:latin typeface="Arial"/>
              </a:rPr>
              <a:t>GoogleBooks </a:t>
            </a: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6"/>
              </a:rPr>
              <a:t>https://www.academia.edu</a:t>
            </a:r>
            <a:r>
              <a:rPr b="0" lang="cs-CZ" sz="1800" spc="-1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7"/>
              </a:rPr>
              <a:t>https://archive.org</a:t>
            </a:r>
            <a:endParaRPr b="0" lang="cs-CZ" sz="1800" spc="-1" strike="noStrike">
              <a:latin typeface="Arial"/>
            </a:endParaRPr>
          </a:p>
        </p:txBody>
      </p:sp>
      <p:grpSp>
        <p:nvGrpSpPr>
          <p:cNvPr id="294" name="object 4"/>
          <p:cNvGrpSpPr/>
          <p:nvPr/>
        </p:nvGrpSpPr>
        <p:grpSpPr>
          <a:xfrm>
            <a:off x="5837040" y="1274040"/>
            <a:ext cx="5635440" cy="4702680"/>
            <a:chOff x="5837040" y="1274040"/>
            <a:chExt cx="5635440" cy="4702680"/>
          </a:xfrm>
        </p:grpSpPr>
        <p:pic>
          <p:nvPicPr>
            <p:cNvPr id="295" name="object 5" descr=""/>
            <p:cNvPicPr/>
            <p:nvPr/>
          </p:nvPicPr>
          <p:blipFill>
            <a:blip r:embed="rId8"/>
            <a:stretch/>
          </p:blipFill>
          <p:spPr>
            <a:xfrm>
              <a:off x="5837040" y="1274040"/>
              <a:ext cx="3936960" cy="337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6" name="object 6" descr=""/>
            <p:cNvPicPr/>
            <p:nvPr/>
          </p:nvPicPr>
          <p:blipFill>
            <a:blip r:embed="rId9"/>
            <a:stretch/>
          </p:blipFill>
          <p:spPr>
            <a:xfrm>
              <a:off x="6614280" y="3313080"/>
              <a:ext cx="4858200" cy="266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7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24FD4BE1-8E62-47CD-8E18-F36F88528EE2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58910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Slovníky</a:t>
            </a:r>
            <a:r>
              <a:rPr b="1" lang="cs-CZ" sz="4000" spc="-9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a</a:t>
            </a:r>
            <a:r>
              <a:rPr b="1" lang="cs-CZ" sz="4000" spc="-11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encyklopedie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99" name="object 3"/>
          <p:cNvSpPr/>
          <p:nvPr/>
        </p:nvSpPr>
        <p:spPr>
          <a:xfrm>
            <a:off x="897480" y="1646280"/>
            <a:ext cx="4061160" cy="371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12600">
              <a:lnSpc>
                <a:spcPct val="100000"/>
              </a:lnSpc>
              <a:spcBef>
                <a:spcPts val="33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biografické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obecné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ikonografické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2" strike="noStrike">
                <a:latin typeface="Arial"/>
              </a:rPr>
              <a:t>architektonické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středověk,</a:t>
            </a:r>
            <a:r>
              <a:rPr b="0" lang="cs-CZ" sz="2800" spc="-12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novověk</a:t>
            </a:r>
            <a:r>
              <a:rPr b="0" lang="cs-CZ" sz="2800" spc="-100" strike="noStrike">
                <a:latin typeface="Arial"/>
              </a:rPr>
              <a:t> </a:t>
            </a:r>
            <a:r>
              <a:rPr b="0" lang="cs-CZ" sz="2800" spc="-21" strike="noStrike">
                <a:latin typeface="Arial"/>
              </a:rPr>
              <a:t>atd.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91600"/>
              </a:tabLst>
            </a:pPr>
            <a:r>
              <a:rPr b="0" lang="cs-CZ" sz="2800" spc="-1" strike="noStrike">
                <a:latin typeface="Arial"/>
              </a:rPr>
              <a:t>(v</a:t>
            </a:r>
            <a:r>
              <a:rPr b="0" lang="cs-CZ" sz="2800" spc="-5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policích</a:t>
            </a:r>
            <a:r>
              <a:rPr b="0" lang="cs-CZ" sz="2800" spc="-5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u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21" strike="noStrike">
                <a:latin typeface="Arial"/>
              </a:rPr>
              <a:t>oken)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300" name="object 4" descr=""/>
          <p:cNvPicPr/>
          <p:nvPr/>
        </p:nvPicPr>
        <p:blipFill>
          <a:blip r:embed="rId1"/>
          <a:stretch/>
        </p:blipFill>
        <p:spPr>
          <a:xfrm>
            <a:off x="5684400" y="1333440"/>
            <a:ext cx="5551560" cy="4507560"/>
          </a:xfrm>
          <a:prstGeom prst="rect">
            <a:avLst/>
          </a:prstGeom>
          <a:ln w="0">
            <a:noFill/>
          </a:ln>
        </p:spPr>
      </p:pic>
      <p:sp>
        <p:nvSpPr>
          <p:cNvPr id="301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3E83BA3A-04B9-4310-9C3D-81E6BF820EBB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496080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Biografické</a:t>
            </a:r>
            <a:r>
              <a:rPr b="1" lang="cs-CZ" sz="4000" spc="-27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slovníky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303" name="object 3"/>
          <p:cNvSpPr/>
          <p:nvPr/>
        </p:nvSpPr>
        <p:spPr>
          <a:xfrm>
            <a:off x="779040" y="1646280"/>
            <a:ext cx="5727960" cy="36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92240" indent="-180360">
              <a:lnSpc>
                <a:spcPct val="107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i="1" lang="cs-CZ" sz="2800" spc="-1" strike="noStrike">
                <a:latin typeface="Arial"/>
              </a:rPr>
              <a:t>Allgemeines</a:t>
            </a:r>
            <a:r>
              <a:rPr b="0" i="1" lang="cs-CZ" sz="2800" spc="-66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Lexikon</a:t>
            </a:r>
            <a:r>
              <a:rPr b="0" i="1" lang="cs-CZ" sz="2800" spc="-97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der</a:t>
            </a:r>
            <a:r>
              <a:rPr b="0" i="1" lang="cs-CZ" sz="2800" spc="-75" strike="noStrike">
                <a:latin typeface="Arial"/>
              </a:rPr>
              <a:t> </a:t>
            </a:r>
            <a:r>
              <a:rPr b="0" i="1" lang="cs-CZ" sz="2800" spc="-12" strike="noStrike">
                <a:latin typeface="Arial"/>
              </a:rPr>
              <a:t>bildenden </a:t>
            </a:r>
            <a:r>
              <a:rPr b="0" i="1" lang="cs-CZ" sz="2800" spc="-1" strike="noStrike">
                <a:latin typeface="Arial"/>
              </a:rPr>
              <a:t>Künstler</a:t>
            </a:r>
            <a:r>
              <a:rPr b="0" i="1" lang="cs-CZ" sz="2800" spc="-60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von</a:t>
            </a:r>
            <a:r>
              <a:rPr b="0" i="1" lang="cs-CZ" sz="2800" spc="-66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der</a:t>
            </a:r>
            <a:r>
              <a:rPr b="0" i="1" lang="cs-CZ" sz="2800" spc="-60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Antike</a:t>
            </a:r>
            <a:r>
              <a:rPr b="0" i="1" lang="cs-CZ" sz="2800" spc="-66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bis</a:t>
            </a:r>
            <a:r>
              <a:rPr b="0" i="1" lang="cs-CZ" sz="2800" spc="-60" strike="noStrike">
                <a:latin typeface="Arial"/>
              </a:rPr>
              <a:t> </a:t>
            </a:r>
            <a:r>
              <a:rPr b="0" i="1" lang="cs-CZ" sz="2800" spc="-26" strike="noStrike">
                <a:latin typeface="Arial"/>
              </a:rPr>
              <a:t>zur </a:t>
            </a:r>
            <a:r>
              <a:rPr b="0" i="1" lang="cs-CZ" sz="2800" spc="-1" strike="noStrike">
                <a:latin typeface="Arial"/>
              </a:rPr>
              <a:t>Gegenwart</a:t>
            </a:r>
            <a:r>
              <a:rPr b="0" lang="cs-CZ" sz="2800" spc="-1" strike="noStrike">
                <a:latin typeface="Arial"/>
              </a:rPr>
              <a:t>,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Ulrich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Thieme,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Felix </a:t>
            </a:r>
            <a:r>
              <a:rPr b="0" lang="cs-CZ" sz="2800" spc="-1" strike="noStrike">
                <a:latin typeface="Arial"/>
              </a:rPr>
              <a:t>Becker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et</a:t>
            </a:r>
            <a:r>
              <a:rPr b="0" i="1" lang="cs-CZ" sz="2800" spc="-66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al.</a:t>
            </a:r>
            <a:r>
              <a:rPr b="0" i="1" lang="cs-CZ" sz="2800" spc="-5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eds,</a:t>
            </a:r>
            <a:r>
              <a:rPr b="0" lang="cs-CZ" sz="2800" spc="-6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(několik</a:t>
            </a:r>
            <a:r>
              <a:rPr b="0" lang="cs-CZ" sz="2800" spc="-52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vydání </a:t>
            </a:r>
            <a:r>
              <a:rPr b="0" lang="cs-CZ" sz="2800" spc="-1" strike="noStrike">
                <a:latin typeface="Arial"/>
              </a:rPr>
              <a:t>od</a:t>
            </a:r>
            <a:r>
              <a:rPr b="0" lang="cs-CZ" sz="2800" spc="-5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počátku</a:t>
            </a:r>
            <a:r>
              <a:rPr b="0" lang="cs-CZ" sz="2800" spc="-6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20.</a:t>
            </a:r>
            <a:r>
              <a:rPr b="0" lang="cs-CZ" sz="2800" spc="-55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století)</a:t>
            </a:r>
            <a:endParaRPr b="0" lang="cs-CZ" sz="2800" spc="-1" strike="noStrike">
              <a:latin typeface="Arial"/>
            </a:endParaRPr>
          </a:p>
          <a:p>
            <a:pPr marL="192240" indent="-180360">
              <a:lnSpc>
                <a:spcPct val="100000"/>
              </a:lnSpc>
              <a:spcBef>
                <a:spcPts val="31"/>
              </a:spcBef>
              <a:tabLst>
                <a:tab algn="l" pos="0"/>
              </a:tabLst>
            </a:pPr>
            <a:endParaRPr b="0" lang="cs-CZ" sz="2800" spc="-1" strike="noStrike">
              <a:latin typeface="Arial"/>
            </a:endParaRPr>
          </a:p>
          <a:p>
            <a:pPr marL="192240" indent="-180360">
              <a:lnSpc>
                <a:spcPct val="10700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i="1" lang="cs-CZ" sz="2800" spc="-1" strike="noStrike">
                <a:latin typeface="Arial"/>
              </a:rPr>
              <a:t>Allgemeines</a:t>
            </a:r>
            <a:r>
              <a:rPr b="0" i="1" lang="cs-CZ" sz="2800" spc="-126" strike="noStrike">
                <a:latin typeface="Arial"/>
              </a:rPr>
              <a:t> </a:t>
            </a:r>
            <a:r>
              <a:rPr b="0" i="1" lang="cs-CZ" sz="2800" spc="-12" strike="noStrike">
                <a:latin typeface="Arial"/>
              </a:rPr>
              <a:t>Künstlerlexikon</a:t>
            </a:r>
            <a:r>
              <a:rPr b="0" lang="cs-CZ" sz="2800" spc="-12" strike="noStrike">
                <a:latin typeface="Arial"/>
              </a:rPr>
              <a:t>, </a:t>
            </a:r>
            <a:r>
              <a:rPr b="0" lang="cs-CZ" sz="2800" spc="-1" strike="noStrike">
                <a:latin typeface="Arial"/>
              </a:rPr>
              <a:t>Günter</a:t>
            </a:r>
            <a:r>
              <a:rPr b="0" lang="cs-CZ" sz="2800" spc="-5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Meißner</a:t>
            </a:r>
            <a:r>
              <a:rPr b="0" lang="cs-CZ" sz="2800" spc="-21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et</a:t>
            </a:r>
            <a:r>
              <a:rPr b="0" i="1" lang="cs-CZ" sz="2800" spc="-66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al.</a:t>
            </a:r>
            <a:r>
              <a:rPr b="0" i="1" lang="cs-CZ" sz="2800" spc="-5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eds,</a:t>
            </a:r>
            <a:r>
              <a:rPr b="0" lang="cs-CZ" sz="2800" spc="-66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1992–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304" name="object 4" descr=""/>
          <p:cNvPicPr/>
          <p:nvPr/>
        </p:nvPicPr>
        <p:blipFill>
          <a:blip r:embed="rId1"/>
          <a:stretch/>
        </p:blipFill>
        <p:spPr>
          <a:xfrm>
            <a:off x="6612480" y="2293560"/>
            <a:ext cx="4876560" cy="2270520"/>
          </a:xfrm>
          <a:prstGeom prst="rect">
            <a:avLst/>
          </a:prstGeom>
          <a:ln w="0">
            <a:noFill/>
          </a:ln>
        </p:spPr>
      </p:pic>
      <p:sp>
        <p:nvSpPr>
          <p:cNvPr id="305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83DCAFB5-7185-41C0-A80C-71F06AFE39EE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54968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Ikonografické</a:t>
            </a:r>
            <a:r>
              <a:rPr b="1" lang="cs-CZ" sz="4000" spc="-18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slovníky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307" name="object 3"/>
          <p:cNvSpPr/>
          <p:nvPr/>
        </p:nvSpPr>
        <p:spPr>
          <a:xfrm>
            <a:off x="779040" y="1681560"/>
            <a:ext cx="5144400" cy="40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i="1" lang="cs-CZ" sz="2400" spc="-1" strike="noStrike">
                <a:latin typeface="Arial"/>
              </a:rPr>
              <a:t>Lexikon</a:t>
            </a:r>
            <a:r>
              <a:rPr b="0" i="1" lang="cs-CZ" sz="2400" spc="-80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der</a:t>
            </a:r>
            <a:r>
              <a:rPr b="0" i="1" lang="cs-CZ" sz="2400" spc="-92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christlichen</a:t>
            </a:r>
            <a:r>
              <a:rPr b="0" i="1" lang="cs-CZ" sz="2400" spc="-75" strike="noStrike">
                <a:latin typeface="Arial"/>
              </a:rPr>
              <a:t> </a:t>
            </a:r>
            <a:r>
              <a:rPr b="0" i="1" lang="cs-CZ" sz="2400" spc="-12" strike="noStrike">
                <a:latin typeface="Arial"/>
              </a:rPr>
              <a:t>Ikonographie</a:t>
            </a:r>
            <a:r>
              <a:rPr b="0" lang="cs-CZ" sz="2400" spc="-12" strike="noStrike">
                <a:latin typeface="Arial"/>
              </a:rPr>
              <a:t>, </a:t>
            </a:r>
            <a:r>
              <a:rPr b="0" lang="cs-CZ" sz="2400" spc="-1" strike="noStrike">
                <a:latin typeface="Arial"/>
              </a:rPr>
              <a:t>Engelbert Kirschbaum</a:t>
            </a:r>
            <a:r>
              <a:rPr b="0" lang="cs-CZ" sz="2400" spc="9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et</a:t>
            </a:r>
            <a:r>
              <a:rPr b="0" lang="cs-CZ" sz="2400" spc="-26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al.</a:t>
            </a:r>
            <a:r>
              <a:rPr b="0" lang="cs-CZ" sz="2400" spc="-12" strike="noStrike">
                <a:latin typeface="Arial"/>
              </a:rPr>
              <a:t> </a:t>
            </a:r>
            <a:r>
              <a:rPr b="0" lang="cs-CZ" sz="2400" spc="-21" strike="noStrike">
                <a:latin typeface="Arial"/>
              </a:rPr>
              <a:t>eds,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400" spc="-1" strike="noStrike">
                <a:latin typeface="Arial"/>
              </a:rPr>
              <a:t>8</a:t>
            </a:r>
            <a:r>
              <a:rPr b="0" lang="cs-CZ" sz="2400" spc="-12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vols</a:t>
            </a:r>
            <a:r>
              <a:rPr b="0" lang="cs-CZ" sz="2400" spc="-15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(několik</a:t>
            </a:r>
            <a:r>
              <a:rPr b="0" lang="cs-CZ" sz="2400" spc="9" strike="noStrike">
                <a:latin typeface="Arial"/>
              </a:rPr>
              <a:t> </a:t>
            </a:r>
            <a:r>
              <a:rPr b="0" lang="cs-CZ" sz="2400" spc="-12" strike="noStrike">
                <a:latin typeface="Arial"/>
              </a:rPr>
              <a:t>vydání).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400" spc="-1" strike="noStrike">
                <a:latin typeface="Arial"/>
              </a:rPr>
              <a:t>James</a:t>
            </a:r>
            <a:r>
              <a:rPr b="0" lang="cs-CZ" sz="2400" spc="-35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Hall,</a:t>
            </a:r>
            <a:r>
              <a:rPr b="0" lang="cs-CZ" sz="2400" spc="-15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Slovník</a:t>
            </a:r>
            <a:r>
              <a:rPr b="0" i="1" lang="cs-CZ" sz="2400" spc="-15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námětů</a:t>
            </a:r>
            <a:r>
              <a:rPr b="0" i="1" lang="cs-CZ" sz="2400" spc="-21" strike="noStrike">
                <a:latin typeface="Arial"/>
              </a:rPr>
              <a:t> </a:t>
            </a:r>
            <a:r>
              <a:rPr b="0" i="1" lang="cs-CZ" sz="2400" spc="-52" strike="noStrike">
                <a:latin typeface="Arial"/>
              </a:rPr>
              <a:t>a </a:t>
            </a:r>
            <a:r>
              <a:rPr b="0" i="1" lang="cs-CZ" sz="2400" spc="-1" strike="noStrike">
                <a:latin typeface="Arial"/>
              </a:rPr>
              <a:t>symbolů</a:t>
            </a:r>
            <a:r>
              <a:rPr b="0" i="1" lang="cs-CZ" sz="2400" spc="-7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ve</a:t>
            </a:r>
            <a:r>
              <a:rPr b="0" i="1" lang="cs-CZ" sz="2400" spc="-26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výtvarném</a:t>
            </a:r>
            <a:r>
              <a:rPr b="0" i="1" lang="cs-CZ" sz="2400" spc="-35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umění</a:t>
            </a:r>
            <a:r>
              <a:rPr b="0" lang="cs-CZ" sz="2400" spc="-1" strike="noStrike">
                <a:latin typeface="Arial"/>
              </a:rPr>
              <a:t>,</a:t>
            </a:r>
            <a:r>
              <a:rPr b="0" lang="cs-CZ" sz="2400" spc="-7" strike="noStrike">
                <a:latin typeface="Arial"/>
              </a:rPr>
              <a:t> </a:t>
            </a:r>
            <a:r>
              <a:rPr b="0" lang="cs-CZ" sz="2400" spc="-12" strike="noStrike">
                <a:latin typeface="Arial"/>
              </a:rPr>
              <a:t>Praha 1991.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cs-CZ" sz="2400" spc="-1" strike="noStrike">
                <a:latin typeface="Arial"/>
              </a:rPr>
              <a:t>Daniela</a:t>
            </a:r>
            <a:r>
              <a:rPr b="0" lang="cs-CZ" sz="2400" spc="-7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Rywiková,</a:t>
            </a:r>
            <a:r>
              <a:rPr b="0" lang="cs-CZ" sz="2400" spc="-7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Úvod</a:t>
            </a:r>
            <a:r>
              <a:rPr b="0" i="1" lang="cs-CZ" sz="2400" spc="-26" strike="noStrike">
                <a:latin typeface="Arial"/>
              </a:rPr>
              <a:t> do </a:t>
            </a:r>
            <a:r>
              <a:rPr b="0" i="1" lang="cs-CZ" sz="2400" spc="-1" strike="noStrike">
                <a:latin typeface="Arial"/>
              </a:rPr>
              <a:t>křesťanské</a:t>
            </a:r>
            <a:r>
              <a:rPr b="0" i="1" lang="cs-CZ" sz="2400" spc="-12" strike="noStrike">
                <a:latin typeface="Arial"/>
              </a:rPr>
              <a:t> </a:t>
            </a:r>
            <a:r>
              <a:rPr b="0" i="1" lang="cs-CZ" sz="2400" spc="-1" strike="noStrike">
                <a:latin typeface="Arial"/>
              </a:rPr>
              <a:t>ikonografie</a:t>
            </a:r>
            <a:r>
              <a:rPr b="0" lang="cs-CZ" sz="2400" spc="-1" strike="noStrike">
                <a:latin typeface="Arial"/>
              </a:rPr>
              <a:t>,</a:t>
            </a:r>
            <a:r>
              <a:rPr b="0" lang="cs-CZ" sz="2400" spc="-7" strike="noStrike">
                <a:latin typeface="Arial"/>
              </a:rPr>
              <a:t> </a:t>
            </a:r>
            <a:r>
              <a:rPr b="0" lang="cs-CZ" sz="2400" spc="-12" strike="noStrike">
                <a:latin typeface="Arial"/>
              </a:rPr>
              <a:t>Ostrava 2006.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308" name="object 4" descr=""/>
          <p:cNvPicPr/>
          <p:nvPr/>
        </p:nvPicPr>
        <p:blipFill>
          <a:blip r:embed="rId1"/>
          <a:stretch/>
        </p:blipFill>
        <p:spPr>
          <a:xfrm>
            <a:off x="6765120" y="553320"/>
            <a:ext cx="4538160" cy="4922280"/>
          </a:xfrm>
          <a:prstGeom prst="rect">
            <a:avLst/>
          </a:prstGeom>
          <a:ln w="0">
            <a:noFill/>
          </a:ln>
        </p:spPr>
      </p:pic>
      <p:sp>
        <p:nvSpPr>
          <p:cNvPr id="30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840D0541-17C0-4811-9AF2-41BD5E38070C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60091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Architektonické</a:t>
            </a:r>
            <a:r>
              <a:rPr b="1" lang="cs-CZ" sz="4000" spc="-16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slovníky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311" name="object 3"/>
          <p:cNvSpPr/>
          <p:nvPr/>
        </p:nvSpPr>
        <p:spPr>
          <a:xfrm>
            <a:off x="779040" y="1442880"/>
            <a:ext cx="5004720" cy="46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cs-CZ" sz="2000" spc="-1" strike="noStrike">
                <a:latin typeface="Arial"/>
              </a:rPr>
              <a:t>Jaroslav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Herout,</a:t>
            </a:r>
            <a:r>
              <a:rPr b="0" lang="cs-CZ" sz="2000" spc="-52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Staletí</a:t>
            </a:r>
            <a:r>
              <a:rPr b="0" i="1" lang="cs-CZ" sz="2000" spc="-15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kolem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nás.</a:t>
            </a:r>
            <a:r>
              <a:rPr b="0" i="1" lang="cs-CZ" sz="2000" spc="-41" strike="noStrike">
                <a:latin typeface="Arial"/>
              </a:rPr>
              <a:t> </a:t>
            </a:r>
            <a:r>
              <a:rPr b="0" i="1" lang="cs-CZ" sz="2000" spc="-12" strike="noStrike">
                <a:latin typeface="Arial"/>
              </a:rPr>
              <a:t>Přehled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i="1" lang="cs-CZ" sz="2000" spc="-1" strike="noStrike">
                <a:latin typeface="Arial"/>
              </a:rPr>
              <a:t>stavebních</a:t>
            </a:r>
            <a:r>
              <a:rPr b="0" i="1" lang="cs-CZ" sz="2000" spc="-52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slohů</a:t>
            </a:r>
            <a:r>
              <a:rPr b="0" lang="cs-CZ" sz="2000" spc="-1" strike="noStrike">
                <a:latin typeface="Arial"/>
              </a:rPr>
              <a:t>,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Praha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2002.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cs-CZ" sz="2000" spc="-1" strike="noStrike">
                <a:latin typeface="Arial"/>
              </a:rPr>
              <a:t>Oldřich</a:t>
            </a:r>
            <a:r>
              <a:rPr b="0" lang="cs-CZ" sz="2000" spc="-4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Blažíček,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Slovník</a:t>
            </a:r>
            <a:r>
              <a:rPr b="0" i="1" lang="cs-CZ" sz="2000" spc="-15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pojmů</a:t>
            </a:r>
            <a:r>
              <a:rPr b="0" i="1" lang="cs-CZ" sz="2000" spc="-12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z</a:t>
            </a:r>
            <a:r>
              <a:rPr b="0" i="1" lang="cs-CZ" sz="2000" spc="-15" strike="noStrike">
                <a:latin typeface="Arial"/>
              </a:rPr>
              <a:t> </a:t>
            </a:r>
            <a:r>
              <a:rPr b="0" i="1" lang="cs-CZ" sz="2000" spc="-12" strike="noStrike">
                <a:latin typeface="Arial"/>
              </a:rPr>
              <a:t>dějin </a:t>
            </a:r>
            <a:r>
              <a:rPr b="0" i="1" lang="cs-CZ" sz="2000" spc="-1" strike="noStrike">
                <a:latin typeface="Arial"/>
              </a:rPr>
              <a:t>umění</a:t>
            </a:r>
            <a:r>
              <a:rPr b="0" lang="cs-CZ" sz="2000" spc="-1" strike="noStrike">
                <a:latin typeface="Arial"/>
              </a:rPr>
              <a:t>,</a:t>
            </a:r>
            <a:r>
              <a:rPr b="0" lang="cs-CZ" sz="2000" spc="-4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Praha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21" strike="noStrike">
                <a:latin typeface="Arial"/>
              </a:rPr>
              <a:t>2013.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cs-CZ" sz="2000" spc="-1" strike="noStrike">
                <a:latin typeface="Arial"/>
              </a:rPr>
              <a:t>Hans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Koepf,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Bildwörterbuch</a:t>
            </a:r>
            <a:r>
              <a:rPr b="0" i="1" lang="cs-CZ" sz="2000" spc="-46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der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2" strike="noStrike">
                <a:latin typeface="Arial"/>
              </a:rPr>
              <a:t>Architektur</a:t>
            </a:r>
            <a:r>
              <a:rPr b="0" lang="cs-CZ" sz="2000" spc="-12" strike="noStrike">
                <a:latin typeface="Arial"/>
              </a:rPr>
              <a:t>, </a:t>
            </a:r>
            <a:r>
              <a:rPr b="0" lang="cs-CZ" sz="2000" spc="-1" strike="noStrike">
                <a:latin typeface="Arial"/>
              </a:rPr>
              <a:t>Stuttgart</a:t>
            </a:r>
            <a:r>
              <a:rPr b="0" lang="cs-CZ" sz="2000" spc="-7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2005.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Jan</a:t>
            </a:r>
            <a:r>
              <a:rPr b="0" lang="cs-CZ" sz="2000" spc="-15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Baleka,</a:t>
            </a:r>
            <a:r>
              <a:rPr b="0" lang="cs-CZ" sz="2000" spc="-15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2" strike="noStrike">
                <a:solidFill>
                  <a:srgbClr val="7e7e7e"/>
                </a:solidFill>
                <a:latin typeface="Arial"/>
              </a:rPr>
              <a:t>Anglicko-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český</a:t>
            </a:r>
            <a:r>
              <a:rPr b="0" i="1" lang="cs-CZ" sz="2000" spc="-41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2" strike="noStrike">
                <a:solidFill>
                  <a:srgbClr val="7e7e7e"/>
                </a:solidFill>
                <a:latin typeface="Arial"/>
              </a:rPr>
              <a:t>slovník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výtvarného</a:t>
            </a:r>
            <a:r>
              <a:rPr b="0" i="1" lang="cs-CZ" sz="2000" spc="-66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umění</a:t>
            </a: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,</a:t>
            </a:r>
            <a:r>
              <a:rPr b="0" lang="cs-CZ" sz="2000" spc="-21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Voznice</a:t>
            </a:r>
            <a:r>
              <a:rPr b="0" lang="cs-CZ" sz="2000" spc="-41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lang="cs-CZ" sz="2000" spc="-12" strike="noStrike">
                <a:solidFill>
                  <a:srgbClr val="7e7e7e"/>
                </a:solidFill>
                <a:latin typeface="Arial"/>
              </a:rPr>
              <a:t>2003.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Claude</a:t>
            </a:r>
            <a:r>
              <a:rPr b="0" lang="cs-CZ" sz="2000" spc="-26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Ferment,</a:t>
            </a:r>
            <a:r>
              <a:rPr b="0" lang="cs-CZ" sz="2000" spc="-52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Dictionnaire</a:t>
            </a:r>
            <a:r>
              <a:rPr b="0" i="1" lang="cs-CZ" sz="2000" spc="-26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des</a:t>
            </a:r>
            <a:r>
              <a:rPr b="0" i="1" lang="cs-CZ" sz="2000" spc="-32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termes</a:t>
            </a:r>
            <a:r>
              <a:rPr b="0" i="1" lang="cs-CZ" sz="2000" spc="-32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26" strike="noStrike">
                <a:solidFill>
                  <a:srgbClr val="7e7e7e"/>
                </a:solidFill>
                <a:latin typeface="Arial"/>
              </a:rPr>
              <a:t>de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l’art</a:t>
            </a:r>
            <a:r>
              <a:rPr b="0" i="1" lang="cs-CZ" sz="2000" spc="4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:</a:t>
            </a:r>
            <a:r>
              <a:rPr b="0" i="1" lang="cs-CZ" sz="2000" spc="-32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2" strike="noStrike">
                <a:solidFill>
                  <a:srgbClr val="7e7e7e"/>
                </a:solidFill>
                <a:latin typeface="Arial"/>
              </a:rPr>
              <a:t>anglais-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français</a:t>
            </a:r>
            <a:r>
              <a:rPr b="0" i="1" lang="cs-CZ" sz="2000" spc="-46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et</a:t>
            </a:r>
            <a:r>
              <a:rPr b="0" i="1" lang="cs-CZ" sz="2000" spc="-26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7e7e7e"/>
                </a:solidFill>
                <a:latin typeface="Arial"/>
              </a:rPr>
              <a:t>français-</a:t>
            </a:r>
            <a:r>
              <a:rPr b="0" i="1" lang="cs-CZ" sz="2000" spc="-12" strike="noStrike">
                <a:solidFill>
                  <a:srgbClr val="7e7e7e"/>
                </a:solidFill>
                <a:latin typeface="Arial"/>
              </a:rPr>
              <a:t>anglais</a:t>
            </a:r>
            <a:r>
              <a:rPr b="0" lang="cs-CZ" sz="2000" spc="-12" strike="noStrike">
                <a:solidFill>
                  <a:srgbClr val="7e7e7e"/>
                </a:solidFill>
                <a:latin typeface="Arial"/>
              </a:rPr>
              <a:t>, </a:t>
            </a:r>
            <a:r>
              <a:rPr b="0" lang="cs-CZ" sz="2000" spc="-1" strike="noStrike">
                <a:solidFill>
                  <a:srgbClr val="7e7e7e"/>
                </a:solidFill>
                <a:latin typeface="Arial"/>
              </a:rPr>
              <a:t>Paris</a:t>
            </a:r>
            <a:r>
              <a:rPr b="0" lang="cs-CZ" sz="2000" spc="-15" strike="noStrike">
                <a:solidFill>
                  <a:srgbClr val="7e7e7e"/>
                </a:solidFill>
                <a:latin typeface="Arial"/>
              </a:rPr>
              <a:t> </a:t>
            </a:r>
            <a:r>
              <a:rPr b="0" lang="cs-CZ" sz="2000" spc="-21" strike="noStrike">
                <a:solidFill>
                  <a:srgbClr val="7e7e7e"/>
                </a:solidFill>
                <a:latin typeface="Arial"/>
              </a:rPr>
              <a:t>1994.</a:t>
            </a:r>
            <a:endParaRPr b="0" lang="cs-CZ" sz="2000" spc="-1" strike="noStrike">
              <a:latin typeface="Arial"/>
            </a:endParaRPr>
          </a:p>
        </p:txBody>
      </p:sp>
      <p:grpSp>
        <p:nvGrpSpPr>
          <p:cNvPr id="312" name="object 4"/>
          <p:cNvGrpSpPr/>
          <p:nvPr/>
        </p:nvGrpSpPr>
        <p:grpSpPr>
          <a:xfrm>
            <a:off x="6544080" y="137160"/>
            <a:ext cx="5110920" cy="6048360"/>
            <a:chOff x="6544080" y="137160"/>
            <a:chExt cx="5110920" cy="6048360"/>
          </a:xfrm>
        </p:grpSpPr>
        <p:pic>
          <p:nvPicPr>
            <p:cNvPr id="313" name="object 5" descr=""/>
            <p:cNvPicPr/>
            <p:nvPr/>
          </p:nvPicPr>
          <p:blipFill>
            <a:blip r:embed="rId1"/>
            <a:stretch/>
          </p:blipFill>
          <p:spPr>
            <a:xfrm>
              <a:off x="7557480" y="137160"/>
              <a:ext cx="4097520" cy="546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4" name="object 6" descr=""/>
            <p:cNvPicPr/>
            <p:nvPr/>
          </p:nvPicPr>
          <p:blipFill>
            <a:blip r:embed="rId2"/>
            <a:stretch/>
          </p:blipFill>
          <p:spPr>
            <a:xfrm>
              <a:off x="6544080" y="2814840"/>
              <a:ext cx="2387880" cy="3370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5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B85FBBB0-1F20-4CA4-8A33-3E995D009E0A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405936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Obecné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slovníky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317" name="object 3"/>
          <p:cNvSpPr/>
          <p:nvPr/>
        </p:nvSpPr>
        <p:spPr>
          <a:xfrm>
            <a:off x="779040" y="1544040"/>
            <a:ext cx="4382280" cy="46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0" bIns="0" anchor="t">
            <a:spAutoFit/>
          </a:bodyPr>
          <a:p>
            <a:pPr marL="12600">
              <a:lnSpc>
                <a:spcPct val="100000"/>
              </a:lnSpc>
              <a:spcBef>
                <a:spcPts val="340"/>
              </a:spcBef>
              <a:tabLst>
                <a:tab algn="l" pos="19224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The</a:t>
            </a:r>
            <a:r>
              <a:rPr b="0" lang="cs-CZ" sz="2800" spc="-5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Dictionary</a:t>
            </a:r>
            <a:r>
              <a:rPr b="0" lang="cs-CZ" sz="2800" spc="-41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of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26" strike="noStrike">
                <a:latin typeface="Arial"/>
              </a:rPr>
              <a:t>Art</a:t>
            </a:r>
            <a:endParaRPr b="0" lang="cs-CZ" sz="2800" spc="-1" strike="noStrike">
              <a:latin typeface="Arial"/>
            </a:endParaRPr>
          </a:p>
          <a:p>
            <a:pPr marL="192240" indent="-180360">
              <a:lnSpc>
                <a:spcPts val="3600"/>
              </a:lnSpc>
              <a:spcBef>
                <a:spcPts val="159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Reallexikon</a:t>
            </a:r>
            <a:r>
              <a:rPr b="0" lang="cs-CZ" sz="2800" spc="-6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zur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deutschen Kunstgeschichte</a:t>
            </a:r>
            <a:endParaRPr b="0" lang="cs-CZ" sz="2800" spc="-1" strike="noStrike">
              <a:latin typeface="Arial"/>
            </a:endParaRPr>
          </a:p>
          <a:p>
            <a:pPr marL="12600" indent="-180360">
              <a:lnSpc>
                <a:spcPct val="100000"/>
              </a:lnSpc>
              <a:spcBef>
                <a:spcPts val="79"/>
              </a:spcBef>
              <a:tabLst>
                <a:tab algn="l" pos="19224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Der</a:t>
            </a:r>
            <a:r>
              <a:rPr b="0" lang="cs-CZ" sz="2800" spc="-41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Neue</a:t>
            </a:r>
            <a:r>
              <a:rPr b="0" lang="cs-CZ" sz="2800" spc="-32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Pauly</a:t>
            </a:r>
            <a:endParaRPr b="0" lang="cs-CZ" sz="2800" spc="-1" strike="noStrike">
              <a:latin typeface="Arial"/>
            </a:endParaRPr>
          </a:p>
          <a:p>
            <a:pPr marL="192240" indent="-180360">
              <a:lnSpc>
                <a:spcPts val="3600"/>
              </a:lnSpc>
              <a:spcBef>
                <a:spcPts val="159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Enciclopedia</a:t>
            </a:r>
            <a:r>
              <a:rPr b="0" lang="cs-CZ" sz="2800" spc="-145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dell‘arte medievale</a:t>
            </a:r>
            <a:endParaRPr b="0" lang="cs-CZ" sz="2800" spc="-1" strike="noStrike">
              <a:latin typeface="Arial"/>
            </a:endParaRPr>
          </a:p>
          <a:p>
            <a:pPr marL="192240" indent="-180360">
              <a:lnSpc>
                <a:spcPts val="3600"/>
              </a:lnSpc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The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Oxford</a:t>
            </a:r>
            <a:r>
              <a:rPr b="0" lang="cs-CZ" sz="2800" spc="-8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Dictionary</a:t>
            </a:r>
            <a:r>
              <a:rPr b="0" lang="cs-CZ" sz="2800" spc="-52" strike="noStrike">
                <a:latin typeface="Arial"/>
              </a:rPr>
              <a:t> </a:t>
            </a:r>
            <a:r>
              <a:rPr b="0" lang="cs-CZ" sz="2800" spc="-26" strike="noStrike">
                <a:latin typeface="Arial"/>
              </a:rPr>
              <a:t>of </a:t>
            </a:r>
            <a:r>
              <a:rPr b="0" lang="cs-CZ" sz="2800" spc="-1" strike="noStrike">
                <a:latin typeface="Arial"/>
              </a:rPr>
              <a:t>Late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Antiquity,…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318" name="object 4" descr=""/>
          <p:cNvPicPr/>
          <p:nvPr/>
        </p:nvPicPr>
        <p:blipFill>
          <a:blip r:embed="rId1"/>
          <a:stretch/>
        </p:blipFill>
        <p:spPr>
          <a:xfrm>
            <a:off x="5602320" y="481680"/>
            <a:ext cx="6075720" cy="5019840"/>
          </a:xfrm>
          <a:prstGeom prst="rect">
            <a:avLst/>
          </a:prstGeom>
          <a:ln w="0"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EFBFED69-0841-4E02-88AE-EB2A09A34D89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object 2"/>
          <p:cNvSpPr/>
          <p:nvPr/>
        </p:nvSpPr>
        <p:spPr>
          <a:xfrm>
            <a:off x="414360" y="414360"/>
            <a:ext cx="275400" cy="436680"/>
          </a:xfrm>
          <a:custGeom>
            <a:avLst/>
            <a:gdLst/>
            <a:ahLst/>
            <a:rect l="l" t="t" r="r" b="b"/>
            <a:pathLst>
              <a:path w="275590" h="436880">
                <a:moveTo>
                  <a:pt x="68602" y="0"/>
                </a:moveTo>
                <a:lnTo>
                  <a:pt x="0" y="0"/>
                </a:lnTo>
                <a:lnTo>
                  <a:pt x="0" y="436709"/>
                </a:lnTo>
                <a:lnTo>
                  <a:pt x="68602" y="436709"/>
                </a:lnTo>
                <a:lnTo>
                  <a:pt x="68602" y="0"/>
                </a:lnTo>
                <a:close/>
                <a:moveTo>
                  <a:pt x="93546" y="0"/>
                </a:moveTo>
                <a:lnTo>
                  <a:pt x="70941" y="0"/>
                </a:lnTo>
                <a:lnTo>
                  <a:pt x="113033" y="436709"/>
                </a:lnTo>
                <a:lnTo>
                  <a:pt x="136424" y="436709"/>
                </a:lnTo>
                <a:lnTo>
                  <a:pt x="93546" y="0"/>
                </a:lnTo>
                <a:close/>
                <a:moveTo>
                  <a:pt x="204244" y="0"/>
                </a:moveTo>
                <a:lnTo>
                  <a:pt x="180862" y="0"/>
                </a:lnTo>
                <a:lnTo>
                  <a:pt x="138765" y="436709"/>
                </a:lnTo>
                <a:lnTo>
                  <a:pt x="162147" y="436709"/>
                </a:lnTo>
                <a:lnTo>
                  <a:pt x="204244" y="0"/>
                </a:lnTo>
                <a:close/>
                <a:moveTo>
                  <a:pt x="275186" y="0"/>
                </a:moveTo>
                <a:lnTo>
                  <a:pt x="206585" y="0"/>
                </a:lnTo>
                <a:lnTo>
                  <a:pt x="206585" y="436709"/>
                </a:lnTo>
                <a:lnTo>
                  <a:pt x="275186" y="436709"/>
                </a:lnTo>
                <a:lnTo>
                  <a:pt x="27518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object 3"/>
          <p:cNvSpPr/>
          <p:nvPr/>
        </p:nvSpPr>
        <p:spPr>
          <a:xfrm>
            <a:off x="879120" y="414360"/>
            <a:ext cx="218880" cy="440280"/>
          </a:xfrm>
          <a:custGeom>
            <a:avLst/>
            <a:gdLst/>
            <a:ahLst/>
            <a:rect l="l" t="t" r="r" b="b"/>
            <a:pathLst>
              <a:path w="219075" h="440690">
                <a:moveTo>
                  <a:pt x="219062" y="0"/>
                </a:moveTo>
                <a:lnTo>
                  <a:pt x="150461" y="0"/>
                </a:lnTo>
                <a:lnTo>
                  <a:pt x="150461" y="333774"/>
                </a:lnTo>
                <a:lnTo>
                  <a:pt x="146856" y="350306"/>
                </a:lnTo>
                <a:lnTo>
                  <a:pt x="137403" y="363112"/>
                </a:lnTo>
                <a:lnTo>
                  <a:pt x="124151" y="371386"/>
                </a:lnTo>
                <a:lnTo>
                  <a:pt x="109145" y="374323"/>
                </a:lnTo>
                <a:lnTo>
                  <a:pt x="94590" y="371386"/>
                </a:lnTo>
                <a:lnTo>
                  <a:pt x="81569" y="363112"/>
                </a:lnTo>
                <a:lnTo>
                  <a:pt x="72202" y="350306"/>
                </a:lnTo>
                <a:lnTo>
                  <a:pt x="68609" y="333774"/>
                </a:lnTo>
                <a:lnTo>
                  <a:pt x="68609" y="0"/>
                </a:lnTo>
                <a:lnTo>
                  <a:pt x="0" y="0"/>
                </a:lnTo>
                <a:lnTo>
                  <a:pt x="0" y="336107"/>
                </a:lnTo>
                <a:lnTo>
                  <a:pt x="9160" y="377441"/>
                </a:lnTo>
                <a:lnTo>
                  <a:pt x="33524" y="410587"/>
                </a:lnTo>
                <a:lnTo>
                  <a:pt x="68411" y="432619"/>
                </a:lnTo>
                <a:lnTo>
                  <a:pt x="109145" y="440613"/>
                </a:lnTo>
                <a:lnTo>
                  <a:pt x="150328" y="432619"/>
                </a:lnTo>
                <a:lnTo>
                  <a:pt x="185444" y="410587"/>
                </a:lnTo>
                <a:lnTo>
                  <a:pt x="209890" y="377441"/>
                </a:lnTo>
                <a:lnTo>
                  <a:pt x="219062" y="336107"/>
                </a:lnTo>
                <a:lnTo>
                  <a:pt x="21906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object 4"/>
          <p:cNvSpPr/>
          <p:nvPr/>
        </p:nvSpPr>
        <p:spPr>
          <a:xfrm>
            <a:off x="1309320" y="414360"/>
            <a:ext cx="230760" cy="436680"/>
          </a:xfrm>
          <a:custGeom>
            <a:avLst/>
            <a:gdLst/>
            <a:ahLst/>
            <a:rect l="l" t="t" r="r" b="b"/>
            <a:pathLst>
              <a:path w="231140" h="436880">
                <a:moveTo>
                  <a:pt x="68600" y="0"/>
                </a:moveTo>
                <a:lnTo>
                  <a:pt x="0" y="0"/>
                </a:lnTo>
                <a:lnTo>
                  <a:pt x="0" y="436709"/>
                </a:lnTo>
                <a:lnTo>
                  <a:pt x="68600" y="436709"/>
                </a:lnTo>
                <a:lnTo>
                  <a:pt x="68600" y="0"/>
                </a:lnTo>
                <a:close/>
                <a:moveTo>
                  <a:pt x="95104" y="0"/>
                </a:moveTo>
                <a:lnTo>
                  <a:pt x="71722" y="0"/>
                </a:lnTo>
                <a:lnTo>
                  <a:pt x="136429" y="436709"/>
                </a:lnTo>
                <a:lnTo>
                  <a:pt x="159810" y="436709"/>
                </a:lnTo>
                <a:lnTo>
                  <a:pt x="95104" y="0"/>
                </a:lnTo>
                <a:close/>
                <a:moveTo>
                  <a:pt x="230752" y="0"/>
                </a:moveTo>
                <a:lnTo>
                  <a:pt x="162152" y="0"/>
                </a:lnTo>
                <a:lnTo>
                  <a:pt x="162152" y="436709"/>
                </a:lnTo>
                <a:lnTo>
                  <a:pt x="230752" y="436709"/>
                </a:lnTo>
                <a:lnTo>
                  <a:pt x="23075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object 5"/>
          <p:cNvSpPr/>
          <p:nvPr/>
        </p:nvSpPr>
        <p:spPr>
          <a:xfrm>
            <a:off x="1767960" y="414000"/>
            <a:ext cx="186840" cy="437040"/>
          </a:xfrm>
          <a:custGeom>
            <a:avLst/>
            <a:gdLst/>
            <a:ahLst/>
            <a:rect l="l" t="t" r="r" b="b"/>
            <a:pathLst>
              <a:path w="187325" h="437515">
                <a:moveTo>
                  <a:pt x="187096" y="0"/>
                </a:moveTo>
                <a:lnTo>
                  <a:pt x="0" y="0"/>
                </a:lnTo>
                <a:lnTo>
                  <a:pt x="0" y="24142"/>
                </a:lnTo>
                <a:lnTo>
                  <a:pt x="59245" y="24142"/>
                </a:lnTo>
                <a:lnTo>
                  <a:pt x="59245" y="412826"/>
                </a:lnTo>
                <a:lnTo>
                  <a:pt x="0" y="412826"/>
                </a:lnTo>
                <a:lnTo>
                  <a:pt x="0" y="436956"/>
                </a:lnTo>
                <a:lnTo>
                  <a:pt x="187096" y="436956"/>
                </a:lnTo>
                <a:lnTo>
                  <a:pt x="187096" y="412826"/>
                </a:lnTo>
                <a:lnTo>
                  <a:pt x="127850" y="412826"/>
                </a:lnTo>
                <a:lnTo>
                  <a:pt x="127850" y="24142"/>
                </a:lnTo>
                <a:lnTo>
                  <a:pt x="187096" y="24142"/>
                </a:lnTo>
                <a:lnTo>
                  <a:pt x="18709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object 6"/>
          <p:cNvSpPr/>
          <p:nvPr/>
        </p:nvSpPr>
        <p:spPr>
          <a:xfrm>
            <a:off x="423720" y="1038240"/>
            <a:ext cx="255600" cy="436680"/>
          </a:xfrm>
          <a:custGeom>
            <a:avLst/>
            <a:gdLst/>
            <a:ahLst/>
            <a:rect l="l" t="t" r="r" b="b"/>
            <a:pathLst>
              <a:path w="255904" h="436880">
                <a:moveTo>
                  <a:pt x="162930" y="0"/>
                </a:moveTo>
                <a:lnTo>
                  <a:pt x="129410" y="0"/>
                </a:lnTo>
                <a:lnTo>
                  <a:pt x="185539" y="267484"/>
                </a:lnTo>
                <a:lnTo>
                  <a:pt x="69381" y="267484"/>
                </a:lnTo>
                <a:lnTo>
                  <a:pt x="127068" y="0"/>
                </a:lnTo>
                <a:lnTo>
                  <a:pt x="93549" y="0"/>
                </a:lnTo>
                <a:lnTo>
                  <a:pt x="0" y="436711"/>
                </a:lnTo>
                <a:lnTo>
                  <a:pt x="34301" y="436711"/>
                </a:lnTo>
                <a:lnTo>
                  <a:pt x="63924" y="298681"/>
                </a:lnTo>
                <a:lnTo>
                  <a:pt x="190994" y="298681"/>
                </a:lnTo>
                <a:lnTo>
                  <a:pt x="221401" y="436711"/>
                </a:lnTo>
                <a:lnTo>
                  <a:pt x="255701" y="436711"/>
                </a:lnTo>
                <a:lnTo>
                  <a:pt x="16293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object 7"/>
          <p:cNvSpPr/>
          <p:nvPr/>
        </p:nvSpPr>
        <p:spPr>
          <a:xfrm>
            <a:off x="891000" y="1038240"/>
            <a:ext cx="232200" cy="436680"/>
          </a:xfrm>
          <a:custGeom>
            <a:avLst/>
            <a:gdLst/>
            <a:ahLst/>
            <a:rect l="l" t="t" r="r" b="b"/>
            <a:pathLst>
              <a:path w="232409" h="436880">
                <a:moveTo>
                  <a:pt x="113039" y="0"/>
                </a:moveTo>
                <a:lnTo>
                  <a:pt x="0" y="0"/>
                </a:lnTo>
                <a:lnTo>
                  <a:pt x="0" y="436711"/>
                </a:lnTo>
                <a:lnTo>
                  <a:pt x="33519" y="436711"/>
                </a:lnTo>
                <a:lnTo>
                  <a:pt x="33519" y="251894"/>
                </a:lnTo>
                <a:lnTo>
                  <a:pt x="127285" y="251894"/>
                </a:lnTo>
                <a:lnTo>
                  <a:pt x="125510" y="248771"/>
                </a:lnTo>
                <a:lnTo>
                  <a:pt x="161587" y="238537"/>
                </a:lnTo>
                <a:lnTo>
                  <a:pt x="185347" y="220697"/>
                </a:lnTo>
                <a:lnTo>
                  <a:pt x="33519" y="220697"/>
                </a:lnTo>
                <a:lnTo>
                  <a:pt x="33519" y="31197"/>
                </a:lnTo>
                <a:lnTo>
                  <a:pt x="186806" y="31197"/>
                </a:lnTo>
                <a:lnTo>
                  <a:pt x="186607" y="30904"/>
                </a:lnTo>
                <a:lnTo>
                  <a:pt x="153366" y="8323"/>
                </a:lnTo>
                <a:lnTo>
                  <a:pt x="113039" y="0"/>
                </a:lnTo>
                <a:close/>
                <a:moveTo>
                  <a:pt x="127285" y="251894"/>
                </a:moveTo>
                <a:lnTo>
                  <a:pt x="90429" y="251894"/>
                </a:lnTo>
                <a:lnTo>
                  <a:pt x="194110" y="436711"/>
                </a:lnTo>
                <a:lnTo>
                  <a:pt x="232313" y="436711"/>
                </a:lnTo>
                <a:lnTo>
                  <a:pt x="127285" y="251894"/>
                </a:lnTo>
                <a:close/>
                <a:moveTo>
                  <a:pt x="186806" y="31197"/>
                </a:moveTo>
                <a:lnTo>
                  <a:pt x="109916" y="31197"/>
                </a:lnTo>
                <a:lnTo>
                  <a:pt x="138711" y="36960"/>
                </a:lnTo>
                <a:lnTo>
                  <a:pt x="162535" y="52738"/>
                </a:lnTo>
                <a:lnTo>
                  <a:pt x="178760" y="76266"/>
                </a:lnTo>
                <a:lnTo>
                  <a:pt x="184753" y="105277"/>
                </a:lnTo>
                <a:lnTo>
                  <a:pt x="184753" y="144274"/>
                </a:lnTo>
                <a:lnTo>
                  <a:pt x="178979" y="175294"/>
                </a:lnTo>
                <a:lnTo>
                  <a:pt x="163121" y="199445"/>
                </a:lnTo>
                <a:lnTo>
                  <a:pt x="139369" y="215115"/>
                </a:lnTo>
                <a:lnTo>
                  <a:pt x="109916" y="220697"/>
                </a:lnTo>
                <a:lnTo>
                  <a:pt x="185347" y="220697"/>
                </a:lnTo>
                <a:lnTo>
                  <a:pt x="190797" y="216604"/>
                </a:lnTo>
                <a:lnTo>
                  <a:pt x="210362" y="185604"/>
                </a:lnTo>
                <a:lnTo>
                  <a:pt x="217500" y="148169"/>
                </a:lnTo>
                <a:lnTo>
                  <a:pt x="217500" y="104505"/>
                </a:lnTo>
                <a:lnTo>
                  <a:pt x="209180" y="64159"/>
                </a:lnTo>
                <a:lnTo>
                  <a:pt x="186806" y="31197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object 8"/>
          <p:cNvSpPr/>
          <p:nvPr/>
        </p:nvSpPr>
        <p:spPr>
          <a:xfrm>
            <a:off x="1291680" y="1037880"/>
            <a:ext cx="267480" cy="437040"/>
          </a:xfrm>
          <a:custGeom>
            <a:avLst/>
            <a:gdLst/>
            <a:ahLst/>
            <a:rect l="l" t="t" r="r" b="b"/>
            <a:pathLst>
              <a:path w="267969" h="437515">
                <a:moveTo>
                  <a:pt x="267385" y="0"/>
                </a:moveTo>
                <a:lnTo>
                  <a:pt x="0" y="0"/>
                </a:lnTo>
                <a:lnTo>
                  <a:pt x="0" y="31750"/>
                </a:lnTo>
                <a:lnTo>
                  <a:pt x="116928" y="31750"/>
                </a:lnTo>
                <a:lnTo>
                  <a:pt x="116928" y="436943"/>
                </a:lnTo>
                <a:lnTo>
                  <a:pt x="150456" y="436943"/>
                </a:lnTo>
                <a:lnTo>
                  <a:pt x="150456" y="31750"/>
                </a:lnTo>
                <a:lnTo>
                  <a:pt x="267385" y="31750"/>
                </a:lnTo>
                <a:lnTo>
                  <a:pt x="267385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object 9"/>
          <p:cNvSpPr/>
          <p:nvPr/>
        </p:nvSpPr>
        <p:spPr>
          <a:xfrm>
            <a:off x="1753920" y="1034640"/>
            <a:ext cx="216000" cy="444240"/>
          </a:xfrm>
          <a:custGeom>
            <a:avLst/>
            <a:gdLst/>
            <a:ahLst/>
            <a:rect l="l" t="t" r="r" b="b"/>
            <a:pathLst>
              <a:path w="216535" h="444500">
                <a:moveTo>
                  <a:pt x="33519" y="325193"/>
                </a:moveTo>
                <a:lnTo>
                  <a:pt x="0" y="325193"/>
                </a:lnTo>
                <a:lnTo>
                  <a:pt x="0" y="340011"/>
                </a:lnTo>
                <a:lnTo>
                  <a:pt x="8477" y="382656"/>
                </a:lnTo>
                <a:lnTo>
                  <a:pt x="31571" y="415652"/>
                </a:lnTo>
                <a:lnTo>
                  <a:pt x="65773" y="436951"/>
                </a:lnTo>
                <a:lnTo>
                  <a:pt x="107575" y="444505"/>
                </a:lnTo>
                <a:lnTo>
                  <a:pt x="149833" y="436951"/>
                </a:lnTo>
                <a:lnTo>
                  <a:pt x="184269" y="415652"/>
                </a:lnTo>
                <a:lnTo>
                  <a:pt x="187008" y="411753"/>
                </a:lnTo>
                <a:lnTo>
                  <a:pt x="108355" y="411753"/>
                </a:lnTo>
                <a:lnTo>
                  <a:pt x="80220" y="406245"/>
                </a:lnTo>
                <a:lnTo>
                  <a:pt x="56322" y="391087"/>
                </a:lnTo>
                <a:lnTo>
                  <a:pt x="39732" y="368327"/>
                </a:lnTo>
                <a:lnTo>
                  <a:pt x="33519" y="340011"/>
                </a:lnTo>
                <a:lnTo>
                  <a:pt x="33519" y="325193"/>
                </a:lnTo>
                <a:close/>
                <a:moveTo>
                  <a:pt x="107575" y="0"/>
                </a:moveTo>
                <a:lnTo>
                  <a:pt x="65773" y="7884"/>
                </a:lnTo>
                <a:lnTo>
                  <a:pt x="31571" y="29732"/>
                </a:lnTo>
                <a:lnTo>
                  <a:pt x="8477" y="62838"/>
                </a:lnTo>
                <a:lnTo>
                  <a:pt x="0" y="104496"/>
                </a:lnTo>
                <a:lnTo>
                  <a:pt x="0" y="134132"/>
                </a:lnTo>
                <a:lnTo>
                  <a:pt x="10219" y="180298"/>
                </a:lnTo>
                <a:lnTo>
                  <a:pt x="35566" y="211041"/>
                </a:lnTo>
                <a:lnTo>
                  <a:pt x="99778" y="239410"/>
                </a:lnTo>
                <a:lnTo>
                  <a:pt x="129466" y="247380"/>
                </a:lnTo>
                <a:lnTo>
                  <a:pt x="156010" y="260466"/>
                </a:lnTo>
                <a:lnTo>
                  <a:pt x="175099" y="281740"/>
                </a:lnTo>
                <a:lnTo>
                  <a:pt x="182420" y="314271"/>
                </a:lnTo>
                <a:lnTo>
                  <a:pt x="182420" y="340011"/>
                </a:lnTo>
                <a:lnTo>
                  <a:pt x="176329" y="368327"/>
                </a:lnTo>
                <a:lnTo>
                  <a:pt x="160006" y="391087"/>
                </a:lnTo>
                <a:lnTo>
                  <a:pt x="136374" y="406245"/>
                </a:lnTo>
                <a:lnTo>
                  <a:pt x="108355" y="411753"/>
                </a:lnTo>
                <a:lnTo>
                  <a:pt x="187008" y="411753"/>
                </a:lnTo>
                <a:lnTo>
                  <a:pt x="207449" y="382656"/>
                </a:lnTo>
                <a:lnTo>
                  <a:pt x="215939" y="340011"/>
                </a:lnTo>
                <a:lnTo>
                  <a:pt x="215939" y="313490"/>
                </a:lnTo>
                <a:lnTo>
                  <a:pt x="205914" y="268540"/>
                </a:lnTo>
                <a:lnTo>
                  <a:pt x="180759" y="238140"/>
                </a:lnTo>
                <a:lnTo>
                  <a:pt x="114591" y="208993"/>
                </a:lnTo>
                <a:lnTo>
                  <a:pt x="85810" y="200589"/>
                </a:lnTo>
                <a:lnTo>
                  <a:pt x="59732" y="187358"/>
                </a:lnTo>
                <a:lnTo>
                  <a:pt x="40816" y="166229"/>
                </a:lnTo>
                <a:lnTo>
                  <a:pt x="33519" y="134132"/>
                </a:lnTo>
                <a:lnTo>
                  <a:pt x="33519" y="105277"/>
                </a:lnTo>
                <a:lnTo>
                  <a:pt x="39610" y="76838"/>
                </a:lnTo>
                <a:lnTo>
                  <a:pt x="55931" y="53807"/>
                </a:lnTo>
                <a:lnTo>
                  <a:pt x="79561" y="38380"/>
                </a:lnTo>
                <a:lnTo>
                  <a:pt x="107575" y="32750"/>
                </a:lnTo>
                <a:lnTo>
                  <a:pt x="186382" y="32750"/>
                </a:lnTo>
                <a:lnTo>
                  <a:pt x="184269" y="29732"/>
                </a:lnTo>
                <a:lnTo>
                  <a:pt x="149833" y="7884"/>
                </a:lnTo>
                <a:lnTo>
                  <a:pt x="107575" y="0"/>
                </a:lnTo>
                <a:close/>
                <a:moveTo>
                  <a:pt x="186382" y="32750"/>
                </a:moveTo>
                <a:lnTo>
                  <a:pt x="107575" y="32750"/>
                </a:lnTo>
                <a:lnTo>
                  <a:pt x="135715" y="38380"/>
                </a:lnTo>
                <a:lnTo>
                  <a:pt x="159616" y="53807"/>
                </a:lnTo>
                <a:lnTo>
                  <a:pt x="176207" y="76838"/>
                </a:lnTo>
                <a:lnTo>
                  <a:pt x="182420" y="105277"/>
                </a:lnTo>
                <a:lnTo>
                  <a:pt x="182420" y="120876"/>
                </a:lnTo>
                <a:lnTo>
                  <a:pt x="215939" y="120876"/>
                </a:lnTo>
                <a:lnTo>
                  <a:pt x="215939" y="104496"/>
                </a:lnTo>
                <a:lnTo>
                  <a:pt x="207449" y="62838"/>
                </a:lnTo>
                <a:lnTo>
                  <a:pt x="186382" y="3275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029120" y="2760120"/>
            <a:ext cx="41011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Jak</a:t>
            </a:r>
            <a:r>
              <a:rPr b="1" lang="cs-CZ" sz="4400" spc="-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na</a:t>
            </a:r>
            <a:r>
              <a:rPr b="1" lang="cs-CZ" sz="4400" spc="-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2" strike="noStrike">
                <a:solidFill>
                  <a:srgbClr val="0000dc"/>
                </a:solidFill>
                <a:latin typeface="Arial"/>
              </a:rPr>
              <a:t>rešerši?</a:t>
            </a:r>
            <a:endParaRPr b="0" lang="cs-CZ" sz="4400" spc="-1" strike="noStrike">
              <a:latin typeface="Calibri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E2B0C63A-8B79-4391-9C78-D261EB04893D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object 2"/>
          <p:cNvSpPr/>
          <p:nvPr/>
        </p:nvSpPr>
        <p:spPr>
          <a:xfrm>
            <a:off x="778680" y="1047960"/>
            <a:ext cx="10548360" cy="25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5360" bIns="0" anchor="t">
            <a:spAutoFit/>
          </a:bodyPr>
          <a:p>
            <a:pPr marL="12600">
              <a:lnSpc>
                <a:spcPct val="100000"/>
              </a:lnSpc>
              <a:spcBef>
                <a:spcPts val="177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určit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klíčová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slova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(názvy,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nadřazené</a:t>
            </a:r>
            <a:r>
              <a:rPr b="0" lang="cs-CZ" sz="2800" spc="-8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termíny,</a:t>
            </a:r>
            <a:r>
              <a:rPr b="0" lang="cs-CZ" sz="2800" spc="-8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obecná</a:t>
            </a:r>
            <a:r>
              <a:rPr b="0" lang="cs-CZ" sz="2800" spc="-80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témata,…)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8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čeština,</a:t>
            </a:r>
            <a:r>
              <a:rPr b="0" lang="cs-CZ" sz="2800" spc="-151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angličtina,</a:t>
            </a:r>
            <a:r>
              <a:rPr b="0" lang="cs-CZ" sz="2800" spc="-14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němčina,</a:t>
            </a:r>
            <a:r>
              <a:rPr b="0" lang="cs-CZ" sz="2800" spc="-12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francouzština,</a:t>
            </a:r>
            <a:r>
              <a:rPr b="0" lang="cs-CZ" sz="2800" spc="-151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italština</a:t>
            </a:r>
            <a:endParaRPr b="0" lang="cs-CZ" sz="2800" spc="-1" strike="noStrike">
              <a:latin typeface="Arial"/>
            </a:endParaRPr>
          </a:p>
          <a:p>
            <a:pPr marL="192240" indent="-180360">
              <a:lnSpc>
                <a:spcPct val="150000"/>
              </a:lnSpc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monografie,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sborníky,</a:t>
            </a:r>
            <a:r>
              <a:rPr b="0" lang="cs-CZ" sz="2800" spc="-12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články</a:t>
            </a:r>
            <a:r>
              <a:rPr b="0" lang="cs-CZ" sz="2800" spc="-10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v</a:t>
            </a:r>
            <a:r>
              <a:rPr b="0" lang="cs-CZ" sz="2800" spc="-10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odborných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časopisech,</a:t>
            </a:r>
            <a:r>
              <a:rPr b="0" lang="cs-CZ" sz="2800" spc="-97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kapitoly </a:t>
            </a:r>
            <a:r>
              <a:rPr b="0" lang="cs-CZ" sz="2800" spc="-1" strike="noStrike">
                <a:latin typeface="Arial"/>
              </a:rPr>
              <a:t>v</a:t>
            </a:r>
            <a:r>
              <a:rPr b="0" lang="cs-CZ" sz="2800" spc="-10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odborných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knihách,</a:t>
            </a:r>
            <a:r>
              <a:rPr b="0" lang="cs-CZ" sz="2800" spc="-10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katalogy,</a:t>
            </a:r>
            <a:r>
              <a:rPr b="0" lang="cs-CZ" sz="2800" spc="-97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diplomové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práce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331" name="PlaceHolder 1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4A4991E8-4D7B-4549-A9DA-6BF2E06D9EAD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bject 2"/>
          <p:cNvSpPr/>
          <p:nvPr/>
        </p:nvSpPr>
        <p:spPr>
          <a:xfrm>
            <a:off x="414360" y="414360"/>
            <a:ext cx="275400" cy="436680"/>
          </a:xfrm>
          <a:custGeom>
            <a:avLst/>
            <a:gdLst/>
            <a:ahLst/>
            <a:rect l="l" t="t" r="r" b="b"/>
            <a:pathLst>
              <a:path w="275590" h="436880">
                <a:moveTo>
                  <a:pt x="68602" y="0"/>
                </a:moveTo>
                <a:lnTo>
                  <a:pt x="0" y="0"/>
                </a:lnTo>
                <a:lnTo>
                  <a:pt x="0" y="436709"/>
                </a:lnTo>
                <a:lnTo>
                  <a:pt x="68602" y="436709"/>
                </a:lnTo>
                <a:lnTo>
                  <a:pt x="68602" y="0"/>
                </a:lnTo>
                <a:close/>
                <a:moveTo>
                  <a:pt x="93546" y="0"/>
                </a:moveTo>
                <a:lnTo>
                  <a:pt x="70941" y="0"/>
                </a:lnTo>
                <a:lnTo>
                  <a:pt x="113033" y="436709"/>
                </a:lnTo>
                <a:lnTo>
                  <a:pt x="136424" y="436709"/>
                </a:lnTo>
                <a:lnTo>
                  <a:pt x="93546" y="0"/>
                </a:lnTo>
                <a:close/>
                <a:moveTo>
                  <a:pt x="204244" y="0"/>
                </a:moveTo>
                <a:lnTo>
                  <a:pt x="180862" y="0"/>
                </a:lnTo>
                <a:lnTo>
                  <a:pt x="138765" y="436709"/>
                </a:lnTo>
                <a:lnTo>
                  <a:pt x="162147" y="436709"/>
                </a:lnTo>
                <a:lnTo>
                  <a:pt x="204244" y="0"/>
                </a:lnTo>
                <a:close/>
                <a:moveTo>
                  <a:pt x="275186" y="0"/>
                </a:moveTo>
                <a:lnTo>
                  <a:pt x="206585" y="0"/>
                </a:lnTo>
                <a:lnTo>
                  <a:pt x="206585" y="436709"/>
                </a:lnTo>
                <a:lnTo>
                  <a:pt x="275186" y="436709"/>
                </a:lnTo>
                <a:lnTo>
                  <a:pt x="27518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object 3"/>
          <p:cNvSpPr/>
          <p:nvPr/>
        </p:nvSpPr>
        <p:spPr>
          <a:xfrm>
            <a:off x="879120" y="414360"/>
            <a:ext cx="218880" cy="440280"/>
          </a:xfrm>
          <a:custGeom>
            <a:avLst/>
            <a:gdLst/>
            <a:ahLst/>
            <a:rect l="l" t="t" r="r" b="b"/>
            <a:pathLst>
              <a:path w="219075" h="440690">
                <a:moveTo>
                  <a:pt x="219062" y="0"/>
                </a:moveTo>
                <a:lnTo>
                  <a:pt x="150461" y="0"/>
                </a:lnTo>
                <a:lnTo>
                  <a:pt x="150461" y="333774"/>
                </a:lnTo>
                <a:lnTo>
                  <a:pt x="146856" y="350306"/>
                </a:lnTo>
                <a:lnTo>
                  <a:pt x="137403" y="363112"/>
                </a:lnTo>
                <a:lnTo>
                  <a:pt x="124151" y="371386"/>
                </a:lnTo>
                <a:lnTo>
                  <a:pt x="109145" y="374323"/>
                </a:lnTo>
                <a:lnTo>
                  <a:pt x="94590" y="371386"/>
                </a:lnTo>
                <a:lnTo>
                  <a:pt x="81569" y="363112"/>
                </a:lnTo>
                <a:lnTo>
                  <a:pt x="72202" y="350306"/>
                </a:lnTo>
                <a:lnTo>
                  <a:pt x="68609" y="333774"/>
                </a:lnTo>
                <a:lnTo>
                  <a:pt x="68609" y="0"/>
                </a:lnTo>
                <a:lnTo>
                  <a:pt x="0" y="0"/>
                </a:lnTo>
                <a:lnTo>
                  <a:pt x="0" y="336107"/>
                </a:lnTo>
                <a:lnTo>
                  <a:pt x="9160" y="377441"/>
                </a:lnTo>
                <a:lnTo>
                  <a:pt x="33524" y="410587"/>
                </a:lnTo>
                <a:lnTo>
                  <a:pt x="68411" y="432619"/>
                </a:lnTo>
                <a:lnTo>
                  <a:pt x="109145" y="440613"/>
                </a:lnTo>
                <a:lnTo>
                  <a:pt x="150328" y="432619"/>
                </a:lnTo>
                <a:lnTo>
                  <a:pt x="185444" y="410587"/>
                </a:lnTo>
                <a:lnTo>
                  <a:pt x="209890" y="377441"/>
                </a:lnTo>
                <a:lnTo>
                  <a:pt x="219062" y="336107"/>
                </a:lnTo>
                <a:lnTo>
                  <a:pt x="21906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object 4"/>
          <p:cNvSpPr/>
          <p:nvPr/>
        </p:nvSpPr>
        <p:spPr>
          <a:xfrm>
            <a:off x="1309320" y="414360"/>
            <a:ext cx="230760" cy="436680"/>
          </a:xfrm>
          <a:custGeom>
            <a:avLst/>
            <a:gdLst/>
            <a:ahLst/>
            <a:rect l="l" t="t" r="r" b="b"/>
            <a:pathLst>
              <a:path w="231140" h="436880">
                <a:moveTo>
                  <a:pt x="68600" y="0"/>
                </a:moveTo>
                <a:lnTo>
                  <a:pt x="0" y="0"/>
                </a:lnTo>
                <a:lnTo>
                  <a:pt x="0" y="436709"/>
                </a:lnTo>
                <a:lnTo>
                  <a:pt x="68600" y="436709"/>
                </a:lnTo>
                <a:lnTo>
                  <a:pt x="68600" y="0"/>
                </a:lnTo>
                <a:close/>
                <a:moveTo>
                  <a:pt x="95104" y="0"/>
                </a:moveTo>
                <a:lnTo>
                  <a:pt x="71722" y="0"/>
                </a:lnTo>
                <a:lnTo>
                  <a:pt x="136429" y="436709"/>
                </a:lnTo>
                <a:lnTo>
                  <a:pt x="159810" y="436709"/>
                </a:lnTo>
                <a:lnTo>
                  <a:pt x="95104" y="0"/>
                </a:lnTo>
                <a:close/>
                <a:moveTo>
                  <a:pt x="230752" y="0"/>
                </a:moveTo>
                <a:lnTo>
                  <a:pt x="162152" y="0"/>
                </a:lnTo>
                <a:lnTo>
                  <a:pt x="162152" y="436709"/>
                </a:lnTo>
                <a:lnTo>
                  <a:pt x="230752" y="436709"/>
                </a:lnTo>
                <a:lnTo>
                  <a:pt x="23075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object 5"/>
          <p:cNvSpPr/>
          <p:nvPr/>
        </p:nvSpPr>
        <p:spPr>
          <a:xfrm>
            <a:off x="1767960" y="414000"/>
            <a:ext cx="186840" cy="437040"/>
          </a:xfrm>
          <a:custGeom>
            <a:avLst/>
            <a:gdLst/>
            <a:ahLst/>
            <a:rect l="l" t="t" r="r" b="b"/>
            <a:pathLst>
              <a:path w="187325" h="437515">
                <a:moveTo>
                  <a:pt x="187096" y="0"/>
                </a:moveTo>
                <a:lnTo>
                  <a:pt x="0" y="0"/>
                </a:lnTo>
                <a:lnTo>
                  <a:pt x="0" y="24142"/>
                </a:lnTo>
                <a:lnTo>
                  <a:pt x="59245" y="24142"/>
                </a:lnTo>
                <a:lnTo>
                  <a:pt x="59245" y="412826"/>
                </a:lnTo>
                <a:lnTo>
                  <a:pt x="0" y="412826"/>
                </a:lnTo>
                <a:lnTo>
                  <a:pt x="0" y="436956"/>
                </a:lnTo>
                <a:lnTo>
                  <a:pt x="187096" y="436956"/>
                </a:lnTo>
                <a:lnTo>
                  <a:pt x="187096" y="412826"/>
                </a:lnTo>
                <a:lnTo>
                  <a:pt x="127850" y="412826"/>
                </a:lnTo>
                <a:lnTo>
                  <a:pt x="127850" y="24142"/>
                </a:lnTo>
                <a:lnTo>
                  <a:pt x="187096" y="24142"/>
                </a:lnTo>
                <a:lnTo>
                  <a:pt x="18709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object 6"/>
          <p:cNvSpPr/>
          <p:nvPr/>
        </p:nvSpPr>
        <p:spPr>
          <a:xfrm>
            <a:off x="423720" y="1038240"/>
            <a:ext cx="255600" cy="436680"/>
          </a:xfrm>
          <a:custGeom>
            <a:avLst/>
            <a:gdLst/>
            <a:ahLst/>
            <a:rect l="l" t="t" r="r" b="b"/>
            <a:pathLst>
              <a:path w="255904" h="436880">
                <a:moveTo>
                  <a:pt x="162930" y="0"/>
                </a:moveTo>
                <a:lnTo>
                  <a:pt x="129410" y="0"/>
                </a:lnTo>
                <a:lnTo>
                  <a:pt x="185539" y="267484"/>
                </a:lnTo>
                <a:lnTo>
                  <a:pt x="69381" y="267484"/>
                </a:lnTo>
                <a:lnTo>
                  <a:pt x="127068" y="0"/>
                </a:lnTo>
                <a:lnTo>
                  <a:pt x="93549" y="0"/>
                </a:lnTo>
                <a:lnTo>
                  <a:pt x="0" y="436711"/>
                </a:lnTo>
                <a:lnTo>
                  <a:pt x="34301" y="436711"/>
                </a:lnTo>
                <a:lnTo>
                  <a:pt x="63924" y="298681"/>
                </a:lnTo>
                <a:lnTo>
                  <a:pt x="190994" y="298681"/>
                </a:lnTo>
                <a:lnTo>
                  <a:pt x="221401" y="436711"/>
                </a:lnTo>
                <a:lnTo>
                  <a:pt x="255701" y="436711"/>
                </a:lnTo>
                <a:lnTo>
                  <a:pt x="16293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object 7"/>
          <p:cNvSpPr/>
          <p:nvPr/>
        </p:nvSpPr>
        <p:spPr>
          <a:xfrm>
            <a:off x="891000" y="1038240"/>
            <a:ext cx="232200" cy="436680"/>
          </a:xfrm>
          <a:custGeom>
            <a:avLst/>
            <a:gdLst/>
            <a:ahLst/>
            <a:rect l="l" t="t" r="r" b="b"/>
            <a:pathLst>
              <a:path w="232409" h="436880">
                <a:moveTo>
                  <a:pt x="113039" y="0"/>
                </a:moveTo>
                <a:lnTo>
                  <a:pt x="0" y="0"/>
                </a:lnTo>
                <a:lnTo>
                  <a:pt x="0" y="436711"/>
                </a:lnTo>
                <a:lnTo>
                  <a:pt x="33519" y="436711"/>
                </a:lnTo>
                <a:lnTo>
                  <a:pt x="33519" y="251894"/>
                </a:lnTo>
                <a:lnTo>
                  <a:pt x="127285" y="251894"/>
                </a:lnTo>
                <a:lnTo>
                  <a:pt x="125510" y="248771"/>
                </a:lnTo>
                <a:lnTo>
                  <a:pt x="161587" y="238537"/>
                </a:lnTo>
                <a:lnTo>
                  <a:pt x="185347" y="220697"/>
                </a:lnTo>
                <a:lnTo>
                  <a:pt x="33519" y="220697"/>
                </a:lnTo>
                <a:lnTo>
                  <a:pt x="33519" y="31197"/>
                </a:lnTo>
                <a:lnTo>
                  <a:pt x="186806" y="31197"/>
                </a:lnTo>
                <a:lnTo>
                  <a:pt x="186607" y="30904"/>
                </a:lnTo>
                <a:lnTo>
                  <a:pt x="153366" y="8323"/>
                </a:lnTo>
                <a:lnTo>
                  <a:pt x="113039" y="0"/>
                </a:lnTo>
                <a:close/>
                <a:moveTo>
                  <a:pt x="127285" y="251894"/>
                </a:moveTo>
                <a:lnTo>
                  <a:pt x="90429" y="251894"/>
                </a:lnTo>
                <a:lnTo>
                  <a:pt x="194110" y="436711"/>
                </a:lnTo>
                <a:lnTo>
                  <a:pt x="232313" y="436711"/>
                </a:lnTo>
                <a:lnTo>
                  <a:pt x="127285" y="251894"/>
                </a:lnTo>
                <a:close/>
                <a:moveTo>
                  <a:pt x="186806" y="31197"/>
                </a:moveTo>
                <a:lnTo>
                  <a:pt x="109916" y="31197"/>
                </a:lnTo>
                <a:lnTo>
                  <a:pt x="138711" y="36960"/>
                </a:lnTo>
                <a:lnTo>
                  <a:pt x="162535" y="52738"/>
                </a:lnTo>
                <a:lnTo>
                  <a:pt x="178760" y="76266"/>
                </a:lnTo>
                <a:lnTo>
                  <a:pt x="184753" y="105277"/>
                </a:lnTo>
                <a:lnTo>
                  <a:pt x="184753" y="144274"/>
                </a:lnTo>
                <a:lnTo>
                  <a:pt x="178979" y="175294"/>
                </a:lnTo>
                <a:lnTo>
                  <a:pt x="163121" y="199445"/>
                </a:lnTo>
                <a:lnTo>
                  <a:pt x="139369" y="215115"/>
                </a:lnTo>
                <a:lnTo>
                  <a:pt x="109916" y="220697"/>
                </a:lnTo>
                <a:lnTo>
                  <a:pt x="185347" y="220697"/>
                </a:lnTo>
                <a:lnTo>
                  <a:pt x="190797" y="216604"/>
                </a:lnTo>
                <a:lnTo>
                  <a:pt x="210362" y="185604"/>
                </a:lnTo>
                <a:lnTo>
                  <a:pt x="217500" y="148169"/>
                </a:lnTo>
                <a:lnTo>
                  <a:pt x="217500" y="104505"/>
                </a:lnTo>
                <a:lnTo>
                  <a:pt x="209180" y="64159"/>
                </a:lnTo>
                <a:lnTo>
                  <a:pt x="186806" y="31197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object 8"/>
          <p:cNvSpPr/>
          <p:nvPr/>
        </p:nvSpPr>
        <p:spPr>
          <a:xfrm>
            <a:off x="1291680" y="1037880"/>
            <a:ext cx="267480" cy="437040"/>
          </a:xfrm>
          <a:custGeom>
            <a:avLst/>
            <a:gdLst/>
            <a:ahLst/>
            <a:rect l="l" t="t" r="r" b="b"/>
            <a:pathLst>
              <a:path w="267969" h="437515">
                <a:moveTo>
                  <a:pt x="267385" y="0"/>
                </a:moveTo>
                <a:lnTo>
                  <a:pt x="0" y="0"/>
                </a:lnTo>
                <a:lnTo>
                  <a:pt x="0" y="31750"/>
                </a:lnTo>
                <a:lnTo>
                  <a:pt x="116928" y="31750"/>
                </a:lnTo>
                <a:lnTo>
                  <a:pt x="116928" y="436943"/>
                </a:lnTo>
                <a:lnTo>
                  <a:pt x="150456" y="436943"/>
                </a:lnTo>
                <a:lnTo>
                  <a:pt x="150456" y="31750"/>
                </a:lnTo>
                <a:lnTo>
                  <a:pt x="267385" y="31750"/>
                </a:lnTo>
                <a:lnTo>
                  <a:pt x="267385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object 9"/>
          <p:cNvSpPr/>
          <p:nvPr/>
        </p:nvSpPr>
        <p:spPr>
          <a:xfrm>
            <a:off x="1753920" y="1034640"/>
            <a:ext cx="216000" cy="444240"/>
          </a:xfrm>
          <a:custGeom>
            <a:avLst/>
            <a:gdLst/>
            <a:ahLst/>
            <a:rect l="l" t="t" r="r" b="b"/>
            <a:pathLst>
              <a:path w="216535" h="444500">
                <a:moveTo>
                  <a:pt x="33519" y="325193"/>
                </a:moveTo>
                <a:lnTo>
                  <a:pt x="0" y="325193"/>
                </a:lnTo>
                <a:lnTo>
                  <a:pt x="0" y="340011"/>
                </a:lnTo>
                <a:lnTo>
                  <a:pt x="8477" y="382656"/>
                </a:lnTo>
                <a:lnTo>
                  <a:pt x="31571" y="415652"/>
                </a:lnTo>
                <a:lnTo>
                  <a:pt x="65773" y="436951"/>
                </a:lnTo>
                <a:lnTo>
                  <a:pt x="107575" y="444505"/>
                </a:lnTo>
                <a:lnTo>
                  <a:pt x="149833" y="436951"/>
                </a:lnTo>
                <a:lnTo>
                  <a:pt x="184269" y="415652"/>
                </a:lnTo>
                <a:lnTo>
                  <a:pt x="187008" y="411753"/>
                </a:lnTo>
                <a:lnTo>
                  <a:pt x="108355" y="411753"/>
                </a:lnTo>
                <a:lnTo>
                  <a:pt x="80220" y="406245"/>
                </a:lnTo>
                <a:lnTo>
                  <a:pt x="56322" y="391087"/>
                </a:lnTo>
                <a:lnTo>
                  <a:pt x="39732" y="368327"/>
                </a:lnTo>
                <a:lnTo>
                  <a:pt x="33519" y="340011"/>
                </a:lnTo>
                <a:lnTo>
                  <a:pt x="33519" y="325193"/>
                </a:lnTo>
                <a:close/>
                <a:moveTo>
                  <a:pt x="107575" y="0"/>
                </a:moveTo>
                <a:lnTo>
                  <a:pt x="65773" y="7884"/>
                </a:lnTo>
                <a:lnTo>
                  <a:pt x="31571" y="29732"/>
                </a:lnTo>
                <a:lnTo>
                  <a:pt x="8477" y="62838"/>
                </a:lnTo>
                <a:lnTo>
                  <a:pt x="0" y="104496"/>
                </a:lnTo>
                <a:lnTo>
                  <a:pt x="0" y="134132"/>
                </a:lnTo>
                <a:lnTo>
                  <a:pt x="10219" y="180298"/>
                </a:lnTo>
                <a:lnTo>
                  <a:pt x="35566" y="211041"/>
                </a:lnTo>
                <a:lnTo>
                  <a:pt x="99778" y="239410"/>
                </a:lnTo>
                <a:lnTo>
                  <a:pt x="129466" y="247380"/>
                </a:lnTo>
                <a:lnTo>
                  <a:pt x="156010" y="260466"/>
                </a:lnTo>
                <a:lnTo>
                  <a:pt x="175099" y="281740"/>
                </a:lnTo>
                <a:lnTo>
                  <a:pt x="182420" y="314271"/>
                </a:lnTo>
                <a:lnTo>
                  <a:pt x="182420" y="340011"/>
                </a:lnTo>
                <a:lnTo>
                  <a:pt x="176329" y="368327"/>
                </a:lnTo>
                <a:lnTo>
                  <a:pt x="160006" y="391087"/>
                </a:lnTo>
                <a:lnTo>
                  <a:pt x="136374" y="406245"/>
                </a:lnTo>
                <a:lnTo>
                  <a:pt x="108355" y="411753"/>
                </a:lnTo>
                <a:lnTo>
                  <a:pt x="187008" y="411753"/>
                </a:lnTo>
                <a:lnTo>
                  <a:pt x="207449" y="382656"/>
                </a:lnTo>
                <a:lnTo>
                  <a:pt x="215939" y="340011"/>
                </a:lnTo>
                <a:lnTo>
                  <a:pt x="215939" y="313490"/>
                </a:lnTo>
                <a:lnTo>
                  <a:pt x="205914" y="268540"/>
                </a:lnTo>
                <a:lnTo>
                  <a:pt x="180759" y="238140"/>
                </a:lnTo>
                <a:lnTo>
                  <a:pt x="114591" y="208993"/>
                </a:lnTo>
                <a:lnTo>
                  <a:pt x="85810" y="200589"/>
                </a:lnTo>
                <a:lnTo>
                  <a:pt x="59732" y="187358"/>
                </a:lnTo>
                <a:lnTo>
                  <a:pt x="40816" y="166229"/>
                </a:lnTo>
                <a:lnTo>
                  <a:pt x="33519" y="134132"/>
                </a:lnTo>
                <a:lnTo>
                  <a:pt x="33519" y="105277"/>
                </a:lnTo>
                <a:lnTo>
                  <a:pt x="39610" y="76838"/>
                </a:lnTo>
                <a:lnTo>
                  <a:pt x="55931" y="53807"/>
                </a:lnTo>
                <a:lnTo>
                  <a:pt x="79561" y="38380"/>
                </a:lnTo>
                <a:lnTo>
                  <a:pt x="107575" y="32750"/>
                </a:lnTo>
                <a:lnTo>
                  <a:pt x="186382" y="32750"/>
                </a:lnTo>
                <a:lnTo>
                  <a:pt x="184269" y="29732"/>
                </a:lnTo>
                <a:lnTo>
                  <a:pt x="149833" y="7884"/>
                </a:lnTo>
                <a:lnTo>
                  <a:pt x="107575" y="0"/>
                </a:lnTo>
                <a:close/>
                <a:moveTo>
                  <a:pt x="186382" y="32750"/>
                </a:moveTo>
                <a:lnTo>
                  <a:pt x="107575" y="32750"/>
                </a:lnTo>
                <a:lnTo>
                  <a:pt x="135715" y="38380"/>
                </a:lnTo>
                <a:lnTo>
                  <a:pt x="159616" y="53807"/>
                </a:lnTo>
                <a:lnTo>
                  <a:pt x="176207" y="76838"/>
                </a:lnTo>
                <a:lnTo>
                  <a:pt x="182420" y="105277"/>
                </a:lnTo>
                <a:lnTo>
                  <a:pt x="182420" y="120876"/>
                </a:lnTo>
                <a:lnTo>
                  <a:pt x="215939" y="120876"/>
                </a:lnTo>
                <a:lnTo>
                  <a:pt x="215939" y="104496"/>
                </a:lnTo>
                <a:lnTo>
                  <a:pt x="207449" y="62838"/>
                </a:lnTo>
                <a:lnTo>
                  <a:pt x="186382" y="3275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31080" y="2760120"/>
            <a:ext cx="91036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Náplň</a:t>
            </a:r>
            <a:r>
              <a:rPr b="1" lang="cs-CZ" sz="4400" spc="-1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kurzu</a:t>
            </a:r>
            <a:r>
              <a:rPr b="1" lang="cs-CZ" sz="4400" spc="-1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a</a:t>
            </a:r>
            <a:r>
              <a:rPr b="1" lang="cs-CZ" sz="4400" spc="-1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podmínky</a:t>
            </a:r>
            <a:r>
              <a:rPr b="1" lang="cs-CZ" sz="4400" spc="-12" strike="noStrike">
                <a:solidFill>
                  <a:srgbClr val="0000dc"/>
                </a:solidFill>
                <a:latin typeface="Arial"/>
              </a:rPr>
              <a:t> ukončení</a:t>
            </a:r>
            <a:endParaRPr b="0" lang="cs-CZ" sz="4400" spc="-1" strike="noStrike"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AFE3DEFB-3B99-4309-B96F-BDBF8B574917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662760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Madona</a:t>
            </a:r>
            <a:r>
              <a:rPr b="1" lang="cs-CZ" sz="4000" spc="-10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z</a:t>
            </a:r>
            <a:r>
              <a:rPr b="1" lang="cs-CZ" sz="4000" spc="-11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Veveří</a:t>
            </a:r>
            <a:r>
              <a:rPr b="1" lang="cs-CZ" sz="4000" spc="-10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(kol.</a:t>
            </a:r>
            <a:r>
              <a:rPr b="1" lang="cs-CZ" sz="4000" spc="-114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1350)</a:t>
            </a:r>
            <a:endParaRPr b="0" lang="cs-CZ" sz="4000" spc="-1" strike="noStrike">
              <a:latin typeface="Calibri"/>
            </a:endParaRPr>
          </a:p>
        </p:txBody>
      </p:sp>
      <p:pic>
        <p:nvPicPr>
          <p:cNvPr id="333" name="object 3" descr=""/>
          <p:cNvPicPr/>
          <p:nvPr/>
        </p:nvPicPr>
        <p:blipFill>
          <a:blip r:embed="rId1"/>
          <a:stretch/>
        </p:blipFill>
        <p:spPr>
          <a:xfrm>
            <a:off x="1388520" y="1452240"/>
            <a:ext cx="3315960" cy="4388760"/>
          </a:xfrm>
          <a:prstGeom prst="rect">
            <a:avLst/>
          </a:prstGeom>
          <a:ln w="0">
            <a:noFill/>
          </a:ln>
        </p:spPr>
      </p:pic>
      <p:sp>
        <p:nvSpPr>
          <p:cNvPr id="334" name="object 4"/>
          <p:cNvSpPr/>
          <p:nvPr/>
        </p:nvSpPr>
        <p:spPr>
          <a:xfrm>
            <a:off x="5444280" y="1376280"/>
            <a:ext cx="4973040" cy="50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92240" indent="-180360" algn="just">
              <a:lnSpc>
                <a:spcPct val="15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412" strike="noStrike">
                <a:solidFill>
                  <a:srgbClr val="0000dc"/>
                </a:solidFill>
                <a:latin typeface="Arial"/>
              </a:rPr>
              <a:t>  </a:t>
            </a:r>
            <a:r>
              <a:rPr b="1" lang="cs-CZ" sz="2000" spc="-1" strike="noStrike">
                <a:latin typeface="Arial"/>
              </a:rPr>
              <a:t>název</a:t>
            </a:r>
            <a:r>
              <a:rPr b="0" lang="cs-CZ" sz="2000" spc="-1" strike="noStrike">
                <a:latin typeface="Arial"/>
              </a:rPr>
              <a:t>: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Madona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z</a:t>
            </a:r>
            <a:r>
              <a:rPr b="0" lang="cs-CZ" sz="2000" spc="-2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Veveří,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Madonna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26" strike="noStrike">
                <a:latin typeface="Arial"/>
              </a:rPr>
              <a:t>von </a:t>
            </a:r>
            <a:r>
              <a:rPr b="0" lang="cs-CZ" sz="2000" spc="-1" strike="noStrike">
                <a:latin typeface="Arial"/>
              </a:rPr>
              <a:t>Veveří,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Madonna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of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Veveri,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Madonna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lang="cs-CZ" sz="2000" spc="-26" strike="noStrike">
                <a:latin typeface="Arial"/>
              </a:rPr>
              <a:t>di </a:t>
            </a:r>
            <a:r>
              <a:rPr b="0" lang="cs-CZ" sz="2000" spc="-12" strike="noStrike">
                <a:latin typeface="Arial"/>
              </a:rPr>
              <a:t>Veveri</a:t>
            </a:r>
            <a:endParaRPr b="0" lang="cs-CZ" sz="2000" spc="-1" strike="noStrike">
              <a:latin typeface="Arial"/>
            </a:endParaRPr>
          </a:p>
          <a:p>
            <a:pPr marL="12600" indent="-18036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398" strike="noStrike">
                <a:solidFill>
                  <a:srgbClr val="0000dc"/>
                </a:solidFill>
                <a:latin typeface="Arial"/>
              </a:rPr>
              <a:t>  </a:t>
            </a:r>
            <a:r>
              <a:rPr b="1" lang="cs-CZ" sz="2000" spc="-1" strike="noStrike">
                <a:latin typeface="Arial"/>
              </a:rPr>
              <a:t>synonyma</a:t>
            </a:r>
            <a:r>
              <a:rPr b="0" lang="cs-CZ" sz="2000" spc="-1" strike="noStrike">
                <a:latin typeface="Arial"/>
              </a:rPr>
              <a:t>:</a:t>
            </a:r>
            <a:r>
              <a:rPr b="0" lang="cs-CZ" sz="2000" spc="24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Panna</a:t>
            </a:r>
            <a:r>
              <a:rPr b="0" lang="cs-CZ" sz="2000" spc="-1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Marie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z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Veveří</a:t>
            </a:r>
            <a:endParaRPr b="0" lang="cs-CZ" sz="2000" spc="-1" strike="noStrike">
              <a:latin typeface="Arial"/>
            </a:endParaRPr>
          </a:p>
          <a:p>
            <a:pPr marL="12600" indent="-18036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406" strike="noStrike">
                <a:solidFill>
                  <a:srgbClr val="0000dc"/>
                </a:solidFill>
                <a:latin typeface="Arial"/>
              </a:rPr>
              <a:t>  </a:t>
            </a:r>
            <a:r>
              <a:rPr b="1" lang="cs-CZ" sz="2000" spc="-1" strike="noStrike">
                <a:latin typeface="Arial"/>
              </a:rPr>
              <a:t>nadřazené</a:t>
            </a:r>
            <a:r>
              <a:rPr b="1" lang="cs-CZ" sz="2000" spc="-41" strike="noStrike">
                <a:latin typeface="Arial"/>
              </a:rPr>
              <a:t> </a:t>
            </a:r>
            <a:r>
              <a:rPr b="1" lang="cs-CZ" sz="2000" spc="-1" strike="noStrike">
                <a:latin typeface="Arial"/>
              </a:rPr>
              <a:t>termíny</a:t>
            </a:r>
            <a:r>
              <a:rPr b="0" lang="cs-CZ" sz="2000" spc="-1" strike="noStrike">
                <a:latin typeface="Arial"/>
              </a:rPr>
              <a:t>: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(česká)</a:t>
            </a:r>
            <a:r>
              <a:rPr b="0" lang="cs-CZ" sz="2000" spc="-60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gotická</a:t>
            </a:r>
            <a:endParaRPr b="0" lang="cs-CZ" sz="2000" spc="-1" strike="noStrike">
              <a:latin typeface="Arial"/>
            </a:endParaRPr>
          </a:p>
          <a:p>
            <a:pPr marL="192240" indent="-18036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malba/umění,</a:t>
            </a:r>
            <a:r>
              <a:rPr b="0" lang="cs-CZ" sz="2000" spc="-7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(česká)</a:t>
            </a:r>
            <a:r>
              <a:rPr b="0" lang="cs-CZ" sz="2000" spc="-7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desková</a:t>
            </a:r>
            <a:r>
              <a:rPr b="0" lang="cs-CZ" sz="2000" spc="-5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malba,</a:t>
            </a:r>
            <a:endParaRPr b="0" lang="cs-CZ" sz="2000" spc="-1" strike="noStrike">
              <a:latin typeface="Arial"/>
            </a:endParaRPr>
          </a:p>
          <a:p>
            <a:pPr marL="192240" indent="-180360">
              <a:lnSpc>
                <a:spcPct val="15000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středověk,</a:t>
            </a:r>
            <a:r>
              <a:rPr b="0" lang="cs-CZ" sz="2000" spc="-60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Veveří,</a:t>
            </a:r>
            <a:r>
              <a:rPr b="0" lang="cs-CZ" sz="2000" spc="-5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Karel</a:t>
            </a:r>
            <a:r>
              <a:rPr b="0" lang="cs-CZ" sz="2000" spc="-1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IV.,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Jan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Jindřich </a:t>
            </a:r>
            <a:r>
              <a:rPr b="0" lang="cs-CZ" sz="2000" spc="-1" strike="noStrike">
                <a:latin typeface="Arial"/>
              </a:rPr>
              <a:t>Lucemburský,</a:t>
            </a:r>
            <a:r>
              <a:rPr b="0" lang="cs-CZ" sz="2000" spc="-7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Mistr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Vyšebrodského </a:t>
            </a:r>
            <a:r>
              <a:rPr b="0" lang="cs-CZ" sz="2000" spc="-1" strike="noStrike">
                <a:latin typeface="Arial"/>
              </a:rPr>
              <a:t>oltáře,14.</a:t>
            </a:r>
            <a:r>
              <a:rPr b="0" lang="cs-CZ" sz="2000" spc="-60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století,</a:t>
            </a:r>
            <a:r>
              <a:rPr b="0" lang="cs-CZ" sz="2000" spc="-5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krásné</a:t>
            </a:r>
            <a:r>
              <a:rPr b="0" lang="cs-CZ" sz="2000" spc="-5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madony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(schöne </a:t>
            </a:r>
            <a:r>
              <a:rPr b="0" lang="cs-CZ" sz="2000" spc="-1" strike="noStrike">
                <a:latin typeface="Arial"/>
              </a:rPr>
              <a:t>Madonnen),</a:t>
            </a:r>
            <a:r>
              <a:rPr b="0" lang="cs-CZ" sz="2000" spc="-6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Diecézní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muzeum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Brno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apod.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25F1767D-B7FA-4AA2-80A5-EAA1C9BB90EC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06680" y="360720"/>
            <a:ext cx="544968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Leonardo</a:t>
            </a:r>
            <a:r>
              <a:rPr b="0" lang="cs-CZ" sz="2000" spc="-5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cs-CZ" sz="20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Vinci,</a:t>
            </a:r>
            <a:r>
              <a:rPr b="0" lang="cs-CZ" sz="20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000000"/>
                </a:solidFill>
                <a:latin typeface="Arial"/>
              </a:rPr>
              <a:t>Poslední</a:t>
            </a:r>
            <a:r>
              <a:rPr b="0" i="1" lang="cs-CZ" sz="20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cs-CZ" sz="2000" spc="-1" strike="noStrike">
                <a:solidFill>
                  <a:srgbClr val="000000"/>
                </a:solidFill>
                <a:latin typeface="Arial"/>
              </a:rPr>
              <a:t>večeře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cs-CZ" sz="2000" spc="-6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Arial"/>
              </a:rPr>
              <a:t>1495–1498</a:t>
            </a:r>
            <a:endParaRPr b="0" lang="cs-CZ" sz="2000" spc="-1" strike="noStrike">
              <a:latin typeface="Calibri"/>
            </a:endParaRPr>
          </a:p>
        </p:txBody>
      </p:sp>
      <p:pic>
        <p:nvPicPr>
          <p:cNvPr id="337" name="object 3" descr=""/>
          <p:cNvPicPr/>
          <p:nvPr/>
        </p:nvPicPr>
        <p:blipFill>
          <a:blip r:embed="rId1"/>
          <a:stretch/>
        </p:blipFill>
        <p:spPr>
          <a:xfrm>
            <a:off x="1290960" y="915840"/>
            <a:ext cx="9609840" cy="4804920"/>
          </a:xfrm>
          <a:prstGeom prst="rect">
            <a:avLst/>
          </a:prstGeom>
          <a:ln w="0">
            <a:noFill/>
          </a:ln>
        </p:spPr>
      </p:pic>
      <p:sp>
        <p:nvSpPr>
          <p:cNvPr id="338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9129C493-6C84-460B-A380-34374CFE2851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object 2"/>
          <p:cNvSpPr/>
          <p:nvPr/>
        </p:nvSpPr>
        <p:spPr>
          <a:xfrm>
            <a:off x="414360" y="414360"/>
            <a:ext cx="275400" cy="436680"/>
          </a:xfrm>
          <a:custGeom>
            <a:avLst/>
            <a:gdLst/>
            <a:ahLst/>
            <a:rect l="l" t="t" r="r" b="b"/>
            <a:pathLst>
              <a:path w="275590" h="436880">
                <a:moveTo>
                  <a:pt x="68602" y="0"/>
                </a:moveTo>
                <a:lnTo>
                  <a:pt x="0" y="0"/>
                </a:lnTo>
                <a:lnTo>
                  <a:pt x="0" y="436709"/>
                </a:lnTo>
                <a:lnTo>
                  <a:pt x="68602" y="436709"/>
                </a:lnTo>
                <a:lnTo>
                  <a:pt x="68602" y="0"/>
                </a:lnTo>
                <a:close/>
                <a:moveTo>
                  <a:pt x="93546" y="0"/>
                </a:moveTo>
                <a:lnTo>
                  <a:pt x="70941" y="0"/>
                </a:lnTo>
                <a:lnTo>
                  <a:pt x="113033" y="436709"/>
                </a:lnTo>
                <a:lnTo>
                  <a:pt x="136424" y="436709"/>
                </a:lnTo>
                <a:lnTo>
                  <a:pt x="93546" y="0"/>
                </a:lnTo>
                <a:close/>
                <a:moveTo>
                  <a:pt x="204244" y="0"/>
                </a:moveTo>
                <a:lnTo>
                  <a:pt x="180862" y="0"/>
                </a:lnTo>
                <a:lnTo>
                  <a:pt x="138765" y="436709"/>
                </a:lnTo>
                <a:lnTo>
                  <a:pt x="162147" y="436709"/>
                </a:lnTo>
                <a:lnTo>
                  <a:pt x="204244" y="0"/>
                </a:lnTo>
                <a:close/>
                <a:moveTo>
                  <a:pt x="275186" y="0"/>
                </a:moveTo>
                <a:lnTo>
                  <a:pt x="206585" y="0"/>
                </a:lnTo>
                <a:lnTo>
                  <a:pt x="206585" y="436709"/>
                </a:lnTo>
                <a:lnTo>
                  <a:pt x="275186" y="436709"/>
                </a:lnTo>
                <a:lnTo>
                  <a:pt x="27518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object 3"/>
          <p:cNvSpPr/>
          <p:nvPr/>
        </p:nvSpPr>
        <p:spPr>
          <a:xfrm>
            <a:off x="879120" y="414360"/>
            <a:ext cx="218880" cy="440280"/>
          </a:xfrm>
          <a:custGeom>
            <a:avLst/>
            <a:gdLst/>
            <a:ahLst/>
            <a:rect l="l" t="t" r="r" b="b"/>
            <a:pathLst>
              <a:path w="219075" h="440690">
                <a:moveTo>
                  <a:pt x="219062" y="0"/>
                </a:moveTo>
                <a:lnTo>
                  <a:pt x="150461" y="0"/>
                </a:lnTo>
                <a:lnTo>
                  <a:pt x="150461" y="333774"/>
                </a:lnTo>
                <a:lnTo>
                  <a:pt x="146856" y="350306"/>
                </a:lnTo>
                <a:lnTo>
                  <a:pt x="137403" y="363112"/>
                </a:lnTo>
                <a:lnTo>
                  <a:pt x="124151" y="371386"/>
                </a:lnTo>
                <a:lnTo>
                  <a:pt x="109145" y="374323"/>
                </a:lnTo>
                <a:lnTo>
                  <a:pt x="94590" y="371386"/>
                </a:lnTo>
                <a:lnTo>
                  <a:pt x="81569" y="363112"/>
                </a:lnTo>
                <a:lnTo>
                  <a:pt x="72202" y="350306"/>
                </a:lnTo>
                <a:lnTo>
                  <a:pt x="68609" y="333774"/>
                </a:lnTo>
                <a:lnTo>
                  <a:pt x="68609" y="0"/>
                </a:lnTo>
                <a:lnTo>
                  <a:pt x="0" y="0"/>
                </a:lnTo>
                <a:lnTo>
                  <a:pt x="0" y="336107"/>
                </a:lnTo>
                <a:lnTo>
                  <a:pt x="9160" y="377441"/>
                </a:lnTo>
                <a:lnTo>
                  <a:pt x="33524" y="410587"/>
                </a:lnTo>
                <a:lnTo>
                  <a:pt x="68411" y="432619"/>
                </a:lnTo>
                <a:lnTo>
                  <a:pt x="109145" y="440613"/>
                </a:lnTo>
                <a:lnTo>
                  <a:pt x="150328" y="432619"/>
                </a:lnTo>
                <a:lnTo>
                  <a:pt x="185444" y="410587"/>
                </a:lnTo>
                <a:lnTo>
                  <a:pt x="209890" y="377441"/>
                </a:lnTo>
                <a:lnTo>
                  <a:pt x="219062" y="336107"/>
                </a:lnTo>
                <a:lnTo>
                  <a:pt x="21906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object 4"/>
          <p:cNvSpPr/>
          <p:nvPr/>
        </p:nvSpPr>
        <p:spPr>
          <a:xfrm>
            <a:off x="1309320" y="414360"/>
            <a:ext cx="230760" cy="436680"/>
          </a:xfrm>
          <a:custGeom>
            <a:avLst/>
            <a:gdLst/>
            <a:ahLst/>
            <a:rect l="l" t="t" r="r" b="b"/>
            <a:pathLst>
              <a:path w="231140" h="436880">
                <a:moveTo>
                  <a:pt x="68600" y="0"/>
                </a:moveTo>
                <a:lnTo>
                  <a:pt x="0" y="0"/>
                </a:lnTo>
                <a:lnTo>
                  <a:pt x="0" y="436709"/>
                </a:lnTo>
                <a:lnTo>
                  <a:pt x="68600" y="436709"/>
                </a:lnTo>
                <a:lnTo>
                  <a:pt x="68600" y="0"/>
                </a:lnTo>
                <a:close/>
                <a:moveTo>
                  <a:pt x="95104" y="0"/>
                </a:moveTo>
                <a:lnTo>
                  <a:pt x="71722" y="0"/>
                </a:lnTo>
                <a:lnTo>
                  <a:pt x="136429" y="436709"/>
                </a:lnTo>
                <a:lnTo>
                  <a:pt x="159810" y="436709"/>
                </a:lnTo>
                <a:lnTo>
                  <a:pt x="95104" y="0"/>
                </a:lnTo>
                <a:close/>
                <a:moveTo>
                  <a:pt x="230752" y="0"/>
                </a:moveTo>
                <a:lnTo>
                  <a:pt x="162152" y="0"/>
                </a:lnTo>
                <a:lnTo>
                  <a:pt x="162152" y="436709"/>
                </a:lnTo>
                <a:lnTo>
                  <a:pt x="230752" y="436709"/>
                </a:lnTo>
                <a:lnTo>
                  <a:pt x="23075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object 5"/>
          <p:cNvSpPr/>
          <p:nvPr/>
        </p:nvSpPr>
        <p:spPr>
          <a:xfrm>
            <a:off x="1767960" y="414000"/>
            <a:ext cx="186840" cy="437040"/>
          </a:xfrm>
          <a:custGeom>
            <a:avLst/>
            <a:gdLst/>
            <a:ahLst/>
            <a:rect l="l" t="t" r="r" b="b"/>
            <a:pathLst>
              <a:path w="187325" h="437515">
                <a:moveTo>
                  <a:pt x="187096" y="0"/>
                </a:moveTo>
                <a:lnTo>
                  <a:pt x="0" y="0"/>
                </a:lnTo>
                <a:lnTo>
                  <a:pt x="0" y="24142"/>
                </a:lnTo>
                <a:lnTo>
                  <a:pt x="59245" y="24142"/>
                </a:lnTo>
                <a:lnTo>
                  <a:pt x="59245" y="412826"/>
                </a:lnTo>
                <a:lnTo>
                  <a:pt x="0" y="412826"/>
                </a:lnTo>
                <a:lnTo>
                  <a:pt x="0" y="436956"/>
                </a:lnTo>
                <a:lnTo>
                  <a:pt x="187096" y="436956"/>
                </a:lnTo>
                <a:lnTo>
                  <a:pt x="187096" y="412826"/>
                </a:lnTo>
                <a:lnTo>
                  <a:pt x="127850" y="412826"/>
                </a:lnTo>
                <a:lnTo>
                  <a:pt x="127850" y="24142"/>
                </a:lnTo>
                <a:lnTo>
                  <a:pt x="187096" y="24142"/>
                </a:lnTo>
                <a:lnTo>
                  <a:pt x="18709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object 6"/>
          <p:cNvSpPr/>
          <p:nvPr/>
        </p:nvSpPr>
        <p:spPr>
          <a:xfrm>
            <a:off x="423720" y="1038240"/>
            <a:ext cx="255600" cy="436680"/>
          </a:xfrm>
          <a:custGeom>
            <a:avLst/>
            <a:gdLst/>
            <a:ahLst/>
            <a:rect l="l" t="t" r="r" b="b"/>
            <a:pathLst>
              <a:path w="255904" h="436880">
                <a:moveTo>
                  <a:pt x="162930" y="0"/>
                </a:moveTo>
                <a:lnTo>
                  <a:pt x="129410" y="0"/>
                </a:lnTo>
                <a:lnTo>
                  <a:pt x="185539" y="267484"/>
                </a:lnTo>
                <a:lnTo>
                  <a:pt x="69381" y="267484"/>
                </a:lnTo>
                <a:lnTo>
                  <a:pt x="127068" y="0"/>
                </a:lnTo>
                <a:lnTo>
                  <a:pt x="93549" y="0"/>
                </a:lnTo>
                <a:lnTo>
                  <a:pt x="0" y="436711"/>
                </a:lnTo>
                <a:lnTo>
                  <a:pt x="34301" y="436711"/>
                </a:lnTo>
                <a:lnTo>
                  <a:pt x="63924" y="298681"/>
                </a:lnTo>
                <a:lnTo>
                  <a:pt x="190994" y="298681"/>
                </a:lnTo>
                <a:lnTo>
                  <a:pt x="221401" y="436711"/>
                </a:lnTo>
                <a:lnTo>
                  <a:pt x="255701" y="436711"/>
                </a:lnTo>
                <a:lnTo>
                  <a:pt x="16293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object 7"/>
          <p:cNvSpPr/>
          <p:nvPr/>
        </p:nvSpPr>
        <p:spPr>
          <a:xfrm>
            <a:off x="891000" y="1038240"/>
            <a:ext cx="232200" cy="436680"/>
          </a:xfrm>
          <a:custGeom>
            <a:avLst/>
            <a:gdLst/>
            <a:ahLst/>
            <a:rect l="l" t="t" r="r" b="b"/>
            <a:pathLst>
              <a:path w="232409" h="436880">
                <a:moveTo>
                  <a:pt x="113039" y="0"/>
                </a:moveTo>
                <a:lnTo>
                  <a:pt x="0" y="0"/>
                </a:lnTo>
                <a:lnTo>
                  <a:pt x="0" y="436711"/>
                </a:lnTo>
                <a:lnTo>
                  <a:pt x="33519" y="436711"/>
                </a:lnTo>
                <a:lnTo>
                  <a:pt x="33519" y="251894"/>
                </a:lnTo>
                <a:lnTo>
                  <a:pt x="127285" y="251894"/>
                </a:lnTo>
                <a:lnTo>
                  <a:pt x="125510" y="248771"/>
                </a:lnTo>
                <a:lnTo>
                  <a:pt x="161587" y="238537"/>
                </a:lnTo>
                <a:lnTo>
                  <a:pt x="185347" y="220697"/>
                </a:lnTo>
                <a:lnTo>
                  <a:pt x="33519" y="220697"/>
                </a:lnTo>
                <a:lnTo>
                  <a:pt x="33519" y="31197"/>
                </a:lnTo>
                <a:lnTo>
                  <a:pt x="186806" y="31197"/>
                </a:lnTo>
                <a:lnTo>
                  <a:pt x="186607" y="30904"/>
                </a:lnTo>
                <a:lnTo>
                  <a:pt x="153366" y="8323"/>
                </a:lnTo>
                <a:lnTo>
                  <a:pt x="113039" y="0"/>
                </a:lnTo>
                <a:close/>
                <a:moveTo>
                  <a:pt x="127285" y="251894"/>
                </a:moveTo>
                <a:lnTo>
                  <a:pt x="90429" y="251894"/>
                </a:lnTo>
                <a:lnTo>
                  <a:pt x="194110" y="436711"/>
                </a:lnTo>
                <a:lnTo>
                  <a:pt x="232313" y="436711"/>
                </a:lnTo>
                <a:lnTo>
                  <a:pt x="127285" y="251894"/>
                </a:lnTo>
                <a:close/>
                <a:moveTo>
                  <a:pt x="186806" y="31197"/>
                </a:moveTo>
                <a:lnTo>
                  <a:pt x="109916" y="31197"/>
                </a:lnTo>
                <a:lnTo>
                  <a:pt x="138711" y="36960"/>
                </a:lnTo>
                <a:lnTo>
                  <a:pt x="162535" y="52738"/>
                </a:lnTo>
                <a:lnTo>
                  <a:pt x="178760" y="76266"/>
                </a:lnTo>
                <a:lnTo>
                  <a:pt x="184753" y="105277"/>
                </a:lnTo>
                <a:lnTo>
                  <a:pt x="184753" y="144274"/>
                </a:lnTo>
                <a:lnTo>
                  <a:pt x="178979" y="175294"/>
                </a:lnTo>
                <a:lnTo>
                  <a:pt x="163121" y="199445"/>
                </a:lnTo>
                <a:lnTo>
                  <a:pt x="139369" y="215115"/>
                </a:lnTo>
                <a:lnTo>
                  <a:pt x="109916" y="220697"/>
                </a:lnTo>
                <a:lnTo>
                  <a:pt x="185347" y="220697"/>
                </a:lnTo>
                <a:lnTo>
                  <a:pt x="190797" y="216604"/>
                </a:lnTo>
                <a:lnTo>
                  <a:pt x="210362" y="185604"/>
                </a:lnTo>
                <a:lnTo>
                  <a:pt x="217500" y="148169"/>
                </a:lnTo>
                <a:lnTo>
                  <a:pt x="217500" y="104505"/>
                </a:lnTo>
                <a:lnTo>
                  <a:pt x="209180" y="64159"/>
                </a:lnTo>
                <a:lnTo>
                  <a:pt x="186806" y="31197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object 8"/>
          <p:cNvSpPr/>
          <p:nvPr/>
        </p:nvSpPr>
        <p:spPr>
          <a:xfrm>
            <a:off x="1291680" y="1037880"/>
            <a:ext cx="267480" cy="437040"/>
          </a:xfrm>
          <a:custGeom>
            <a:avLst/>
            <a:gdLst/>
            <a:ahLst/>
            <a:rect l="l" t="t" r="r" b="b"/>
            <a:pathLst>
              <a:path w="267969" h="437515">
                <a:moveTo>
                  <a:pt x="267385" y="0"/>
                </a:moveTo>
                <a:lnTo>
                  <a:pt x="0" y="0"/>
                </a:lnTo>
                <a:lnTo>
                  <a:pt x="0" y="31750"/>
                </a:lnTo>
                <a:lnTo>
                  <a:pt x="116928" y="31750"/>
                </a:lnTo>
                <a:lnTo>
                  <a:pt x="116928" y="436943"/>
                </a:lnTo>
                <a:lnTo>
                  <a:pt x="150456" y="436943"/>
                </a:lnTo>
                <a:lnTo>
                  <a:pt x="150456" y="31750"/>
                </a:lnTo>
                <a:lnTo>
                  <a:pt x="267385" y="31750"/>
                </a:lnTo>
                <a:lnTo>
                  <a:pt x="267385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object 9"/>
          <p:cNvSpPr/>
          <p:nvPr/>
        </p:nvSpPr>
        <p:spPr>
          <a:xfrm>
            <a:off x="1753920" y="1034640"/>
            <a:ext cx="216000" cy="444240"/>
          </a:xfrm>
          <a:custGeom>
            <a:avLst/>
            <a:gdLst/>
            <a:ahLst/>
            <a:rect l="l" t="t" r="r" b="b"/>
            <a:pathLst>
              <a:path w="216535" h="444500">
                <a:moveTo>
                  <a:pt x="33519" y="325193"/>
                </a:moveTo>
                <a:lnTo>
                  <a:pt x="0" y="325193"/>
                </a:lnTo>
                <a:lnTo>
                  <a:pt x="0" y="340011"/>
                </a:lnTo>
                <a:lnTo>
                  <a:pt x="8477" y="382656"/>
                </a:lnTo>
                <a:lnTo>
                  <a:pt x="31571" y="415652"/>
                </a:lnTo>
                <a:lnTo>
                  <a:pt x="65773" y="436951"/>
                </a:lnTo>
                <a:lnTo>
                  <a:pt x="107575" y="444505"/>
                </a:lnTo>
                <a:lnTo>
                  <a:pt x="149833" y="436951"/>
                </a:lnTo>
                <a:lnTo>
                  <a:pt x="184269" y="415652"/>
                </a:lnTo>
                <a:lnTo>
                  <a:pt x="187008" y="411753"/>
                </a:lnTo>
                <a:lnTo>
                  <a:pt x="108355" y="411753"/>
                </a:lnTo>
                <a:lnTo>
                  <a:pt x="80220" y="406245"/>
                </a:lnTo>
                <a:lnTo>
                  <a:pt x="56322" y="391087"/>
                </a:lnTo>
                <a:lnTo>
                  <a:pt x="39732" y="368327"/>
                </a:lnTo>
                <a:lnTo>
                  <a:pt x="33519" y="340011"/>
                </a:lnTo>
                <a:lnTo>
                  <a:pt x="33519" y="325193"/>
                </a:lnTo>
                <a:close/>
                <a:moveTo>
                  <a:pt x="107575" y="0"/>
                </a:moveTo>
                <a:lnTo>
                  <a:pt x="65773" y="7884"/>
                </a:lnTo>
                <a:lnTo>
                  <a:pt x="31571" y="29732"/>
                </a:lnTo>
                <a:lnTo>
                  <a:pt x="8477" y="62838"/>
                </a:lnTo>
                <a:lnTo>
                  <a:pt x="0" y="104496"/>
                </a:lnTo>
                <a:lnTo>
                  <a:pt x="0" y="134132"/>
                </a:lnTo>
                <a:lnTo>
                  <a:pt x="10219" y="180298"/>
                </a:lnTo>
                <a:lnTo>
                  <a:pt x="35566" y="211041"/>
                </a:lnTo>
                <a:lnTo>
                  <a:pt x="99778" y="239410"/>
                </a:lnTo>
                <a:lnTo>
                  <a:pt x="129466" y="247380"/>
                </a:lnTo>
                <a:lnTo>
                  <a:pt x="156010" y="260466"/>
                </a:lnTo>
                <a:lnTo>
                  <a:pt x="175099" y="281740"/>
                </a:lnTo>
                <a:lnTo>
                  <a:pt x="182420" y="314271"/>
                </a:lnTo>
                <a:lnTo>
                  <a:pt x="182420" y="340011"/>
                </a:lnTo>
                <a:lnTo>
                  <a:pt x="176329" y="368327"/>
                </a:lnTo>
                <a:lnTo>
                  <a:pt x="160006" y="391087"/>
                </a:lnTo>
                <a:lnTo>
                  <a:pt x="136374" y="406245"/>
                </a:lnTo>
                <a:lnTo>
                  <a:pt x="108355" y="411753"/>
                </a:lnTo>
                <a:lnTo>
                  <a:pt x="187008" y="411753"/>
                </a:lnTo>
                <a:lnTo>
                  <a:pt x="207449" y="382656"/>
                </a:lnTo>
                <a:lnTo>
                  <a:pt x="215939" y="340011"/>
                </a:lnTo>
                <a:lnTo>
                  <a:pt x="215939" y="313490"/>
                </a:lnTo>
                <a:lnTo>
                  <a:pt x="205914" y="268540"/>
                </a:lnTo>
                <a:lnTo>
                  <a:pt x="180759" y="238140"/>
                </a:lnTo>
                <a:lnTo>
                  <a:pt x="114591" y="208993"/>
                </a:lnTo>
                <a:lnTo>
                  <a:pt x="85810" y="200589"/>
                </a:lnTo>
                <a:lnTo>
                  <a:pt x="59732" y="187358"/>
                </a:lnTo>
                <a:lnTo>
                  <a:pt x="40816" y="166229"/>
                </a:lnTo>
                <a:lnTo>
                  <a:pt x="33519" y="134132"/>
                </a:lnTo>
                <a:lnTo>
                  <a:pt x="33519" y="105277"/>
                </a:lnTo>
                <a:lnTo>
                  <a:pt x="39610" y="76838"/>
                </a:lnTo>
                <a:lnTo>
                  <a:pt x="55931" y="53807"/>
                </a:lnTo>
                <a:lnTo>
                  <a:pt x="79561" y="38380"/>
                </a:lnTo>
                <a:lnTo>
                  <a:pt x="107575" y="32750"/>
                </a:lnTo>
                <a:lnTo>
                  <a:pt x="186382" y="32750"/>
                </a:lnTo>
                <a:lnTo>
                  <a:pt x="184269" y="29732"/>
                </a:lnTo>
                <a:lnTo>
                  <a:pt x="149833" y="7884"/>
                </a:lnTo>
                <a:lnTo>
                  <a:pt x="107575" y="0"/>
                </a:lnTo>
                <a:close/>
                <a:moveTo>
                  <a:pt x="186382" y="32750"/>
                </a:moveTo>
                <a:lnTo>
                  <a:pt x="107575" y="32750"/>
                </a:lnTo>
                <a:lnTo>
                  <a:pt x="135715" y="38380"/>
                </a:lnTo>
                <a:lnTo>
                  <a:pt x="159616" y="53807"/>
                </a:lnTo>
                <a:lnTo>
                  <a:pt x="176207" y="76838"/>
                </a:lnTo>
                <a:lnTo>
                  <a:pt x="182420" y="105277"/>
                </a:lnTo>
                <a:lnTo>
                  <a:pt x="182420" y="120876"/>
                </a:lnTo>
                <a:lnTo>
                  <a:pt x="215939" y="120876"/>
                </a:lnTo>
                <a:lnTo>
                  <a:pt x="215939" y="104496"/>
                </a:lnTo>
                <a:lnTo>
                  <a:pt x="207449" y="62838"/>
                </a:lnTo>
                <a:lnTo>
                  <a:pt x="186382" y="3275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450320" y="2760120"/>
            <a:ext cx="325980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Jak </a:t>
            </a:r>
            <a:r>
              <a:rPr b="1" lang="cs-CZ" sz="4400" spc="-12" strike="noStrike">
                <a:solidFill>
                  <a:srgbClr val="0000dc"/>
                </a:solidFill>
                <a:latin typeface="Arial"/>
              </a:rPr>
              <a:t>citovat?</a:t>
            </a:r>
            <a:endParaRPr b="0" lang="cs-CZ" sz="4400" spc="-1" strike="noStrike">
              <a:latin typeface="Calibri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E5EAFA4B-3A58-44F3-9C6C-050E9C1937E0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object 2"/>
          <p:cNvSpPr/>
          <p:nvPr/>
        </p:nvSpPr>
        <p:spPr>
          <a:xfrm>
            <a:off x="707400" y="591480"/>
            <a:ext cx="5357880" cy="62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Bibliografický</a:t>
            </a:r>
            <a:r>
              <a:rPr b="1" lang="cs-CZ" sz="4000" spc="-19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záznam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50" name="object 3"/>
          <p:cNvSpPr/>
          <p:nvPr/>
        </p:nvSpPr>
        <p:spPr>
          <a:xfrm>
            <a:off x="779040" y="1667520"/>
            <a:ext cx="1005660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2800" spc="-1" strike="noStrike">
                <a:latin typeface="Arial"/>
              </a:rPr>
              <a:t>Norma</a:t>
            </a:r>
            <a:r>
              <a:rPr b="0" lang="cs-CZ" sz="2800" spc="-3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časopisu</a:t>
            </a:r>
            <a:r>
              <a:rPr b="0" lang="cs-CZ" sz="2800" spc="-41" strike="noStrike">
                <a:latin typeface="Arial"/>
              </a:rPr>
              <a:t> </a:t>
            </a:r>
            <a:r>
              <a:rPr b="0" i="1" lang="cs-CZ" sz="2800" spc="-1" strike="noStrike">
                <a:latin typeface="Arial"/>
              </a:rPr>
              <a:t>Umění</a:t>
            </a:r>
            <a:r>
              <a:rPr b="0" lang="cs-CZ" sz="2800" spc="-1" strike="noStrike">
                <a:latin typeface="Arial"/>
              </a:rPr>
              <a:t>: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21" strike="noStrike">
                <a:latin typeface="Arial"/>
              </a:rPr>
              <a:t>https</a:t>
            </a:r>
            <a:r>
              <a:rPr b="0" lang="cs-CZ" sz="2800" spc="-2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://www.ume</a:t>
            </a:r>
            <a:r>
              <a:rPr b="0" lang="cs-CZ" sz="2800" spc="-21" strike="noStrike">
                <a:latin typeface="Arial"/>
              </a:rPr>
              <a:t>ni-</a:t>
            </a:r>
            <a:r>
              <a:rPr b="0" lang="cs-CZ" sz="2800" spc="-12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art.cz/cz/norm.aspx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351" name="object 4" descr=""/>
          <p:cNvPicPr/>
          <p:nvPr/>
        </p:nvPicPr>
        <p:blipFill>
          <a:blip r:embed="rId3"/>
          <a:stretch/>
        </p:blipFill>
        <p:spPr>
          <a:xfrm>
            <a:off x="974160" y="2916360"/>
            <a:ext cx="5908320" cy="2915640"/>
          </a:xfrm>
          <a:prstGeom prst="rect">
            <a:avLst/>
          </a:prstGeom>
          <a:ln w="0">
            <a:noFill/>
          </a:ln>
        </p:spPr>
      </p:pic>
      <p:sp>
        <p:nvSpPr>
          <p:cNvPr id="352" name="PlaceHolder 1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74F8455C-8308-4179-88BE-843C615FFF64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20012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Příklady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29709BFA-380F-426E-8A20-9049D960BFF9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355" name="object 3"/>
          <p:cNvSpPr/>
          <p:nvPr/>
        </p:nvSpPr>
        <p:spPr>
          <a:xfrm>
            <a:off x="707400" y="1404720"/>
            <a:ext cx="10661400" cy="419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4520" bIns="0" anchor="t">
            <a:spAutoFit/>
          </a:bodyPr>
          <a:p>
            <a:pPr marL="12600">
              <a:lnSpc>
                <a:spcPct val="100000"/>
              </a:lnSpc>
              <a:spcBef>
                <a:spcPts val="1295"/>
              </a:spcBef>
            </a:pPr>
            <a:r>
              <a:rPr b="0" lang="cs-CZ" sz="2000" spc="-1" strike="noStrike">
                <a:latin typeface="Arial"/>
              </a:rPr>
              <a:t>Jaroslav</a:t>
            </a:r>
            <a:r>
              <a:rPr b="0" lang="cs-CZ" sz="2000" spc="-5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Pešina,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Desková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malba,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in:</a:t>
            </a:r>
            <a:r>
              <a:rPr b="0" lang="cs-CZ" sz="2000" spc="-1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Jaromír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Homolka –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Josef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Krása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–</a:t>
            </a:r>
            <a:r>
              <a:rPr b="0" lang="cs-CZ" sz="2000" spc="-7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Václav</a:t>
            </a:r>
            <a:r>
              <a:rPr b="0" lang="cs-CZ" sz="2000" spc="-1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Mencl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et</a:t>
            </a:r>
            <a:r>
              <a:rPr b="0" lang="cs-CZ" sz="2000" spc="-12" strike="noStrike">
                <a:latin typeface="Arial"/>
              </a:rPr>
              <a:t> </a:t>
            </a:r>
            <a:r>
              <a:rPr b="0" lang="cs-CZ" sz="2000" spc="-21" strike="noStrike">
                <a:latin typeface="Arial"/>
              </a:rPr>
              <a:t>al.,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</a:pPr>
            <a:r>
              <a:rPr b="0" i="1" lang="cs-CZ" sz="2000" spc="-1" strike="noStrike">
                <a:latin typeface="Arial"/>
              </a:rPr>
              <a:t>Pozdně</a:t>
            </a:r>
            <a:r>
              <a:rPr b="0" i="1" lang="cs-CZ" sz="2000" spc="-52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gotické</a:t>
            </a:r>
            <a:r>
              <a:rPr b="0" i="1" lang="cs-CZ" sz="2000" spc="-4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umění</a:t>
            </a:r>
            <a:r>
              <a:rPr b="0" i="1" lang="cs-CZ" sz="2000" spc="-15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v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Čechách</a:t>
            </a:r>
            <a:r>
              <a:rPr b="0" lang="cs-CZ" sz="2000" spc="-1" strike="noStrike">
                <a:latin typeface="Arial"/>
              </a:rPr>
              <a:t>,</a:t>
            </a:r>
            <a:r>
              <a:rPr b="0" lang="cs-CZ" sz="2000" spc="-60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Praha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1978,</a:t>
            </a:r>
            <a:r>
              <a:rPr b="0" lang="cs-CZ" sz="2000" spc="-4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s.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318–386,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cit.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s.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21" strike="noStrike">
                <a:latin typeface="Arial"/>
              </a:rPr>
              <a:t>326.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" strike="noStrike">
                <a:latin typeface="Arial"/>
              </a:rPr>
              <a:t>Ernst</a:t>
            </a:r>
            <a:r>
              <a:rPr b="0" lang="cs-CZ" sz="2000" spc="-5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Gombrich</a:t>
            </a:r>
            <a:r>
              <a:rPr b="0" lang="cs-CZ" sz="2000" spc="-4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–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Didier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Eribon,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Ce</a:t>
            </a:r>
            <a:r>
              <a:rPr b="0" i="1" lang="cs-CZ" sz="2000" spc="-26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que</a:t>
            </a:r>
            <a:r>
              <a:rPr b="0" i="1" lang="cs-CZ" sz="2000" spc="-26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l’image</a:t>
            </a:r>
            <a:r>
              <a:rPr b="0" i="1" lang="cs-CZ" sz="2000" spc="29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nous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dit</a:t>
            </a:r>
            <a:r>
              <a:rPr b="0" lang="cs-CZ" sz="2000" spc="-1" strike="noStrike">
                <a:latin typeface="Arial"/>
              </a:rPr>
              <a:t>,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Paris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1991.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" strike="noStrike">
                <a:latin typeface="Arial"/>
              </a:rPr>
              <a:t>Robert</a:t>
            </a:r>
            <a:r>
              <a:rPr b="0" lang="cs-CZ" sz="2000" spc="-5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S.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Nelson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–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Richard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Shiff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(edd.),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Critical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Terms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for</a:t>
            </a:r>
            <a:r>
              <a:rPr b="0" i="1" lang="cs-CZ" sz="2000" spc="-2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Art</a:t>
            </a:r>
            <a:r>
              <a:rPr b="0" i="1" lang="cs-CZ" sz="2000" spc="-32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History</a:t>
            </a:r>
            <a:r>
              <a:rPr b="0" lang="cs-CZ" sz="2000" spc="-1" strike="noStrike">
                <a:latin typeface="Arial"/>
              </a:rPr>
              <a:t>,</a:t>
            </a:r>
            <a:r>
              <a:rPr b="0" lang="cs-CZ" sz="2000" spc="-4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Chicago</a:t>
            </a:r>
            <a:r>
              <a:rPr b="0" lang="cs-CZ" sz="2000" spc="-1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–</a:t>
            </a:r>
            <a:r>
              <a:rPr b="0" lang="cs-CZ" sz="2000" spc="-2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London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1996.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</a:pPr>
            <a:endParaRPr b="0" lang="cs-CZ" sz="2000" spc="-1" strike="noStrike">
              <a:latin typeface="Arial"/>
            </a:endParaRPr>
          </a:p>
          <a:p>
            <a:pPr marL="12600">
              <a:lnSpc>
                <a:spcPct val="150000"/>
              </a:lnSpc>
            </a:pPr>
            <a:r>
              <a:rPr b="0" lang="cs-CZ" sz="2000" spc="-1" strike="noStrike">
                <a:latin typeface="Arial"/>
              </a:rPr>
              <a:t>Georges</a:t>
            </a:r>
            <a:r>
              <a:rPr b="0" lang="cs-CZ" sz="2000" spc="-80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Didi-Huberman,</a:t>
            </a:r>
            <a:r>
              <a:rPr b="0" lang="cs-CZ" sz="2000" spc="-6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Rovina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materiálu.</a:t>
            </a:r>
            <a:r>
              <a:rPr b="0" lang="cs-CZ" sz="2000" spc="-5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Tvárnost,</a:t>
            </a:r>
            <a:r>
              <a:rPr b="0" lang="cs-CZ" sz="2000" spc="-7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znepokojení,</a:t>
            </a:r>
            <a:r>
              <a:rPr b="0" lang="cs-CZ" sz="2000" spc="-7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přežívání,</a:t>
            </a:r>
            <a:r>
              <a:rPr b="0" lang="cs-CZ" sz="2000" spc="-41" strike="noStrike">
                <a:latin typeface="Arial"/>
              </a:rPr>
              <a:t> </a:t>
            </a:r>
            <a:r>
              <a:rPr b="0" i="1" lang="cs-CZ" sz="2000" spc="-1" strike="noStrike">
                <a:latin typeface="Arial"/>
              </a:rPr>
              <a:t>Umění</a:t>
            </a:r>
            <a:r>
              <a:rPr b="0" i="1" lang="cs-CZ" sz="2000" spc="-41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XLVI, </a:t>
            </a:r>
            <a:r>
              <a:rPr b="0" lang="cs-CZ" sz="2000" spc="-1" strike="noStrike">
                <a:latin typeface="Arial"/>
              </a:rPr>
              <a:t>1998,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s.</a:t>
            </a:r>
            <a:r>
              <a:rPr b="0" lang="cs-CZ" sz="2000" spc="-12" strike="noStrike">
                <a:latin typeface="Arial"/>
              </a:rPr>
              <a:t> 502–514.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425916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Seznam</a:t>
            </a:r>
            <a:r>
              <a:rPr b="1" lang="cs-CZ" sz="4000" spc="-15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literatury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D71D7415-688C-4FA0-84CA-09CBEA9822B7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358" name="object 3"/>
          <p:cNvSpPr/>
          <p:nvPr/>
        </p:nvSpPr>
        <p:spPr>
          <a:xfrm>
            <a:off x="779040" y="1591200"/>
            <a:ext cx="10396440" cy="25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5360" bIns="0" anchor="t">
            <a:spAutoFit/>
          </a:bodyPr>
          <a:p>
            <a:pPr marL="12600">
              <a:lnSpc>
                <a:spcPct val="100000"/>
              </a:lnSpc>
              <a:spcBef>
                <a:spcPts val="177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s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sebou</a:t>
            </a:r>
            <a:r>
              <a:rPr b="0" lang="cs-CZ" sz="2800" spc="-6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</a:t>
            </a:r>
            <a:r>
              <a:rPr b="0" lang="cs-CZ" sz="2800" spc="-66" strike="noStrike">
                <a:latin typeface="Arial"/>
              </a:rPr>
              <a:t> </a:t>
            </a:r>
            <a:r>
              <a:rPr b="1" lang="cs-CZ" sz="2800" spc="-1" strike="noStrike">
                <a:latin typeface="Arial"/>
              </a:rPr>
              <a:t>I.</a:t>
            </a:r>
            <a:r>
              <a:rPr b="1" lang="cs-CZ" sz="2800" spc="-72" strike="noStrike">
                <a:latin typeface="Arial"/>
              </a:rPr>
              <a:t> </a:t>
            </a:r>
            <a:r>
              <a:rPr b="1" lang="cs-CZ" sz="2800" spc="-1" strike="noStrike">
                <a:latin typeface="Arial"/>
              </a:rPr>
              <a:t>konzultaci</a:t>
            </a:r>
            <a:r>
              <a:rPr b="1" lang="cs-CZ" sz="2800" spc="-41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(nejpozději</a:t>
            </a:r>
            <a:r>
              <a:rPr b="0" lang="cs-CZ" sz="2800" spc="-41" strike="noStrike">
                <a:latin typeface="Arial"/>
              </a:rPr>
              <a:t> </a:t>
            </a:r>
            <a:r>
              <a:rPr b="1" lang="cs-CZ" sz="2800" spc="-1" strike="noStrike">
                <a:latin typeface="Arial"/>
              </a:rPr>
              <a:t>dva</a:t>
            </a:r>
            <a:r>
              <a:rPr b="1" lang="cs-CZ" sz="2800" spc="-52" strike="noStrike">
                <a:latin typeface="Arial"/>
              </a:rPr>
              <a:t> </a:t>
            </a:r>
            <a:r>
              <a:rPr b="1" lang="cs-CZ" sz="2800" spc="-1" strike="noStrike">
                <a:latin typeface="Arial"/>
              </a:rPr>
              <a:t>týdny</a:t>
            </a:r>
            <a:r>
              <a:rPr b="1" lang="cs-CZ" sz="2800" spc="-52" strike="noStrike">
                <a:latin typeface="Arial"/>
              </a:rPr>
              <a:t> </a:t>
            </a:r>
            <a:r>
              <a:rPr b="1" lang="cs-CZ" sz="2800" spc="-1" strike="noStrike">
                <a:latin typeface="Arial"/>
              </a:rPr>
              <a:t>před</a:t>
            </a:r>
            <a:r>
              <a:rPr b="1" lang="cs-CZ" sz="2800" spc="-60" strike="noStrike">
                <a:latin typeface="Arial"/>
              </a:rPr>
              <a:t> </a:t>
            </a:r>
            <a:r>
              <a:rPr b="1" lang="cs-CZ" sz="2800" spc="-12" strike="noStrike">
                <a:latin typeface="Arial"/>
              </a:rPr>
              <a:t>prezentací</a:t>
            </a:r>
            <a:r>
              <a:rPr b="0" lang="cs-CZ" sz="2800" spc="-12" strike="noStrike">
                <a:latin typeface="Arial"/>
              </a:rPr>
              <a:t>)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8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seřazený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podle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roku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vydání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8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jednotná</a:t>
            </a:r>
            <a:r>
              <a:rPr b="0" lang="cs-CZ" sz="2800" spc="-97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citační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norma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8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wikipedie,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jstor,</a:t>
            </a:r>
            <a:r>
              <a:rPr b="0" lang="cs-CZ" sz="2800" spc="-9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kubikat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apod.</a:t>
            </a:r>
            <a:r>
              <a:rPr b="0" lang="cs-CZ" sz="2800" spc="-80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do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seznamu</a:t>
            </a:r>
            <a:r>
              <a:rPr b="0" lang="cs-CZ" sz="2800" spc="-72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literatury</a:t>
            </a:r>
            <a:r>
              <a:rPr b="0" lang="cs-CZ" sz="2800" spc="-86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NEPATŘÍ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51320" y="1125360"/>
            <a:ext cx="885600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výběr</a:t>
            </a:r>
            <a:r>
              <a:rPr b="0" lang="cs-CZ" sz="2800" spc="-7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tématu</a:t>
            </a:r>
            <a:endParaRPr b="0" lang="cs-CZ" sz="2800" spc="-1" strike="noStrike"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427B282B-436A-4A78-96B0-91409980220D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751320" y="1518480"/>
            <a:ext cx="10031400" cy="4146840"/>
          </a:xfrm>
          <a:prstGeom prst="rect">
            <a:avLst/>
          </a:prstGeom>
          <a:noFill/>
          <a:ln w="0">
            <a:noFill/>
          </a:ln>
        </p:spPr>
        <p:txBody>
          <a:bodyPr lIns="0" rIns="0" tIns="259560" bIns="0" anchor="t">
            <a:noAutofit/>
          </a:bodyPr>
          <a:p>
            <a:pPr marL="12600">
              <a:lnSpc>
                <a:spcPct val="100000"/>
              </a:lnSpc>
              <a:spcBef>
                <a:spcPts val="204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i="1" lang="cs-CZ" sz="2800" spc="-1" strike="noStrike">
                <a:solidFill>
                  <a:srgbClr val="000000"/>
                </a:solidFill>
                <a:latin typeface="Arial"/>
              </a:rPr>
              <a:t>povinné</a:t>
            </a:r>
            <a:r>
              <a:rPr b="0" i="1" lang="cs-CZ" sz="2800" spc="-8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2" strike="noStrike">
                <a:solidFill>
                  <a:srgbClr val="000000"/>
                </a:solidFill>
                <a:latin typeface="Arial"/>
              </a:rPr>
              <a:t>konzultace</a:t>
            </a:r>
            <a:endParaRPr b="0" lang="cs-CZ" sz="2800" spc="-1" strike="noStrike"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1480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seznam</a:t>
            </a:r>
            <a:r>
              <a:rPr b="0" lang="cs-CZ" sz="2800" spc="-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literatury</a:t>
            </a:r>
            <a:r>
              <a:rPr b="0" lang="cs-CZ" sz="2800" spc="-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(seřazený</a:t>
            </a:r>
            <a:r>
              <a:rPr b="0" lang="cs-CZ" sz="2800" spc="-8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podle</a:t>
            </a:r>
            <a:r>
              <a:rPr b="0" lang="cs-CZ" sz="2800" spc="-7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roku</a:t>
            </a:r>
            <a:r>
              <a:rPr b="0" lang="cs-CZ" sz="2800" spc="-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2" strike="noStrike">
                <a:solidFill>
                  <a:srgbClr val="000000"/>
                </a:solidFill>
                <a:latin typeface="Arial"/>
              </a:rPr>
              <a:t>vydání)</a:t>
            </a:r>
            <a:endParaRPr b="0" lang="cs-CZ" sz="2800" spc="-1" strike="noStrike"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168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koncept</a:t>
            </a:r>
            <a:r>
              <a:rPr b="0" lang="cs-CZ" sz="2800" spc="-5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(cca</a:t>
            </a:r>
            <a:r>
              <a:rPr b="0" lang="cs-CZ" sz="2800" spc="-5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cs-CZ" sz="2800" spc="-6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2" strike="noStrike">
                <a:solidFill>
                  <a:srgbClr val="000000"/>
                </a:solidFill>
                <a:latin typeface="Arial"/>
              </a:rPr>
              <a:t>normostrana)</a:t>
            </a:r>
            <a:endParaRPr b="0" lang="cs-CZ" sz="2800" spc="-1" strike="noStrike">
              <a:latin typeface="Calibri"/>
            </a:endParaRPr>
          </a:p>
          <a:p>
            <a:pPr marL="12600">
              <a:lnSpc>
                <a:spcPct val="100000"/>
              </a:lnSpc>
              <a:spcBef>
                <a:spcPts val="168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15 min.</a:t>
            </a:r>
            <a:r>
              <a:rPr b="0" lang="cs-CZ" sz="2800" spc="-6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800" spc="-12" strike="noStrike">
                <a:solidFill>
                  <a:srgbClr val="000000"/>
                </a:solidFill>
                <a:latin typeface="Arial"/>
              </a:rPr>
              <a:t>prezentace + 5 min. zhodonocení</a:t>
            </a:r>
            <a:endParaRPr b="0" lang="cs-CZ" sz="2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07400" y="414720"/>
            <a:ext cx="49921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Harmonogram</a:t>
            </a:r>
            <a:r>
              <a:rPr b="1" lang="cs-CZ" sz="4000" spc="-25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kurzu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B086A7C3-94DC-4A48-9A22-5B93669B84D8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25" name="object 3"/>
          <p:cNvSpPr/>
          <p:nvPr/>
        </p:nvSpPr>
        <p:spPr>
          <a:xfrm>
            <a:off x="778680" y="1190520"/>
            <a:ext cx="8060400" cy="27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240" bIns="0" anchor="t">
            <a:spAutoFit/>
          </a:bodyPr>
          <a:p>
            <a:pPr marL="12600">
              <a:lnSpc>
                <a:spcPct val="100000"/>
              </a:lnSpc>
              <a:spcBef>
                <a:spcPts val="1301"/>
              </a:spcBef>
              <a:tabLst>
                <a:tab algn="l" pos="26208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000" spc="-1" strike="noStrike">
                <a:latin typeface="Arial"/>
              </a:rPr>
              <a:t>Úvodní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hodina</a:t>
            </a:r>
            <a:r>
              <a:rPr b="0" lang="cs-CZ" sz="2000" spc="-32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+</a:t>
            </a:r>
            <a:r>
              <a:rPr b="0" lang="cs-CZ" sz="2000" spc="-2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Jak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na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rešerše</a:t>
            </a:r>
            <a:r>
              <a:rPr b="0" lang="cs-CZ" sz="2000" spc="-60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a</a:t>
            </a:r>
            <a:r>
              <a:rPr b="0" lang="cs-CZ" sz="2000" spc="-7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citace?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algn="l" pos="26208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5. 10. </a:t>
            </a:r>
            <a:r>
              <a:rPr b="0" lang="cs-CZ" sz="2000" spc="-1" strike="noStrike">
                <a:latin typeface="Arial"/>
              </a:rPr>
              <a:t>Jak</a:t>
            </a:r>
            <a:r>
              <a:rPr b="0" lang="cs-CZ" sz="2000" spc="-35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psát</a:t>
            </a:r>
            <a:r>
              <a:rPr b="0" lang="cs-CZ" sz="2000" spc="-26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koncept?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algn="l" pos="26208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12. 10. </a:t>
            </a:r>
            <a:r>
              <a:rPr b="0" lang="cs-CZ" sz="2000" spc="-1" strike="noStrike">
                <a:latin typeface="Arial"/>
              </a:rPr>
              <a:t>Jak</a:t>
            </a:r>
            <a:r>
              <a:rPr b="0" lang="cs-CZ" sz="2000" spc="-21" strike="noStrike">
                <a:latin typeface="Arial"/>
              </a:rPr>
              <a:t> </a:t>
            </a:r>
            <a:r>
              <a:rPr b="0" lang="cs-CZ" sz="2000" spc="-12" strike="noStrike">
                <a:latin typeface="Arial"/>
              </a:rPr>
              <a:t>prezentovat?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algn="l" pos="26208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od listopadu </a:t>
            </a:r>
            <a:r>
              <a:rPr b="0" i="1" lang="cs-CZ" sz="2000" spc="-12" strike="noStrike">
                <a:latin typeface="Arial"/>
              </a:rPr>
              <a:t>prezentence ve 2 až 3 cyklech </a:t>
            </a:r>
            <a:r>
              <a:rPr b="0" lang="cs-CZ" sz="2000" spc="-12" strike="noStrike">
                <a:latin typeface="Arial"/>
              </a:rPr>
              <a:t>(termíny upřesněny)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algn="l" pos="262080"/>
              </a:tabLst>
            </a:pP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000" spc="-1" strike="noStrike">
                <a:solidFill>
                  <a:srgbClr val="0000dc"/>
                </a:solidFill>
                <a:latin typeface="Arial"/>
              </a:rPr>
              <a:t>říjen </a:t>
            </a:r>
            <a:r>
              <a:rPr b="0" i="1" lang="cs-CZ" sz="2000" spc="-12" strike="noStrike">
                <a:latin typeface="Arial"/>
              </a:rPr>
              <a:t>exkurze do Vídně (návrh dny + upřesnění termínu)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9"/>
              </a:spcBef>
              <a:tabLst>
                <a:tab algn="l" pos="262080"/>
              </a:tabLst>
            </a:pP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bject 2"/>
          <p:cNvSpPr/>
          <p:nvPr/>
        </p:nvSpPr>
        <p:spPr>
          <a:xfrm>
            <a:off x="414360" y="414360"/>
            <a:ext cx="275400" cy="436680"/>
          </a:xfrm>
          <a:custGeom>
            <a:avLst/>
            <a:gdLst/>
            <a:ahLst/>
            <a:rect l="l" t="t" r="r" b="b"/>
            <a:pathLst>
              <a:path w="275590" h="436880">
                <a:moveTo>
                  <a:pt x="68602" y="0"/>
                </a:moveTo>
                <a:lnTo>
                  <a:pt x="0" y="0"/>
                </a:lnTo>
                <a:lnTo>
                  <a:pt x="0" y="436709"/>
                </a:lnTo>
                <a:lnTo>
                  <a:pt x="68602" y="436709"/>
                </a:lnTo>
                <a:lnTo>
                  <a:pt x="68602" y="0"/>
                </a:lnTo>
                <a:close/>
                <a:moveTo>
                  <a:pt x="93546" y="0"/>
                </a:moveTo>
                <a:lnTo>
                  <a:pt x="70941" y="0"/>
                </a:lnTo>
                <a:lnTo>
                  <a:pt x="113033" y="436709"/>
                </a:lnTo>
                <a:lnTo>
                  <a:pt x="136424" y="436709"/>
                </a:lnTo>
                <a:lnTo>
                  <a:pt x="93546" y="0"/>
                </a:lnTo>
                <a:close/>
                <a:moveTo>
                  <a:pt x="204244" y="0"/>
                </a:moveTo>
                <a:lnTo>
                  <a:pt x="180862" y="0"/>
                </a:lnTo>
                <a:lnTo>
                  <a:pt x="138765" y="436709"/>
                </a:lnTo>
                <a:lnTo>
                  <a:pt x="162147" y="436709"/>
                </a:lnTo>
                <a:lnTo>
                  <a:pt x="204244" y="0"/>
                </a:lnTo>
                <a:close/>
                <a:moveTo>
                  <a:pt x="275186" y="0"/>
                </a:moveTo>
                <a:lnTo>
                  <a:pt x="206585" y="0"/>
                </a:lnTo>
                <a:lnTo>
                  <a:pt x="206585" y="436709"/>
                </a:lnTo>
                <a:lnTo>
                  <a:pt x="275186" y="436709"/>
                </a:lnTo>
                <a:lnTo>
                  <a:pt x="27518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object 3"/>
          <p:cNvSpPr/>
          <p:nvPr/>
        </p:nvSpPr>
        <p:spPr>
          <a:xfrm>
            <a:off x="879120" y="414360"/>
            <a:ext cx="218880" cy="440280"/>
          </a:xfrm>
          <a:custGeom>
            <a:avLst/>
            <a:gdLst/>
            <a:ahLst/>
            <a:rect l="l" t="t" r="r" b="b"/>
            <a:pathLst>
              <a:path w="219075" h="440690">
                <a:moveTo>
                  <a:pt x="219062" y="0"/>
                </a:moveTo>
                <a:lnTo>
                  <a:pt x="150461" y="0"/>
                </a:lnTo>
                <a:lnTo>
                  <a:pt x="150461" y="333774"/>
                </a:lnTo>
                <a:lnTo>
                  <a:pt x="146856" y="350306"/>
                </a:lnTo>
                <a:lnTo>
                  <a:pt x="137403" y="363112"/>
                </a:lnTo>
                <a:lnTo>
                  <a:pt x="124151" y="371386"/>
                </a:lnTo>
                <a:lnTo>
                  <a:pt x="109145" y="374323"/>
                </a:lnTo>
                <a:lnTo>
                  <a:pt x="94590" y="371386"/>
                </a:lnTo>
                <a:lnTo>
                  <a:pt x="81569" y="363112"/>
                </a:lnTo>
                <a:lnTo>
                  <a:pt x="72202" y="350306"/>
                </a:lnTo>
                <a:lnTo>
                  <a:pt x="68609" y="333774"/>
                </a:lnTo>
                <a:lnTo>
                  <a:pt x="68609" y="0"/>
                </a:lnTo>
                <a:lnTo>
                  <a:pt x="0" y="0"/>
                </a:lnTo>
                <a:lnTo>
                  <a:pt x="0" y="336107"/>
                </a:lnTo>
                <a:lnTo>
                  <a:pt x="9160" y="377441"/>
                </a:lnTo>
                <a:lnTo>
                  <a:pt x="33524" y="410587"/>
                </a:lnTo>
                <a:lnTo>
                  <a:pt x="68411" y="432619"/>
                </a:lnTo>
                <a:lnTo>
                  <a:pt x="109145" y="440613"/>
                </a:lnTo>
                <a:lnTo>
                  <a:pt x="150328" y="432619"/>
                </a:lnTo>
                <a:lnTo>
                  <a:pt x="185444" y="410587"/>
                </a:lnTo>
                <a:lnTo>
                  <a:pt x="209890" y="377441"/>
                </a:lnTo>
                <a:lnTo>
                  <a:pt x="219062" y="336107"/>
                </a:lnTo>
                <a:lnTo>
                  <a:pt x="21906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object 4"/>
          <p:cNvSpPr/>
          <p:nvPr/>
        </p:nvSpPr>
        <p:spPr>
          <a:xfrm>
            <a:off x="1309320" y="414360"/>
            <a:ext cx="230760" cy="436680"/>
          </a:xfrm>
          <a:custGeom>
            <a:avLst/>
            <a:gdLst/>
            <a:ahLst/>
            <a:rect l="l" t="t" r="r" b="b"/>
            <a:pathLst>
              <a:path w="231140" h="436880">
                <a:moveTo>
                  <a:pt x="68600" y="0"/>
                </a:moveTo>
                <a:lnTo>
                  <a:pt x="0" y="0"/>
                </a:lnTo>
                <a:lnTo>
                  <a:pt x="0" y="436709"/>
                </a:lnTo>
                <a:lnTo>
                  <a:pt x="68600" y="436709"/>
                </a:lnTo>
                <a:lnTo>
                  <a:pt x="68600" y="0"/>
                </a:lnTo>
                <a:close/>
                <a:moveTo>
                  <a:pt x="95104" y="0"/>
                </a:moveTo>
                <a:lnTo>
                  <a:pt x="71722" y="0"/>
                </a:lnTo>
                <a:lnTo>
                  <a:pt x="136429" y="436709"/>
                </a:lnTo>
                <a:lnTo>
                  <a:pt x="159810" y="436709"/>
                </a:lnTo>
                <a:lnTo>
                  <a:pt x="95104" y="0"/>
                </a:lnTo>
                <a:close/>
                <a:moveTo>
                  <a:pt x="230752" y="0"/>
                </a:moveTo>
                <a:lnTo>
                  <a:pt x="162152" y="0"/>
                </a:lnTo>
                <a:lnTo>
                  <a:pt x="162152" y="436709"/>
                </a:lnTo>
                <a:lnTo>
                  <a:pt x="230752" y="436709"/>
                </a:lnTo>
                <a:lnTo>
                  <a:pt x="230752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object 5"/>
          <p:cNvSpPr/>
          <p:nvPr/>
        </p:nvSpPr>
        <p:spPr>
          <a:xfrm>
            <a:off x="1767960" y="414000"/>
            <a:ext cx="186840" cy="437040"/>
          </a:xfrm>
          <a:custGeom>
            <a:avLst/>
            <a:gdLst/>
            <a:ahLst/>
            <a:rect l="l" t="t" r="r" b="b"/>
            <a:pathLst>
              <a:path w="187325" h="437515">
                <a:moveTo>
                  <a:pt x="187096" y="0"/>
                </a:moveTo>
                <a:lnTo>
                  <a:pt x="0" y="0"/>
                </a:lnTo>
                <a:lnTo>
                  <a:pt x="0" y="24142"/>
                </a:lnTo>
                <a:lnTo>
                  <a:pt x="59245" y="24142"/>
                </a:lnTo>
                <a:lnTo>
                  <a:pt x="59245" y="412826"/>
                </a:lnTo>
                <a:lnTo>
                  <a:pt x="0" y="412826"/>
                </a:lnTo>
                <a:lnTo>
                  <a:pt x="0" y="436956"/>
                </a:lnTo>
                <a:lnTo>
                  <a:pt x="187096" y="436956"/>
                </a:lnTo>
                <a:lnTo>
                  <a:pt x="187096" y="412826"/>
                </a:lnTo>
                <a:lnTo>
                  <a:pt x="127850" y="412826"/>
                </a:lnTo>
                <a:lnTo>
                  <a:pt x="127850" y="24142"/>
                </a:lnTo>
                <a:lnTo>
                  <a:pt x="187096" y="24142"/>
                </a:lnTo>
                <a:lnTo>
                  <a:pt x="187096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object 6"/>
          <p:cNvSpPr/>
          <p:nvPr/>
        </p:nvSpPr>
        <p:spPr>
          <a:xfrm>
            <a:off x="423720" y="1038240"/>
            <a:ext cx="255600" cy="436680"/>
          </a:xfrm>
          <a:custGeom>
            <a:avLst/>
            <a:gdLst/>
            <a:ahLst/>
            <a:rect l="l" t="t" r="r" b="b"/>
            <a:pathLst>
              <a:path w="255904" h="436880">
                <a:moveTo>
                  <a:pt x="162930" y="0"/>
                </a:moveTo>
                <a:lnTo>
                  <a:pt x="129410" y="0"/>
                </a:lnTo>
                <a:lnTo>
                  <a:pt x="185539" y="267484"/>
                </a:lnTo>
                <a:lnTo>
                  <a:pt x="69381" y="267484"/>
                </a:lnTo>
                <a:lnTo>
                  <a:pt x="127068" y="0"/>
                </a:lnTo>
                <a:lnTo>
                  <a:pt x="93549" y="0"/>
                </a:lnTo>
                <a:lnTo>
                  <a:pt x="0" y="436711"/>
                </a:lnTo>
                <a:lnTo>
                  <a:pt x="34301" y="436711"/>
                </a:lnTo>
                <a:lnTo>
                  <a:pt x="63924" y="298681"/>
                </a:lnTo>
                <a:lnTo>
                  <a:pt x="190994" y="298681"/>
                </a:lnTo>
                <a:lnTo>
                  <a:pt x="221401" y="436711"/>
                </a:lnTo>
                <a:lnTo>
                  <a:pt x="255701" y="436711"/>
                </a:lnTo>
                <a:lnTo>
                  <a:pt x="162930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object 7"/>
          <p:cNvSpPr/>
          <p:nvPr/>
        </p:nvSpPr>
        <p:spPr>
          <a:xfrm>
            <a:off x="891000" y="1038240"/>
            <a:ext cx="232200" cy="436680"/>
          </a:xfrm>
          <a:custGeom>
            <a:avLst/>
            <a:gdLst/>
            <a:ahLst/>
            <a:rect l="l" t="t" r="r" b="b"/>
            <a:pathLst>
              <a:path w="232409" h="436880">
                <a:moveTo>
                  <a:pt x="113039" y="0"/>
                </a:moveTo>
                <a:lnTo>
                  <a:pt x="0" y="0"/>
                </a:lnTo>
                <a:lnTo>
                  <a:pt x="0" y="436711"/>
                </a:lnTo>
                <a:lnTo>
                  <a:pt x="33519" y="436711"/>
                </a:lnTo>
                <a:lnTo>
                  <a:pt x="33519" y="251894"/>
                </a:lnTo>
                <a:lnTo>
                  <a:pt x="127285" y="251894"/>
                </a:lnTo>
                <a:lnTo>
                  <a:pt x="125510" y="248771"/>
                </a:lnTo>
                <a:lnTo>
                  <a:pt x="161587" y="238537"/>
                </a:lnTo>
                <a:lnTo>
                  <a:pt x="185347" y="220697"/>
                </a:lnTo>
                <a:lnTo>
                  <a:pt x="33519" y="220697"/>
                </a:lnTo>
                <a:lnTo>
                  <a:pt x="33519" y="31197"/>
                </a:lnTo>
                <a:lnTo>
                  <a:pt x="186806" y="31197"/>
                </a:lnTo>
                <a:lnTo>
                  <a:pt x="186607" y="30904"/>
                </a:lnTo>
                <a:lnTo>
                  <a:pt x="153366" y="8323"/>
                </a:lnTo>
                <a:lnTo>
                  <a:pt x="113039" y="0"/>
                </a:lnTo>
                <a:close/>
                <a:moveTo>
                  <a:pt x="127285" y="251894"/>
                </a:moveTo>
                <a:lnTo>
                  <a:pt x="90429" y="251894"/>
                </a:lnTo>
                <a:lnTo>
                  <a:pt x="194110" y="436711"/>
                </a:lnTo>
                <a:lnTo>
                  <a:pt x="232313" y="436711"/>
                </a:lnTo>
                <a:lnTo>
                  <a:pt x="127285" y="251894"/>
                </a:lnTo>
                <a:close/>
                <a:moveTo>
                  <a:pt x="186806" y="31197"/>
                </a:moveTo>
                <a:lnTo>
                  <a:pt x="109916" y="31197"/>
                </a:lnTo>
                <a:lnTo>
                  <a:pt x="138711" y="36960"/>
                </a:lnTo>
                <a:lnTo>
                  <a:pt x="162535" y="52738"/>
                </a:lnTo>
                <a:lnTo>
                  <a:pt x="178760" y="76266"/>
                </a:lnTo>
                <a:lnTo>
                  <a:pt x="184753" y="105277"/>
                </a:lnTo>
                <a:lnTo>
                  <a:pt x="184753" y="144274"/>
                </a:lnTo>
                <a:lnTo>
                  <a:pt x="178979" y="175294"/>
                </a:lnTo>
                <a:lnTo>
                  <a:pt x="163121" y="199445"/>
                </a:lnTo>
                <a:lnTo>
                  <a:pt x="139369" y="215115"/>
                </a:lnTo>
                <a:lnTo>
                  <a:pt x="109916" y="220697"/>
                </a:lnTo>
                <a:lnTo>
                  <a:pt x="185347" y="220697"/>
                </a:lnTo>
                <a:lnTo>
                  <a:pt x="190797" y="216604"/>
                </a:lnTo>
                <a:lnTo>
                  <a:pt x="210362" y="185604"/>
                </a:lnTo>
                <a:lnTo>
                  <a:pt x="217500" y="148169"/>
                </a:lnTo>
                <a:lnTo>
                  <a:pt x="217500" y="104505"/>
                </a:lnTo>
                <a:lnTo>
                  <a:pt x="209180" y="64159"/>
                </a:lnTo>
                <a:lnTo>
                  <a:pt x="186806" y="31197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object 8"/>
          <p:cNvSpPr/>
          <p:nvPr/>
        </p:nvSpPr>
        <p:spPr>
          <a:xfrm>
            <a:off x="1291680" y="1037880"/>
            <a:ext cx="267480" cy="437040"/>
          </a:xfrm>
          <a:custGeom>
            <a:avLst/>
            <a:gdLst/>
            <a:ahLst/>
            <a:rect l="l" t="t" r="r" b="b"/>
            <a:pathLst>
              <a:path w="267969" h="437515">
                <a:moveTo>
                  <a:pt x="267385" y="0"/>
                </a:moveTo>
                <a:lnTo>
                  <a:pt x="0" y="0"/>
                </a:lnTo>
                <a:lnTo>
                  <a:pt x="0" y="31750"/>
                </a:lnTo>
                <a:lnTo>
                  <a:pt x="116928" y="31750"/>
                </a:lnTo>
                <a:lnTo>
                  <a:pt x="116928" y="436943"/>
                </a:lnTo>
                <a:lnTo>
                  <a:pt x="150456" y="436943"/>
                </a:lnTo>
                <a:lnTo>
                  <a:pt x="150456" y="31750"/>
                </a:lnTo>
                <a:lnTo>
                  <a:pt x="267385" y="31750"/>
                </a:lnTo>
                <a:lnTo>
                  <a:pt x="267385" y="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object 9"/>
          <p:cNvSpPr/>
          <p:nvPr/>
        </p:nvSpPr>
        <p:spPr>
          <a:xfrm>
            <a:off x="1753920" y="1034640"/>
            <a:ext cx="216000" cy="444240"/>
          </a:xfrm>
          <a:custGeom>
            <a:avLst/>
            <a:gdLst/>
            <a:ahLst/>
            <a:rect l="l" t="t" r="r" b="b"/>
            <a:pathLst>
              <a:path w="216535" h="444500">
                <a:moveTo>
                  <a:pt x="33519" y="325193"/>
                </a:moveTo>
                <a:lnTo>
                  <a:pt x="0" y="325193"/>
                </a:lnTo>
                <a:lnTo>
                  <a:pt x="0" y="340011"/>
                </a:lnTo>
                <a:lnTo>
                  <a:pt x="8477" y="382656"/>
                </a:lnTo>
                <a:lnTo>
                  <a:pt x="31571" y="415652"/>
                </a:lnTo>
                <a:lnTo>
                  <a:pt x="65773" y="436951"/>
                </a:lnTo>
                <a:lnTo>
                  <a:pt x="107575" y="444505"/>
                </a:lnTo>
                <a:lnTo>
                  <a:pt x="149833" y="436951"/>
                </a:lnTo>
                <a:lnTo>
                  <a:pt x="184269" y="415652"/>
                </a:lnTo>
                <a:lnTo>
                  <a:pt x="187008" y="411753"/>
                </a:lnTo>
                <a:lnTo>
                  <a:pt x="108355" y="411753"/>
                </a:lnTo>
                <a:lnTo>
                  <a:pt x="80220" y="406245"/>
                </a:lnTo>
                <a:lnTo>
                  <a:pt x="56322" y="391087"/>
                </a:lnTo>
                <a:lnTo>
                  <a:pt x="39732" y="368327"/>
                </a:lnTo>
                <a:lnTo>
                  <a:pt x="33519" y="340011"/>
                </a:lnTo>
                <a:lnTo>
                  <a:pt x="33519" y="325193"/>
                </a:lnTo>
                <a:close/>
                <a:moveTo>
                  <a:pt x="107575" y="0"/>
                </a:moveTo>
                <a:lnTo>
                  <a:pt x="65773" y="7884"/>
                </a:lnTo>
                <a:lnTo>
                  <a:pt x="31571" y="29732"/>
                </a:lnTo>
                <a:lnTo>
                  <a:pt x="8477" y="62838"/>
                </a:lnTo>
                <a:lnTo>
                  <a:pt x="0" y="104496"/>
                </a:lnTo>
                <a:lnTo>
                  <a:pt x="0" y="134132"/>
                </a:lnTo>
                <a:lnTo>
                  <a:pt x="10219" y="180298"/>
                </a:lnTo>
                <a:lnTo>
                  <a:pt x="35566" y="211041"/>
                </a:lnTo>
                <a:lnTo>
                  <a:pt x="99778" y="239410"/>
                </a:lnTo>
                <a:lnTo>
                  <a:pt x="129466" y="247380"/>
                </a:lnTo>
                <a:lnTo>
                  <a:pt x="156010" y="260466"/>
                </a:lnTo>
                <a:lnTo>
                  <a:pt x="175099" y="281740"/>
                </a:lnTo>
                <a:lnTo>
                  <a:pt x="182420" y="314271"/>
                </a:lnTo>
                <a:lnTo>
                  <a:pt x="182420" y="340011"/>
                </a:lnTo>
                <a:lnTo>
                  <a:pt x="176329" y="368327"/>
                </a:lnTo>
                <a:lnTo>
                  <a:pt x="160006" y="391087"/>
                </a:lnTo>
                <a:lnTo>
                  <a:pt x="136374" y="406245"/>
                </a:lnTo>
                <a:lnTo>
                  <a:pt x="108355" y="411753"/>
                </a:lnTo>
                <a:lnTo>
                  <a:pt x="187008" y="411753"/>
                </a:lnTo>
                <a:lnTo>
                  <a:pt x="207449" y="382656"/>
                </a:lnTo>
                <a:lnTo>
                  <a:pt x="215939" y="340011"/>
                </a:lnTo>
                <a:lnTo>
                  <a:pt x="215939" y="313490"/>
                </a:lnTo>
                <a:lnTo>
                  <a:pt x="205914" y="268540"/>
                </a:lnTo>
                <a:lnTo>
                  <a:pt x="180759" y="238140"/>
                </a:lnTo>
                <a:lnTo>
                  <a:pt x="114591" y="208993"/>
                </a:lnTo>
                <a:lnTo>
                  <a:pt x="85810" y="200589"/>
                </a:lnTo>
                <a:lnTo>
                  <a:pt x="59732" y="187358"/>
                </a:lnTo>
                <a:lnTo>
                  <a:pt x="40816" y="166229"/>
                </a:lnTo>
                <a:lnTo>
                  <a:pt x="33519" y="134132"/>
                </a:lnTo>
                <a:lnTo>
                  <a:pt x="33519" y="105277"/>
                </a:lnTo>
                <a:lnTo>
                  <a:pt x="39610" y="76838"/>
                </a:lnTo>
                <a:lnTo>
                  <a:pt x="55931" y="53807"/>
                </a:lnTo>
                <a:lnTo>
                  <a:pt x="79561" y="38380"/>
                </a:lnTo>
                <a:lnTo>
                  <a:pt x="107575" y="32750"/>
                </a:lnTo>
                <a:lnTo>
                  <a:pt x="186382" y="32750"/>
                </a:lnTo>
                <a:lnTo>
                  <a:pt x="184269" y="29732"/>
                </a:lnTo>
                <a:lnTo>
                  <a:pt x="149833" y="7884"/>
                </a:lnTo>
                <a:lnTo>
                  <a:pt x="107575" y="0"/>
                </a:lnTo>
                <a:close/>
                <a:moveTo>
                  <a:pt x="186382" y="32750"/>
                </a:moveTo>
                <a:lnTo>
                  <a:pt x="107575" y="32750"/>
                </a:lnTo>
                <a:lnTo>
                  <a:pt x="135715" y="38380"/>
                </a:lnTo>
                <a:lnTo>
                  <a:pt x="159616" y="53807"/>
                </a:lnTo>
                <a:lnTo>
                  <a:pt x="176207" y="76838"/>
                </a:lnTo>
                <a:lnTo>
                  <a:pt x="182420" y="105277"/>
                </a:lnTo>
                <a:lnTo>
                  <a:pt x="182420" y="120876"/>
                </a:lnTo>
                <a:lnTo>
                  <a:pt x="215939" y="120876"/>
                </a:lnTo>
                <a:lnTo>
                  <a:pt x="215939" y="104496"/>
                </a:lnTo>
                <a:lnTo>
                  <a:pt x="207449" y="62838"/>
                </a:lnTo>
                <a:lnTo>
                  <a:pt x="186382" y="32750"/>
                </a:lnTo>
                <a:close/>
              </a:path>
            </a:pathLst>
          </a:custGeom>
          <a:solidFill>
            <a:srgbClr val="0000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736440" y="2760120"/>
            <a:ext cx="468900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4400" spc="-1" strike="noStrike">
                <a:solidFill>
                  <a:srgbClr val="0000dc"/>
                </a:solidFill>
                <a:latin typeface="Arial"/>
              </a:rPr>
              <a:t>Informační</a:t>
            </a:r>
            <a:r>
              <a:rPr b="1" lang="cs-CZ" sz="4400" spc="-1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400" spc="-12" strike="noStrike">
                <a:solidFill>
                  <a:srgbClr val="0000dc"/>
                </a:solidFill>
                <a:latin typeface="Arial"/>
              </a:rPr>
              <a:t>zdroje</a:t>
            </a:r>
            <a:endParaRPr b="0" lang="cs-CZ" sz="4400" spc="-1" strike="noStrike"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32BF4490-9119-4647-BE3B-4C30957E63EA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928080" y="1537920"/>
            <a:ext cx="4968000" cy="245052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Prvním</a:t>
            </a:r>
            <a:r>
              <a:rPr b="1" lang="cs-CZ" sz="4000" spc="-1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52" strike="noStrike">
                <a:solidFill>
                  <a:srgbClr val="0000dc"/>
                </a:solidFill>
                <a:latin typeface="Arial"/>
              </a:rPr>
              <a:t>a</a:t>
            </a:r>
            <a:endParaRPr b="0" lang="cs-CZ" sz="4000" spc="-1" strike="noStrike">
              <a:latin typeface="Calibri"/>
            </a:endParaRPr>
          </a:p>
          <a:p>
            <a:pPr marL="12600">
              <a:lnSpc>
                <a:spcPct val="100000"/>
              </a:lnSpc>
            </a:pP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nejdůležitějším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zdrojem</a:t>
            </a:r>
            <a:r>
              <a:rPr b="1" lang="cs-CZ" sz="4000" spc="-15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informací</a:t>
            </a:r>
            <a:r>
              <a:rPr b="1" lang="cs-CZ" sz="4000" spc="-140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26" strike="noStrike">
                <a:solidFill>
                  <a:srgbClr val="0000dc"/>
                </a:solidFill>
                <a:latin typeface="Arial"/>
              </a:rPr>
              <a:t>je </a:t>
            </a:r>
            <a:r>
              <a:rPr b="1" i="1" lang="cs-CZ" sz="4000" spc="-1" strike="noStrike">
                <a:solidFill>
                  <a:srgbClr val="0000dc"/>
                </a:solidFill>
                <a:latin typeface="Arial"/>
              </a:rPr>
              <a:t>umělecké</a:t>
            </a:r>
            <a:r>
              <a:rPr b="1" i="1" lang="cs-CZ" sz="4000" spc="-177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i="1" lang="cs-CZ" sz="4000" spc="-12" strike="noStrike">
                <a:solidFill>
                  <a:srgbClr val="0000dc"/>
                </a:solidFill>
                <a:latin typeface="Arial"/>
              </a:rPr>
              <a:t>dílo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!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37" name="object 3"/>
          <p:cNvSpPr/>
          <p:nvPr/>
        </p:nvSpPr>
        <p:spPr>
          <a:xfrm>
            <a:off x="1251720" y="5436360"/>
            <a:ext cx="485676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1600" spc="-12" strike="noStrike">
                <a:latin typeface="Arial"/>
              </a:rPr>
              <a:t>Louis-</a:t>
            </a:r>
            <a:r>
              <a:rPr b="0" lang="cs-CZ" sz="1600" spc="-1" strike="noStrike">
                <a:latin typeface="Arial"/>
              </a:rPr>
              <a:t>Léopold</a:t>
            </a:r>
            <a:r>
              <a:rPr b="0" lang="cs-CZ" sz="1600" spc="-72" strike="noStrike">
                <a:latin typeface="Arial"/>
              </a:rPr>
              <a:t> </a:t>
            </a:r>
            <a:r>
              <a:rPr b="0" lang="cs-CZ" sz="1600" spc="-1" strike="noStrike">
                <a:latin typeface="Arial"/>
              </a:rPr>
              <a:t>Boilly,</a:t>
            </a:r>
            <a:r>
              <a:rPr b="0" lang="cs-CZ" sz="1600" spc="-55" strike="noStrike">
                <a:latin typeface="Arial"/>
              </a:rPr>
              <a:t> </a:t>
            </a:r>
            <a:r>
              <a:rPr b="0" i="1" lang="cs-CZ" sz="1600" spc="-1" strike="noStrike">
                <a:latin typeface="Arial"/>
              </a:rPr>
              <a:t>Les</a:t>
            </a:r>
            <a:r>
              <a:rPr b="0" i="1" lang="cs-CZ" sz="1600" spc="-52" strike="noStrike">
                <a:latin typeface="Arial"/>
              </a:rPr>
              <a:t> </a:t>
            </a:r>
            <a:r>
              <a:rPr b="0" i="1" lang="cs-CZ" sz="1600" spc="-1" strike="noStrike">
                <a:latin typeface="Arial"/>
              </a:rPr>
              <a:t>amateurs</a:t>
            </a:r>
            <a:r>
              <a:rPr b="0" i="1" lang="cs-CZ" sz="1600" spc="-32" strike="noStrike">
                <a:latin typeface="Arial"/>
              </a:rPr>
              <a:t> </a:t>
            </a:r>
            <a:r>
              <a:rPr b="0" i="1" lang="cs-CZ" sz="1600" spc="-1" strike="noStrike">
                <a:latin typeface="Arial"/>
              </a:rPr>
              <a:t>de</a:t>
            </a:r>
            <a:r>
              <a:rPr b="0" i="1" lang="cs-CZ" sz="1600" spc="-52" strike="noStrike">
                <a:latin typeface="Arial"/>
              </a:rPr>
              <a:t> </a:t>
            </a:r>
            <a:r>
              <a:rPr b="0" i="1" lang="cs-CZ" sz="1600" spc="-1" strike="noStrike">
                <a:latin typeface="Arial"/>
              </a:rPr>
              <a:t>tableaux</a:t>
            </a:r>
            <a:r>
              <a:rPr b="0" lang="cs-CZ" sz="1600" spc="-1" strike="noStrike">
                <a:latin typeface="Arial"/>
              </a:rPr>
              <a:t>,</a:t>
            </a:r>
            <a:r>
              <a:rPr b="0" lang="cs-CZ" sz="1600" spc="-60" strike="noStrike">
                <a:latin typeface="Arial"/>
              </a:rPr>
              <a:t> </a:t>
            </a:r>
            <a:r>
              <a:rPr b="0" lang="cs-CZ" sz="1600" spc="-21" strike="noStrike">
                <a:latin typeface="Arial"/>
              </a:rPr>
              <a:t>1823</a:t>
            </a:r>
            <a:endParaRPr b="0" lang="cs-CZ" sz="1600" spc="-1" strike="noStrike">
              <a:latin typeface="Arial"/>
            </a:endParaRPr>
          </a:p>
        </p:txBody>
      </p:sp>
      <p:pic>
        <p:nvPicPr>
          <p:cNvPr id="238" name="object 4" descr=""/>
          <p:cNvPicPr/>
          <p:nvPr/>
        </p:nvPicPr>
        <p:blipFill>
          <a:blip r:embed="rId1"/>
          <a:stretch/>
        </p:blipFill>
        <p:spPr>
          <a:xfrm>
            <a:off x="6316920" y="554760"/>
            <a:ext cx="4417560" cy="5748120"/>
          </a:xfrm>
          <a:prstGeom prst="rect">
            <a:avLst/>
          </a:prstGeom>
          <a:ln w="0"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0ED3281D-E004-484F-9A80-27349A3779CF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53017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Vyhledávání</a:t>
            </a:r>
            <a:r>
              <a:rPr b="1" lang="cs-CZ" sz="4000" spc="-2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literatury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F296B2D9-987B-4FEC-BBCD-EEF37382FD98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42" name="object 3"/>
          <p:cNvSpPr/>
          <p:nvPr/>
        </p:nvSpPr>
        <p:spPr>
          <a:xfrm>
            <a:off x="779040" y="1591200"/>
            <a:ext cx="4656240" cy="19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5360" bIns="0" anchor="t">
            <a:spAutoFit/>
          </a:bodyPr>
          <a:p>
            <a:pPr marL="12600">
              <a:lnSpc>
                <a:spcPct val="100000"/>
              </a:lnSpc>
              <a:spcBef>
                <a:spcPts val="177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knihovny,</a:t>
            </a:r>
            <a:r>
              <a:rPr b="0" lang="cs-CZ" sz="2800" spc="-111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knihovní</a:t>
            </a:r>
            <a:r>
              <a:rPr b="0" lang="cs-CZ" sz="2800" spc="-111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katalogy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8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elektronické</a:t>
            </a:r>
            <a:r>
              <a:rPr b="0" lang="cs-CZ" sz="2800" spc="-157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zdroje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84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slovníky</a:t>
            </a:r>
            <a:r>
              <a:rPr b="0" lang="cs-CZ" sz="2800" spc="-7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a</a:t>
            </a:r>
            <a:r>
              <a:rPr b="0" lang="cs-CZ" sz="2800" spc="-60" strike="noStrike">
                <a:latin typeface="Arial"/>
              </a:rPr>
              <a:t> </a:t>
            </a:r>
            <a:r>
              <a:rPr b="0" lang="cs-CZ" sz="2800" spc="-12" strike="noStrike">
                <a:latin typeface="Arial"/>
              </a:rPr>
              <a:t>encyklopedie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707400" y="591480"/>
            <a:ext cx="772776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Knihovny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Semináře</a:t>
            </a:r>
            <a:r>
              <a:rPr b="1" lang="cs-CZ" sz="4000" spc="-15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1" lang="cs-CZ" sz="4000" spc="-16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4000" spc="-12" strike="noStrike">
                <a:solidFill>
                  <a:srgbClr val="0000dc"/>
                </a:solidFill>
                <a:latin typeface="Arial"/>
              </a:rPr>
              <a:t>umění</a:t>
            </a:r>
            <a:endParaRPr b="0" lang="cs-CZ" sz="4000" spc="-1" strike="noStrike">
              <a:latin typeface="Calibri"/>
            </a:endParaRPr>
          </a:p>
        </p:txBody>
      </p:sp>
      <p:sp>
        <p:nvSpPr>
          <p:cNvPr id="244" name="object 3"/>
          <p:cNvSpPr/>
          <p:nvPr/>
        </p:nvSpPr>
        <p:spPr>
          <a:xfrm>
            <a:off x="779040" y="1533240"/>
            <a:ext cx="5068080" cy="36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2800" spc="-1" strike="noStrike">
                <a:solidFill>
                  <a:srgbClr val="0000dc"/>
                </a:solidFill>
                <a:latin typeface="Arial"/>
              </a:rPr>
              <a:t>Gettyho</a:t>
            </a:r>
            <a:r>
              <a:rPr b="1" lang="cs-CZ" sz="2800" spc="-92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1" lang="cs-CZ" sz="2800" spc="-12" strike="noStrike">
                <a:solidFill>
                  <a:srgbClr val="0000dc"/>
                </a:solidFill>
                <a:latin typeface="Arial"/>
              </a:rPr>
              <a:t>knihovna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budova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K,</a:t>
            </a:r>
            <a:r>
              <a:rPr b="0" lang="cs-CZ" sz="2800" spc="-5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3.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21" strike="noStrike">
                <a:latin typeface="Arial"/>
              </a:rPr>
              <a:t>patro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  <a:tabLst>
                <a:tab algn="l" pos="291600"/>
              </a:tabLst>
            </a:pP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̶</a:t>
            </a:r>
            <a:r>
              <a:rPr b="0" lang="cs-CZ" sz="28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2800" spc="-1" strike="noStrike">
                <a:latin typeface="Arial"/>
              </a:rPr>
              <a:t>pro</a:t>
            </a:r>
            <a:r>
              <a:rPr b="0" lang="cs-CZ" sz="2800" spc="-35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díla</a:t>
            </a:r>
            <a:r>
              <a:rPr b="0" lang="cs-CZ" sz="2800" spc="-41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od</a:t>
            </a:r>
            <a:r>
              <a:rPr b="0" lang="cs-CZ" sz="2800" spc="-46" strike="noStrike">
                <a:latin typeface="Arial"/>
              </a:rPr>
              <a:t> </a:t>
            </a:r>
            <a:r>
              <a:rPr b="0" lang="cs-CZ" sz="2800" spc="-1" strike="noStrike">
                <a:latin typeface="Arial"/>
              </a:rPr>
              <a:t>r.</a:t>
            </a:r>
            <a:r>
              <a:rPr b="0" lang="cs-CZ" sz="2800" spc="-35" strike="noStrike">
                <a:latin typeface="Arial"/>
              </a:rPr>
              <a:t> </a:t>
            </a:r>
            <a:r>
              <a:rPr b="0" lang="cs-CZ" sz="2800" spc="-21" strike="noStrike">
                <a:latin typeface="Arial"/>
              </a:rPr>
              <a:t>1500</a:t>
            </a: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  <a:tabLst>
                <a:tab algn="l" pos="291600"/>
              </a:tabLst>
            </a:pPr>
            <a:endParaRPr b="0" lang="cs-CZ" sz="2800" spc="-1" strike="noStrike">
              <a:latin typeface="Arial"/>
            </a:endParaRPr>
          </a:p>
          <a:p>
            <a:pPr marL="12600">
              <a:lnSpc>
                <a:spcPct val="107000"/>
              </a:lnSpc>
              <a:tabLst>
                <a:tab algn="l" pos="291600"/>
              </a:tabLst>
            </a:pP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1"/>
              </a:rPr>
              <a:t>https://dejinyumeni.phil.muni.cz/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2"/>
              </a:rPr>
              <a:t> </a:t>
            </a:r>
            <a:r>
              <a:rPr b="0" lang="cs-CZ" sz="2800" spc="-21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3"/>
              </a:rPr>
              <a:t>knihovna/gettyho-</a:t>
            </a:r>
            <a:r>
              <a:rPr b="0" lang="cs-CZ" sz="2800" spc="-12" strike="noStrike" u="sng">
                <a:solidFill>
                  <a:srgbClr val="0000ff"/>
                </a:solidFill>
                <a:uFill>
                  <a:solidFill>
                    <a:srgbClr val="0000dc"/>
                  </a:solidFill>
                </a:uFill>
                <a:latin typeface="Arial"/>
                <a:hlinkClick r:id="rId4"/>
              </a:rPr>
              <a:t>knihovna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245" name="object 4" descr=""/>
          <p:cNvPicPr/>
          <p:nvPr/>
        </p:nvPicPr>
        <p:blipFill>
          <a:blip r:embed="rId5"/>
          <a:stretch/>
        </p:blipFill>
        <p:spPr>
          <a:xfrm>
            <a:off x="6095880" y="1557360"/>
            <a:ext cx="4263840" cy="4914720"/>
          </a:xfrm>
          <a:prstGeom prst="rect">
            <a:avLst/>
          </a:prstGeom>
          <a:ln w="0">
            <a:noFill/>
          </a:ln>
        </p:spPr>
      </p:pic>
      <p:sp>
        <p:nvSpPr>
          <p:cNvPr id="246" name="PlaceHolder 2"/>
          <p:cNvSpPr>
            <a:spLocks noGrp="1"/>
          </p:cNvSpPr>
          <p:nvPr>
            <p:ph type="sldNum"/>
          </p:nvPr>
        </p:nvSpPr>
        <p:spPr>
          <a:xfrm>
            <a:off x="375840" y="6261480"/>
            <a:ext cx="3174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160">
              <a:lnSpc>
                <a:spcPts val="1426"/>
              </a:lnSpc>
              <a:tabLst>
                <a:tab algn="l" pos="344160"/>
              </a:tabLst>
            </a:pPr>
            <a:fld id="{DF5811BE-7D35-4A95-A005-A4CD929FF7F0}" type="slidenum">
              <a:rPr b="0" lang="cs-CZ" sz="1200" spc="-26" strike="noStrike">
                <a:solidFill>
                  <a:srgbClr val="0000dc"/>
                </a:solidFill>
                <a:latin typeface="Arial"/>
              </a:rPr>
              <a:t>&lt;číslo&gt;</a:t>
            </a:fld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	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DU1706</a:t>
            </a:r>
            <a:r>
              <a:rPr b="0" lang="cs-CZ" sz="1200" spc="-41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Uvedení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do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studia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dějin</a:t>
            </a:r>
            <a:r>
              <a:rPr b="0" lang="cs-CZ" sz="1200" spc="-35" strike="noStrike">
                <a:solidFill>
                  <a:srgbClr val="0000dc"/>
                </a:solidFill>
                <a:latin typeface="Arial"/>
              </a:rPr>
              <a:t> </a:t>
            </a:r>
            <a:r>
              <a:rPr b="0" lang="cs-CZ" sz="1200" spc="-1" strike="noStrike">
                <a:solidFill>
                  <a:srgbClr val="0000dc"/>
                </a:solidFill>
                <a:latin typeface="Arial"/>
              </a:rPr>
              <a:t>umění</a:t>
            </a:r>
            <a:r>
              <a:rPr b="0" lang="cs-CZ" sz="1200" spc="-26" strike="noStrike">
                <a:solidFill>
                  <a:srgbClr val="0000dc"/>
                </a:solidFill>
                <a:latin typeface="Arial"/>
              </a:rPr>
              <a:t> II.</a:t>
            </a:r>
            <a:endParaRPr b="0" lang="cs-CZ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Application>LibreOffice/7.2.2.2$Windows_X86_64 LibreOffice_project/02b2acce88a210515b4a5bb2e46cbfb63fe97d56</Application>
  <AppVersion>15.0000</AppVersion>
  <Words>1428</Words>
  <Paragraphs>186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2022-09-20T15:28:40Z</dcterms:created>
  <dc:creator>Klára Doležalová</dc:creator>
  <dc:description/>
  <dc:language>cs-CZ</dc:language>
  <cp:lastModifiedBy/>
  <cp:lastPrinted>2022-09-20T16:13:52Z</cp:lastPrinted>
  <dcterms:modified xsi:type="dcterms:W3CDTF">2022-09-28T17:20:18Z</dcterms:modified>
  <cp:revision>8</cp:revision>
  <dc:subject/>
  <dc:title>DU1706 Uvedení do studia DU II.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2020-10-13T00:00:00Z</vt:filetime>
  </property>
  <property fmtid="{D5CDD505-2E9C-101B-9397-08002B2CF9AE}" pid="3" name="Creator">
    <vt:lpwstr>Microsoft® PowerPoint® pro Office 365</vt:lpwstr>
  </property>
  <property fmtid="{D5CDD505-2E9C-101B-9397-08002B2CF9AE}" pid="4" name="LastSaved">
    <vt:filetime>2022-09-20T00:00:00Z</vt:filetime>
  </property>
  <property fmtid="{D5CDD505-2E9C-101B-9397-08002B2CF9AE}" pid="5" name="PresentationFormat">
    <vt:lpwstr>Širokoúhlá obrazovka</vt:lpwstr>
  </property>
  <property fmtid="{D5CDD505-2E9C-101B-9397-08002B2CF9AE}" pid="6" name="Slides">
    <vt:i4>36</vt:i4>
  </property>
</Properties>
</file>