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8" r:id="rId4"/>
    <p:sldId id="279" r:id="rId5"/>
    <p:sldId id="259" r:id="rId6"/>
    <p:sldId id="283" r:id="rId7"/>
    <p:sldId id="261" r:id="rId8"/>
    <p:sldId id="262" r:id="rId9"/>
    <p:sldId id="263" r:id="rId10"/>
    <p:sldId id="264" r:id="rId11"/>
    <p:sldId id="280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2" r:id="rId20"/>
    <p:sldId id="281" r:id="rId21"/>
    <p:sldId id="282" r:id="rId22"/>
    <p:sldId id="274" r:id="rId23"/>
    <p:sldId id="275" r:id="rId24"/>
    <p:sldId id="276" r:id="rId2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8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4533" y="414525"/>
            <a:ext cx="275590" cy="436880"/>
          </a:xfrm>
          <a:custGeom>
            <a:avLst/>
            <a:gdLst/>
            <a:ahLst/>
            <a:cxnLst/>
            <a:rect l="l" t="t" r="r" b="b"/>
            <a:pathLst>
              <a:path w="275590" h="436880">
                <a:moveTo>
                  <a:pt x="68602" y="0"/>
                </a:moveTo>
                <a:lnTo>
                  <a:pt x="0" y="0"/>
                </a:lnTo>
                <a:lnTo>
                  <a:pt x="0" y="436709"/>
                </a:lnTo>
                <a:lnTo>
                  <a:pt x="68602" y="436709"/>
                </a:lnTo>
                <a:lnTo>
                  <a:pt x="68602" y="0"/>
                </a:lnTo>
                <a:close/>
              </a:path>
              <a:path w="275590" h="436880">
                <a:moveTo>
                  <a:pt x="93546" y="0"/>
                </a:moveTo>
                <a:lnTo>
                  <a:pt x="70941" y="0"/>
                </a:lnTo>
                <a:lnTo>
                  <a:pt x="113033" y="436709"/>
                </a:lnTo>
                <a:lnTo>
                  <a:pt x="136424" y="436709"/>
                </a:lnTo>
                <a:lnTo>
                  <a:pt x="93546" y="0"/>
                </a:lnTo>
                <a:close/>
              </a:path>
              <a:path w="275590" h="436880">
                <a:moveTo>
                  <a:pt x="204244" y="0"/>
                </a:moveTo>
                <a:lnTo>
                  <a:pt x="180862" y="0"/>
                </a:lnTo>
                <a:lnTo>
                  <a:pt x="138765" y="436709"/>
                </a:lnTo>
                <a:lnTo>
                  <a:pt x="162147" y="436709"/>
                </a:lnTo>
                <a:lnTo>
                  <a:pt x="204244" y="0"/>
                </a:lnTo>
                <a:close/>
              </a:path>
              <a:path w="275590" h="436880">
                <a:moveTo>
                  <a:pt x="275186" y="0"/>
                </a:moveTo>
                <a:lnTo>
                  <a:pt x="206585" y="0"/>
                </a:lnTo>
                <a:lnTo>
                  <a:pt x="206585" y="436709"/>
                </a:lnTo>
                <a:lnTo>
                  <a:pt x="275186" y="436709"/>
                </a:lnTo>
                <a:lnTo>
                  <a:pt x="275186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79155" y="414525"/>
            <a:ext cx="219075" cy="440690"/>
          </a:xfrm>
          <a:custGeom>
            <a:avLst/>
            <a:gdLst/>
            <a:ahLst/>
            <a:cxnLst/>
            <a:rect l="l" t="t" r="r" b="b"/>
            <a:pathLst>
              <a:path w="219075" h="440690">
                <a:moveTo>
                  <a:pt x="219062" y="0"/>
                </a:moveTo>
                <a:lnTo>
                  <a:pt x="150461" y="0"/>
                </a:lnTo>
                <a:lnTo>
                  <a:pt x="150461" y="333774"/>
                </a:lnTo>
                <a:lnTo>
                  <a:pt x="146856" y="350306"/>
                </a:lnTo>
                <a:lnTo>
                  <a:pt x="137403" y="363112"/>
                </a:lnTo>
                <a:lnTo>
                  <a:pt x="124151" y="371386"/>
                </a:lnTo>
                <a:lnTo>
                  <a:pt x="109145" y="374323"/>
                </a:lnTo>
                <a:lnTo>
                  <a:pt x="94590" y="371386"/>
                </a:lnTo>
                <a:lnTo>
                  <a:pt x="81569" y="363112"/>
                </a:lnTo>
                <a:lnTo>
                  <a:pt x="72202" y="350306"/>
                </a:lnTo>
                <a:lnTo>
                  <a:pt x="68609" y="333774"/>
                </a:lnTo>
                <a:lnTo>
                  <a:pt x="68609" y="0"/>
                </a:lnTo>
                <a:lnTo>
                  <a:pt x="0" y="0"/>
                </a:lnTo>
                <a:lnTo>
                  <a:pt x="0" y="336107"/>
                </a:lnTo>
                <a:lnTo>
                  <a:pt x="9160" y="377441"/>
                </a:lnTo>
                <a:lnTo>
                  <a:pt x="33524" y="410587"/>
                </a:lnTo>
                <a:lnTo>
                  <a:pt x="68411" y="432619"/>
                </a:lnTo>
                <a:lnTo>
                  <a:pt x="109145" y="440613"/>
                </a:lnTo>
                <a:lnTo>
                  <a:pt x="150328" y="432619"/>
                </a:lnTo>
                <a:lnTo>
                  <a:pt x="185444" y="410587"/>
                </a:lnTo>
                <a:lnTo>
                  <a:pt x="209890" y="377441"/>
                </a:lnTo>
                <a:lnTo>
                  <a:pt x="219062" y="336107"/>
                </a:lnTo>
                <a:lnTo>
                  <a:pt x="219062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09482" y="414525"/>
            <a:ext cx="231140" cy="436880"/>
          </a:xfrm>
          <a:custGeom>
            <a:avLst/>
            <a:gdLst/>
            <a:ahLst/>
            <a:cxnLst/>
            <a:rect l="l" t="t" r="r" b="b"/>
            <a:pathLst>
              <a:path w="231140" h="436880">
                <a:moveTo>
                  <a:pt x="68600" y="0"/>
                </a:moveTo>
                <a:lnTo>
                  <a:pt x="0" y="0"/>
                </a:lnTo>
                <a:lnTo>
                  <a:pt x="0" y="436709"/>
                </a:lnTo>
                <a:lnTo>
                  <a:pt x="68600" y="436709"/>
                </a:lnTo>
                <a:lnTo>
                  <a:pt x="68600" y="0"/>
                </a:lnTo>
                <a:close/>
              </a:path>
              <a:path w="231140" h="436880">
                <a:moveTo>
                  <a:pt x="95104" y="0"/>
                </a:moveTo>
                <a:lnTo>
                  <a:pt x="71722" y="0"/>
                </a:lnTo>
                <a:lnTo>
                  <a:pt x="136429" y="436709"/>
                </a:lnTo>
                <a:lnTo>
                  <a:pt x="159810" y="436709"/>
                </a:lnTo>
                <a:lnTo>
                  <a:pt x="95104" y="0"/>
                </a:lnTo>
                <a:close/>
              </a:path>
              <a:path w="231140" h="436880">
                <a:moveTo>
                  <a:pt x="230752" y="0"/>
                </a:moveTo>
                <a:lnTo>
                  <a:pt x="162152" y="0"/>
                </a:lnTo>
                <a:lnTo>
                  <a:pt x="162152" y="436709"/>
                </a:lnTo>
                <a:lnTo>
                  <a:pt x="230752" y="436709"/>
                </a:lnTo>
                <a:lnTo>
                  <a:pt x="230752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67865" y="414095"/>
            <a:ext cx="187325" cy="437515"/>
          </a:xfrm>
          <a:custGeom>
            <a:avLst/>
            <a:gdLst/>
            <a:ahLst/>
            <a:cxnLst/>
            <a:rect l="l" t="t" r="r" b="b"/>
            <a:pathLst>
              <a:path w="187325" h="437515">
                <a:moveTo>
                  <a:pt x="187096" y="0"/>
                </a:moveTo>
                <a:lnTo>
                  <a:pt x="0" y="0"/>
                </a:lnTo>
                <a:lnTo>
                  <a:pt x="0" y="24142"/>
                </a:lnTo>
                <a:lnTo>
                  <a:pt x="59245" y="24142"/>
                </a:lnTo>
                <a:lnTo>
                  <a:pt x="59245" y="412826"/>
                </a:lnTo>
                <a:lnTo>
                  <a:pt x="0" y="412826"/>
                </a:lnTo>
                <a:lnTo>
                  <a:pt x="0" y="436956"/>
                </a:lnTo>
                <a:lnTo>
                  <a:pt x="187096" y="436956"/>
                </a:lnTo>
                <a:lnTo>
                  <a:pt x="187096" y="412826"/>
                </a:lnTo>
                <a:lnTo>
                  <a:pt x="127850" y="412826"/>
                </a:lnTo>
                <a:lnTo>
                  <a:pt x="127850" y="24142"/>
                </a:lnTo>
                <a:lnTo>
                  <a:pt x="187096" y="24142"/>
                </a:lnTo>
                <a:lnTo>
                  <a:pt x="187096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23888" y="1038392"/>
            <a:ext cx="255904" cy="436880"/>
          </a:xfrm>
          <a:custGeom>
            <a:avLst/>
            <a:gdLst/>
            <a:ahLst/>
            <a:cxnLst/>
            <a:rect l="l" t="t" r="r" b="b"/>
            <a:pathLst>
              <a:path w="255904" h="436880">
                <a:moveTo>
                  <a:pt x="162930" y="0"/>
                </a:moveTo>
                <a:lnTo>
                  <a:pt x="129410" y="0"/>
                </a:lnTo>
                <a:lnTo>
                  <a:pt x="185539" y="267484"/>
                </a:lnTo>
                <a:lnTo>
                  <a:pt x="69381" y="267484"/>
                </a:lnTo>
                <a:lnTo>
                  <a:pt x="127068" y="0"/>
                </a:lnTo>
                <a:lnTo>
                  <a:pt x="93549" y="0"/>
                </a:lnTo>
                <a:lnTo>
                  <a:pt x="0" y="436711"/>
                </a:lnTo>
                <a:lnTo>
                  <a:pt x="34301" y="436711"/>
                </a:lnTo>
                <a:lnTo>
                  <a:pt x="63924" y="298681"/>
                </a:lnTo>
                <a:lnTo>
                  <a:pt x="190994" y="298681"/>
                </a:lnTo>
                <a:lnTo>
                  <a:pt x="221401" y="436711"/>
                </a:lnTo>
                <a:lnTo>
                  <a:pt x="255701" y="436711"/>
                </a:lnTo>
                <a:lnTo>
                  <a:pt x="16293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0855" y="1038392"/>
            <a:ext cx="232410" cy="436880"/>
          </a:xfrm>
          <a:custGeom>
            <a:avLst/>
            <a:gdLst/>
            <a:ahLst/>
            <a:cxnLst/>
            <a:rect l="l" t="t" r="r" b="b"/>
            <a:pathLst>
              <a:path w="232409" h="436880">
                <a:moveTo>
                  <a:pt x="113039" y="0"/>
                </a:moveTo>
                <a:lnTo>
                  <a:pt x="0" y="0"/>
                </a:lnTo>
                <a:lnTo>
                  <a:pt x="0" y="436711"/>
                </a:lnTo>
                <a:lnTo>
                  <a:pt x="33519" y="436711"/>
                </a:lnTo>
                <a:lnTo>
                  <a:pt x="33519" y="251894"/>
                </a:lnTo>
                <a:lnTo>
                  <a:pt x="127285" y="251894"/>
                </a:lnTo>
                <a:lnTo>
                  <a:pt x="125510" y="248771"/>
                </a:lnTo>
                <a:lnTo>
                  <a:pt x="161587" y="238537"/>
                </a:lnTo>
                <a:lnTo>
                  <a:pt x="185347" y="220697"/>
                </a:lnTo>
                <a:lnTo>
                  <a:pt x="33519" y="220697"/>
                </a:lnTo>
                <a:lnTo>
                  <a:pt x="33519" y="31197"/>
                </a:lnTo>
                <a:lnTo>
                  <a:pt x="186806" y="31197"/>
                </a:lnTo>
                <a:lnTo>
                  <a:pt x="186607" y="30904"/>
                </a:lnTo>
                <a:lnTo>
                  <a:pt x="153366" y="8323"/>
                </a:lnTo>
                <a:lnTo>
                  <a:pt x="113039" y="0"/>
                </a:lnTo>
                <a:close/>
              </a:path>
              <a:path w="232409" h="436880">
                <a:moveTo>
                  <a:pt x="127285" y="251894"/>
                </a:moveTo>
                <a:lnTo>
                  <a:pt x="90429" y="251894"/>
                </a:lnTo>
                <a:lnTo>
                  <a:pt x="194110" y="436711"/>
                </a:lnTo>
                <a:lnTo>
                  <a:pt x="232313" y="436711"/>
                </a:lnTo>
                <a:lnTo>
                  <a:pt x="127285" y="251894"/>
                </a:lnTo>
                <a:close/>
              </a:path>
              <a:path w="232409" h="436880">
                <a:moveTo>
                  <a:pt x="186806" y="31197"/>
                </a:moveTo>
                <a:lnTo>
                  <a:pt x="109916" y="31197"/>
                </a:lnTo>
                <a:lnTo>
                  <a:pt x="138711" y="36960"/>
                </a:lnTo>
                <a:lnTo>
                  <a:pt x="162535" y="52738"/>
                </a:lnTo>
                <a:lnTo>
                  <a:pt x="178760" y="76266"/>
                </a:lnTo>
                <a:lnTo>
                  <a:pt x="184753" y="105277"/>
                </a:lnTo>
                <a:lnTo>
                  <a:pt x="184753" y="144274"/>
                </a:lnTo>
                <a:lnTo>
                  <a:pt x="178979" y="175294"/>
                </a:lnTo>
                <a:lnTo>
                  <a:pt x="163121" y="199445"/>
                </a:lnTo>
                <a:lnTo>
                  <a:pt x="139369" y="215115"/>
                </a:lnTo>
                <a:lnTo>
                  <a:pt x="109916" y="220697"/>
                </a:lnTo>
                <a:lnTo>
                  <a:pt x="185347" y="220697"/>
                </a:lnTo>
                <a:lnTo>
                  <a:pt x="190797" y="216604"/>
                </a:lnTo>
                <a:lnTo>
                  <a:pt x="210362" y="185604"/>
                </a:lnTo>
                <a:lnTo>
                  <a:pt x="217500" y="148169"/>
                </a:lnTo>
                <a:lnTo>
                  <a:pt x="217500" y="104505"/>
                </a:lnTo>
                <a:lnTo>
                  <a:pt x="209180" y="64159"/>
                </a:lnTo>
                <a:lnTo>
                  <a:pt x="186806" y="31197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91551" y="1037780"/>
            <a:ext cx="267970" cy="437515"/>
          </a:xfrm>
          <a:custGeom>
            <a:avLst/>
            <a:gdLst/>
            <a:ahLst/>
            <a:cxnLst/>
            <a:rect l="l" t="t" r="r" b="b"/>
            <a:pathLst>
              <a:path w="267969" h="437515">
                <a:moveTo>
                  <a:pt x="267385" y="0"/>
                </a:moveTo>
                <a:lnTo>
                  <a:pt x="0" y="0"/>
                </a:lnTo>
                <a:lnTo>
                  <a:pt x="0" y="31750"/>
                </a:lnTo>
                <a:lnTo>
                  <a:pt x="116928" y="31750"/>
                </a:lnTo>
                <a:lnTo>
                  <a:pt x="116928" y="436943"/>
                </a:lnTo>
                <a:lnTo>
                  <a:pt x="150456" y="436943"/>
                </a:lnTo>
                <a:lnTo>
                  <a:pt x="150456" y="31750"/>
                </a:lnTo>
                <a:lnTo>
                  <a:pt x="267385" y="31750"/>
                </a:lnTo>
                <a:lnTo>
                  <a:pt x="267385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753842" y="1034497"/>
            <a:ext cx="216535" cy="444500"/>
          </a:xfrm>
          <a:custGeom>
            <a:avLst/>
            <a:gdLst/>
            <a:ahLst/>
            <a:cxnLst/>
            <a:rect l="l" t="t" r="r" b="b"/>
            <a:pathLst>
              <a:path w="216535" h="444500">
                <a:moveTo>
                  <a:pt x="33519" y="325193"/>
                </a:moveTo>
                <a:lnTo>
                  <a:pt x="0" y="325193"/>
                </a:lnTo>
                <a:lnTo>
                  <a:pt x="0" y="340011"/>
                </a:lnTo>
                <a:lnTo>
                  <a:pt x="8477" y="382656"/>
                </a:lnTo>
                <a:lnTo>
                  <a:pt x="31571" y="415652"/>
                </a:lnTo>
                <a:lnTo>
                  <a:pt x="65773" y="436951"/>
                </a:lnTo>
                <a:lnTo>
                  <a:pt x="107575" y="444505"/>
                </a:lnTo>
                <a:lnTo>
                  <a:pt x="149833" y="436951"/>
                </a:lnTo>
                <a:lnTo>
                  <a:pt x="184269" y="415652"/>
                </a:lnTo>
                <a:lnTo>
                  <a:pt x="187008" y="411753"/>
                </a:lnTo>
                <a:lnTo>
                  <a:pt x="108355" y="411753"/>
                </a:lnTo>
                <a:lnTo>
                  <a:pt x="80220" y="406245"/>
                </a:lnTo>
                <a:lnTo>
                  <a:pt x="56322" y="391087"/>
                </a:lnTo>
                <a:lnTo>
                  <a:pt x="39732" y="368327"/>
                </a:lnTo>
                <a:lnTo>
                  <a:pt x="33519" y="340011"/>
                </a:lnTo>
                <a:lnTo>
                  <a:pt x="33519" y="325193"/>
                </a:lnTo>
                <a:close/>
              </a:path>
              <a:path w="216535" h="444500">
                <a:moveTo>
                  <a:pt x="107575" y="0"/>
                </a:moveTo>
                <a:lnTo>
                  <a:pt x="65773" y="7884"/>
                </a:lnTo>
                <a:lnTo>
                  <a:pt x="31571" y="29732"/>
                </a:lnTo>
                <a:lnTo>
                  <a:pt x="8477" y="62838"/>
                </a:lnTo>
                <a:lnTo>
                  <a:pt x="0" y="104496"/>
                </a:lnTo>
                <a:lnTo>
                  <a:pt x="0" y="134132"/>
                </a:lnTo>
                <a:lnTo>
                  <a:pt x="10219" y="180298"/>
                </a:lnTo>
                <a:lnTo>
                  <a:pt x="35566" y="211041"/>
                </a:lnTo>
                <a:lnTo>
                  <a:pt x="99778" y="239410"/>
                </a:lnTo>
                <a:lnTo>
                  <a:pt x="129466" y="247380"/>
                </a:lnTo>
                <a:lnTo>
                  <a:pt x="156010" y="260466"/>
                </a:lnTo>
                <a:lnTo>
                  <a:pt x="175099" y="281740"/>
                </a:lnTo>
                <a:lnTo>
                  <a:pt x="182420" y="314271"/>
                </a:lnTo>
                <a:lnTo>
                  <a:pt x="182420" y="340011"/>
                </a:lnTo>
                <a:lnTo>
                  <a:pt x="176329" y="368327"/>
                </a:lnTo>
                <a:lnTo>
                  <a:pt x="160006" y="391087"/>
                </a:lnTo>
                <a:lnTo>
                  <a:pt x="136374" y="406245"/>
                </a:lnTo>
                <a:lnTo>
                  <a:pt x="108355" y="411753"/>
                </a:lnTo>
                <a:lnTo>
                  <a:pt x="187008" y="411753"/>
                </a:lnTo>
                <a:lnTo>
                  <a:pt x="207449" y="382656"/>
                </a:lnTo>
                <a:lnTo>
                  <a:pt x="215939" y="340011"/>
                </a:lnTo>
                <a:lnTo>
                  <a:pt x="215939" y="313490"/>
                </a:lnTo>
                <a:lnTo>
                  <a:pt x="205914" y="268540"/>
                </a:lnTo>
                <a:lnTo>
                  <a:pt x="180759" y="238140"/>
                </a:lnTo>
                <a:lnTo>
                  <a:pt x="114591" y="208993"/>
                </a:lnTo>
                <a:lnTo>
                  <a:pt x="85810" y="200589"/>
                </a:lnTo>
                <a:lnTo>
                  <a:pt x="59732" y="187358"/>
                </a:lnTo>
                <a:lnTo>
                  <a:pt x="40816" y="166229"/>
                </a:lnTo>
                <a:lnTo>
                  <a:pt x="33519" y="134132"/>
                </a:lnTo>
                <a:lnTo>
                  <a:pt x="33519" y="105277"/>
                </a:lnTo>
                <a:lnTo>
                  <a:pt x="39610" y="76838"/>
                </a:lnTo>
                <a:lnTo>
                  <a:pt x="55931" y="53807"/>
                </a:lnTo>
                <a:lnTo>
                  <a:pt x="79561" y="38380"/>
                </a:lnTo>
                <a:lnTo>
                  <a:pt x="107575" y="32750"/>
                </a:lnTo>
                <a:lnTo>
                  <a:pt x="186382" y="32750"/>
                </a:lnTo>
                <a:lnTo>
                  <a:pt x="184269" y="29732"/>
                </a:lnTo>
                <a:lnTo>
                  <a:pt x="149833" y="7884"/>
                </a:lnTo>
                <a:lnTo>
                  <a:pt x="107575" y="0"/>
                </a:lnTo>
                <a:close/>
              </a:path>
              <a:path w="216535" h="444500">
                <a:moveTo>
                  <a:pt x="186382" y="32750"/>
                </a:moveTo>
                <a:lnTo>
                  <a:pt x="107575" y="32750"/>
                </a:lnTo>
                <a:lnTo>
                  <a:pt x="135715" y="38380"/>
                </a:lnTo>
                <a:lnTo>
                  <a:pt x="159616" y="53807"/>
                </a:lnTo>
                <a:lnTo>
                  <a:pt x="176207" y="76838"/>
                </a:lnTo>
                <a:lnTo>
                  <a:pt x="182420" y="105277"/>
                </a:lnTo>
                <a:lnTo>
                  <a:pt x="182420" y="120876"/>
                </a:lnTo>
                <a:lnTo>
                  <a:pt x="215939" y="120876"/>
                </a:lnTo>
                <a:lnTo>
                  <a:pt x="215939" y="104496"/>
                </a:lnTo>
                <a:lnTo>
                  <a:pt x="207449" y="62838"/>
                </a:lnTo>
                <a:lnTo>
                  <a:pt x="186382" y="3275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59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81362" y="6048757"/>
            <a:ext cx="154435" cy="24490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42110" y="6048757"/>
            <a:ext cx="122938" cy="24709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383612" y="6048757"/>
            <a:ext cx="129499" cy="24490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640858" y="6049390"/>
            <a:ext cx="105410" cy="243840"/>
          </a:xfrm>
          <a:custGeom>
            <a:avLst/>
            <a:gdLst/>
            <a:ahLst/>
            <a:cxnLst/>
            <a:rect l="l" t="t" r="r" b="b"/>
            <a:pathLst>
              <a:path w="105409" h="243839">
                <a:moveTo>
                  <a:pt x="104990" y="0"/>
                </a:moveTo>
                <a:lnTo>
                  <a:pt x="0" y="0"/>
                </a:lnTo>
                <a:lnTo>
                  <a:pt x="0" y="12687"/>
                </a:lnTo>
                <a:lnTo>
                  <a:pt x="33248" y="12687"/>
                </a:lnTo>
                <a:lnTo>
                  <a:pt x="33248" y="231089"/>
                </a:lnTo>
                <a:lnTo>
                  <a:pt x="0" y="231089"/>
                </a:lnTo>
                <a:lnTo>
                  <a:pt x="0" y="243789"/>
                </a:lnTo>
                <a:lnTo>
                  <a:pt x="104990" y="243789"/>
                </a:lnTo>
                <a:lnTo>
                  <a:pt x="104990" y="231089"/>
                </a:lnTo>
                <a:lnTo>
                  <a:pt x="71742" y="231089"/>
                </a:lnTo>
                <a:lnTo>
                  <a:pt x="71742" y="12687"/>
                </a:lnTo>
                <a:lnTo>
                  <a:pt x="104990" y="12687"/>
                </a:lnTo>
                <a:lnTo>
                  <a:pt x="10499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886613" y="6398621"/>
            <a:ext cx="143500" cy="24490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148676" y="6398621"/>
            <a:ext cx="130375" cy="244907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1373549" y="6398564"/>
            <a:ext cx="150495" cy="245110"/>
          </a:xfrm>
          <a:custGeom>
            <a:avLst/>
            <a:gdLst/>
            <a:ahLst/>
            <a:cxnLst/>
            <a:rect l="l" t="t" r="r" b="b"/>
            <a:pathLst>
              <a:path w="150495" h="245109">
                <a:moveTo>
                  <a:pt x="150050" y="0"/>
                </a:moveTo>
                <a:lnTo>
                  <a:pt x="0" y="0"/>
                </a:lnTo>
                <a:lnTo>
                  <a:pt x="0" y="17780"/>
                </a:lnTo>
                <a:lnTo>
                  <a:pt x="65620" y="17780"/>
                </a:lnTo>
                <a:lnTo>
                  <a:pt x="65620" y="245071"/>
                </a:lnTo>
                <a:lnTo>
                  <a:pt x="84429" y="245071"/>
                </a:lnTo>
                <a:lnTo>
                  <a:pt x="84429" y="17780"/>
                </a:lnTo>
                <a:lnTo>
                  <a:pt x="150050" y="17780"/>
                </a:lnTo>
                <a:lnTo>
                  <a:pt x="15005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632988" y="6396436"/>
            <a:ext cx="121186" cy="2492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1111" y="2337891"/>
            <a:ext cx="9129776" cy="2237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9170" y="1636547"/>
            <a:ext cx="10297160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5818" y="6261413"/>
            <a:ext cx="1586864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4079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DC"/>
                </a:solidFill>
              </a:rPr>
              <a:t>Jak</a:t>
            </a:r>
            <a:r>
              <a:rPr spc="-5" dirty="0">
                <a:solidFill>
                  <a:srgbClr val="0000DC"/>
                </a:solidFill>
              </a:rPr>
              <a:t> </a:t>
            </a:r>
            <a:r>
              <a:rPr dirty="0">
                <a:solidFill>
                  <a:srgbClr val="0000DC"/>
                </a:solidFill>
              </a:rPr>
              <a:t>psát</a:t>
            </a:r>
            <a:r>
              <a:rPr spc="-5" dirty="0">
                <a:solidFill>
                  <a:srgbClr val="0000DC"/>
                </a:solidFill>
              </a:rPr>
              <a:t> </a:t>
            </a:r>
            <a:r>
              <a:rPr spc="-10" dirty="0">
                <a:solidFill>
                  <a:srgbClr val="0000DC"/>
                </a:solidFill>
              </a:rPr>
              <a:t>koncept?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2215" y="0"/>
            <a:ext cx="538734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2658" y="398526"/>
            <a:ext cx="202247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Rafael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Santi, </a:t>
            </a:r>
            <a:r>
              <a:rPr lang="cs-CZ" sz="2000" i="1" spc="-10" dirty="0">
                <a:latin typeface="Arial"/>
                <a:cs typeface="Arial"/>
              </a:rPr>
              <a:t>Madona </a:t>
            </a:r>
            <a:r>
              <a:rPr lang="cs-CZ" sz="2000" i="1" spc="-10" dirty="0" err="1">
                <a:latin typeface="Arial"/>
                <a:cs typeface="Arial"/>
              </a:rPr>
              <a:t>Belvederská</a:t>
            </a:r>
            <a:r>
              <a:rPr sz="2000" spc="-10" dirty="0">
                <a:latin typeface="Arial"/>
                <a:cs typeface="Arial"/>
              </a:rPr>
              <a:t>, Kunsthistorisches </a:t>
            </a:r>
            <a:r>
              <a:rPr sz="2000" dirty="0">
                <a:latin typeface="Arial"/>
                <a:cs typeface="Arial"/>
              </a:rPr>
              <a:t>Museum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Wien, </a:t>
            </a:r>
            <a:r>
              <a:rPr sz="2000" dirty="0">
                <a:latin typeface="Arial"/>
                <a:cs typeface="Arial"/>
              </a:rPr>
              <a:t>1505</a:t>
            </a:r>
            <a:r>
              <a:rPr lang="cs-CZ" sz="2000" dirty="0">
                <a:latin typeface="Arial"/>
                <a:cs typeface="Arial"/>
              </a:rPr>
              <a:t>–</a:t>
            </a:r>
            <a:r>
              <a:rPr sz="2000" spc="-20" dirty="0">
                <a:latin typeface="Arial"/>
                <a:cs typeface="Arial"/>
              </a:rPr>
              <a:t>1506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707542" y="6261413"/>
            <a:ext cx="12553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Jak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psát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koncept?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2658" y="398526"/>
            <a:ext cx="2555342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cs-CZ" sz="2000" dirty="0" err="1">
                <a:latin typeface="Arial"/>
                <a:cs typeface="Arial"/>
              </a:rPr>
              <a:t>Theophil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 err="1">
                <a:latin typeface="Arial"/>
                <a:cs typeface="Arial"/>
              </a:rPr>
              <a:t>Hansen</a:t>
            </a:r>
            <a:r>
              <a:rPr lang="cs-CZ" sz="2000" dirty="0">
                <a:latin typeface="Arial"/>
                <a:cs typeface="Arial"/>
              </a:rPr>
              <a:t> (1813–1891)</a:t>
            </a:r>
            <a:r>
              <a:rPr sz="2000" spc="-10" dirty="0">
                <a:latin typeface="Arial"/>
                <a:cs typeface="Arial"/>
              </a:rPr>
              <a:t>, </a:t>
            </a:r>
            <a:r>
              <a:rPr lang="cs-CZ" sz="2000" i="1" spc="-10" dirty="0">
                <a:latin typeface="Arial"/>
                <a:cs typeface="Arial"/>
              </a:rPr>
              <a:t>Vídeňský parlament (budova Říšské rady), </a:t>
            </a:r>
            <a:r>
              <a:rPr lang="cs-CZ" sz="2000" dirty="0">
                <a:latin typeface="Arial"/>
                <a:cs typeface="Arial"/>
              </a:rPr>
              <a:t>1874–1883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707542" y="6261413"/>
            <a:ext cx="12553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Jak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psát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koncept?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C49510-7F98-16B2-59C5-D4AF88935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65869"/>
            <a:ext cx="7667897" cy="56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7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5483" rIns="0" bIns="0" rtlCol="0">
            <a:spAutoFit/>
          </a:bodyPr>
          <a:lstStyle/>
          <a:p>
            <a:pPr marL="21082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DC"/>
                </a:solidFill>
              </a:rPr>
              <a:t>Jak</a:t>
            </a:r>
            <a:r>
              <a:rPr sz="4400" spc="-5" dirty="0">
                <a:solidFill>
                  <a:srgbClr val="0000DC"/>
                </a:solidFill>
              </a:rPr>
              <a:t> </a:t>
            </a:r>
            <a:r>
              <a:rPr sz="4400" dirty="0">
                <a:solidFill>
                  <a:srgbClr val="0000DC"/>
                </a:solidFill>
              </a:rPr>
              <a:t>psát</a:t>
            </a:r>
            <a:r>
              <a:rPr sz="4400" spc="-5" dirty="0">
                <a:solidFill>
                  <a:srgbClr val="0000DC"/>
                </a:solidFill>
              </a:rPr>
              <a:t> </a:t>
            </a:r>
            <a:r>
              <a:rPr sz="4400" spc="-10" dirty="0">
                <a:solidFill>
                  <a:srgbClr val="0000DC"/>
                </a:solidFill>
              </a:rPr>
              <a:t>koncept?</a:t>
            </a:r>
            <a:endParaRPr sz="4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8560" y="1070000"/>
            <a:ext cx="9371330" cy="450723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0"/>
              </a:spcBef>
              <a:tabLst>
                <a:tab pos="29146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max.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1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normostrana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(1800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znaků)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  <a:tabLst>
                <a:tab pos="29146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b="1" dirty="0">
                <a:latin typeface="Arial"/>
                <a:cs typeface="Arial"/>
              </a:rPr>
              <a:t>bez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poznámkového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aparátu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29146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b="1" dirty="0">
                <a:latin typeface="Arial"/>
                <a:cs typeface="Arial"/>
              </a:rPr>
              <a:t>strukturovaně: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zásadní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myšlenka,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které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podřídím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zbytek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29146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členění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odstavců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29146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souvislé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věty,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nikoli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odrážky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poznámky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  <a:tabLst>
                <a:tab pos="29146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jednoduchost,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srozumitelnost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29146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solidFill>
                  <a:srgbClr val="BEBEBE"/>
                </a:solidFill>
                <a:latin typeface="Arial"/>
                <a:cs typeface="Arial"/>
              </a:rPr>
              <a:t>(2.</a:t>
            </a:r>
            <a:r>
              <a:rPr sz="2800" spc="-45" dirty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BEBEBE"/>
                </a:solidFill>
                <a:latin typeface="Arial"/>
                <a:cs typeface="Arial"/>
              </a:rPr>
              <a:t>konzultace)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13</a:t>
            </a:fld>
            <a:r>
              <a:rPr dirty="0"/>
              <a:t>	Jak</a:t>
            </a:r>
            <a:r>
              <a:rPr spc="-10" dirty="0"/>
              <a:t> </a:t>
            </a:r>
            <a:r>
              <a:rPr dirty="0"/>
              <a:t>psát</a:t>
            </a:r>
            <a:r>
              <a:rPr spc="-10" dirty="0"/>
              <a:t> koncept?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3736"/>
            <a:ext cx="12192000" cy="6510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14</a:t>
            </a:fld>
            <a:r>
              <a:rPr dirty="0"/>
              <a:t>	Jak</a:t>
            </a:r>
            <a:r>
              <a:rPr spc="-10" dirty="0"/>
              <a:t> </a:t>
            </a:r>
            <a:r>
              <a:rPr dirty="0"/>
              <a:t>psát</a:t>
            </a:r>
            <a:r>
              <a:rPr spc="-10" dirty="0"/>
              <a:t> koncept?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15</a:t>
            </a:fld>
            <a:r>
              <a:rPr dirty="0"/>
              <a:t>	Jak</a:t>
            </a:r>
            <a:r>
              <a:rPr spc="-10" dirty="0"/>
              <a:t> </a:t>
            </a:r>
            <a:r>
              <a:rPr dirty="0"/>
              <a:t>psát</a:t>
            </a:r>
            <a:r>
              <a:rPr spc="-10" dirty="0"/>
              <a:t> koncept?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0060" rIns="0" bIns="0" rtlCol="0">
            <a:spAutoFit/>
          </a:bodyPr>
          <a:lstStyle/>
          <a:p>
            <a:pPr marL="131699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DC"/>
                </a:solidFill>
              </a:rPr>
              <a:t>Co</a:t>
            </a:r>
            <a:r>
              <a:rPr sz="4400" spc="-10" dirty="0">
                <a:solidFill>
                  <a:srgbClr val="0000DC"/>
                </a:solidFill>
              </a:rPr>
              <a:t> </a:t>
            </a:r>
            <a:r>
              <a:rPr sz="4400" dirty="0">
                <a:solidFill>
                  <a:srgbClr val="0000DC"/>
                </a:solidFill>
              </a:rPr>
              <a:t>je</a:t>
            </a:r>
            <a:r>
              <a:rPr sz="4400" spc="-10" dirty="0">
                <a:solidFill>
                  <a:srgbClr val="0000DC"/>
                </a:solidFill>
              </a:rPr>
              <a:t> </a:t>
            </a:r>
            <a:r>
              <a:rPr sz="4400" dirty="0">
                <a:solidFill>
                  <a:srgbClr val="0000DC"/>
                </a:solidFill>
              </a:rPr>
              <a:t>psáno,</a:t>
            </a:r>
            <a:r>
              <a:rPr sz="4400" spc="-25" dirty="0">
                <a:solidFill>
                  <a:srgbClr val="0000DC"/>
                </a:solidFill>
              </a:rPr>
              <a:t> </a:t>
            </a:r>
            <a:r>
              <a:rPr sz="4400" dirty="0">
                <a:solidFill>
                  <a:srgbClr val="0000DC"/>
                </a:solidFill>
              </a:rPr>
              <a:t>to</a:t>
            </a:r>
            <a:r>
              <a:rPr sz="4400" spc="-10" dirty="0">
                <a:solidFill>
                  <a:srgbClr val="0000DC"/>
                </a:solidFill>
              </a:rPr>
              <a:t> </a:t>
            </a:r>
            <a:r>
              <a:rPr sz="4400" dirty="0">
                <a:solidFill>
                  <a:srgbClr val="0000DC"/>
                </a:solidFill>
              </a:rPr>
              <a:t>je</a:t>
            </a:r>
            <a:r>
              <a:rPr sz="4400" spc="-5" dirty="0">
                <a:solidFill>
                  <a:srgbClr val="0000DC"/>
                </a:solidFill>
              </a:rPr>
              <a:t> </a:t>
            </a:r>
            <a:r>
              <a:rPr sz="4400" spc="-10" dirty="0">
                <a:solidFill>
                  <a:srgbClr val="0000DC"/>
                </a:solidFill>
              </a:rPr>
              <a:t>dáno?</a:t>
            </a:r>
            <a:endParaRPr sz="4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80111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00DC"/>
                </a:solidFill>
              </a:rPr>
              <a:t>Aneb</a:t>
            </a:r>
            <a:r>
              <a:rPr sz="4000" spc="-125" dirty="0">
                <a:solidFill>
                  <a:srgbClr val="0000DC"/>
                </a:solidFill>
              </a:rPr>
              <a:t> </a:t>
            </a:r>
            <a:r>
              <a:rPr sz="4000" i="1" dirty="0">
                <a:solidFill>
                  <a:srgbClr val="0000DC"/>
                </a:solidFill>
                <a:latin typeface="Arial"/>
                <a:cs typeface="Arial"/>
              </a:rPr>
              <a:t>hypotéza</a:t>
            </a:r>
            <a:r>
              <a:rPr sz="4000" i="1" spc="-1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00DC"/>
                </a:solidFill>
              </a:rPr>
              <a:t>a</a:t>
            </a:r>
            <a:r>
              <a:rPr sz="4000" spc="-120" dirty="0">
                <a:solidFill>
                  <a:srgbClr val="0000DC"/>
                </a:solidFill>
              </a:rPr>
              <a:t> </a:t>
            </a:r>
            <a:r>
              <a:rPr sz="4000" i="1" dirty="0">
                <a:solidFill>
                  <a:srgbClr val="0000DC"/>
                </a:solidFill>
                <a:latin typeface="Arial"/>
                <a:cs typeface="Arial"/>
              </a:rPr>
              <a:t>kritické</a:t>
            </a:r>
            <a:r>
              <a:rPr sz="4000" i="1" spc="-114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i="1" spc="-10" dirty="0">
                <a:solidFill>
                  <a:srgbClr val="0000DC"/>
                </a:solidFill>
                <a:latin typeface="Arial"/>
                <a:cs typeface="Arial"/>
              </a:rPr>
              <a:t>myšlení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218" y="6261413"/>
            <a:ext cx="15614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18770" algn="l"/>
              </a:tabLst>
            </a:pPr>
            <a:r>
              <a:rPr sz="1200" spc="-25" dirty="0">
                <a:solidFill>
                  <a:srgbClr val="0000DC"/>
                </a:solidFill>
                <a:latin typeface="Arial"/>
                <a:cs typeface="Arial"/>
              </a:rPr>
              <a:t>15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	Jak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psát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koncept?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3365">
              <a:lnSpc>
                <a:spcPct val="107100"/>
              </a:lnSpc>
              <a:spcBef>
                <a:spcPts val="100"/>
              </a:spcBef>
            </a:pPr>
            <a:r>
              <a:rPr i="1" dirty="0">
                <a:solidFill>
                  <a:srgbClr val="0000DC"/>
                </a:solidFill>
                <a:latin typeface="Arial"/>
                <a:cs typeface="Arial"/>
              </a:rPr>
              <a:t>hypotéza</a:t>
            </a:r>
            <a:r>
              <a:rPr i="1" spc="-8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0000DC"/>
                </a:solidFill>
                <a:latin typeface="Arial"/>
                <a:cs typeface="Arial"/>
              </a:rPr>
              <a:t>=</a:t>
            </a:r>
            <a:r>
              <a:rPr i="1" spc="-6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dirty="0"/>
              <a:t>výpověď,</a:t>
            </a:r>
            <a:r>
              <a:rPr spc="-90" dirty="0"/>
              <a:t> </a:t>
            </a:r>
            <a:r>
              <a:rPr dirty="0"/>
              <a:t>jejíž</a:t>
            </a:r>
            <a:r>
              <a:rPr spc="-80" dirty="0"/>
              <a:t> </a:t>
            </a:r>
            <a:r>
              <a:rPr dirty="0"/>
              <a:t>platnost</a:t>
            </a:r>
            <a:r>
              <a:rPr spc="-75" dirty="0"/>
              <a:t> </a:t>
            </a:r>
            <a:r>
              <a:rPr dirty="0"/>
              <a:t>se</a:t>
            </a:r>
            <a:r>
              <a:rPr spc="-80" dirty="0"/>
              <a:t> </a:t>
            </a:r>
            <a:r>
              <a:rPr dirty="0"/>
              <a:t>pouze</a:t>
            </a:r>
            <a:r>
              <a:rPr spc="-70" dirty="0"/>
              <a:t> </a:t>
            </a:r>
            <a:r>
              <a:rPr dirty="0"/>
              <a:t>předpokládá,</a:t>
            </a:r>
            <a:r>
              <a:rPr spc="-65" dirty="0"/>
              <a:t> </a:t>
            </a:r>
            <a:r>
              <a:rPr dirty="0"/>
              <a:t>ale</a:t>
            </a:r>
            <a:r>
              <a:rPr spc="-80" dirty="0"/>
              <a:t> </a:t>
            </a:r>
            <a:r>
              <a:rPr spc="-25" dirty="0"/>
              <a:t>je </a:t>
            </a:r>
            <a:r>
              <a:rPr dirty="0"/>
              <a:t>formulovaná</a:t>
            </a:r>
            <a:r>
              <a:rPr spc="-60" dirty="0"/>
              <a:t> </a:t>
            </a:r>
            <a:r>
              <a:rPr dirty="0"/>
              <a:t>tak,</a:t>
            </a:r>
            <a:r>
              <a:rPr spc="-70" dirty="0"/>
              <a:t> </a:t>
            </a:r>
            <a:r>
              <a:rPr dirty="0"/>
              <a:t>aby</a:t>
            </a:r>
            <a:r>
              <a:rPr spc="-70" dirty="0"/>
              <a:t> </a:t>
            </a:r>
            <a:r>
              <a:rPr dirty="0"/>
              <a:t>ji</a:t>
            </a:r>
            <a:r>
              <a:rPr spc="-70" dirty="0"/>
              <a:t> </a:t>
            </a:r>
            <a:r>
              <a:rPr dirty="0"/>
              <a:t>bylo</a:t>
            </a:r>
            <a:r>
              <a:rPr spc="-70" dirty="0"/>
              <a:t> </a:t>
            </a:r>
            <a:r>
              <a:rPr dirty="0"/>
              <a:t>možno</a:t>
            </a:r>
            <a:r>
              <a:rPr spc="-25" dirty="0"/>
              <a:t> </a:t>
            </a:r>
            <a:r>
              <a:rPr b="1" dirty="0">
                <a:latin typeface="Arial"/>
                <a:cs typeface="Arial"/>
              </a:rPr>
              <a:t>potvrdit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dirty="0"/>
              <a:t>nebo</a:t>
            </a:r>
            <a:r>
              <a:rPr spc="-60" dirty="0"/>
              <a:t> </a:t>
            </a:r>
            <a:r>
              <a:rPr b="1" spc="-10" dirty="0">
                <a:latin typeface="Arial"/>
                <a:cs typeface="Arial"/>
              </a:rPr>
              <a:t>vyvrátit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12700" marR="5080">
              <a:lnSpc>
                <a:spcPct val="107200"/>
              </a:lnSpc>
            </a:pPr>
            <a:r>
              <a:rPr i="1" dirty="0">
                <a:solidFill>
                  <a:srgbClr val="0000DC"/>
                </a:solidFill>
                <a:latin typeface="Arial"/>
                <a:cs typeface="Arial"/>
              </a:rPr>
              <a:t>kritické</a:t>
            </a:r>
            <a:r>
              <a:rPr i="1" spc="-9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0000DC"/>
                </a:solidFill>
                <a:latin typeface="Arial"/>
                <a:cs typeface="Arial"/>
              </a:rPr>
              <a:t>myšlení</a:t>
            </a:r>
            <a:r>
              <a:rPr i="1" spc="-8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0000DC"/>
                </a:solidFill>
                <a:latin typeface="Arial"/>
                <a:cs typeface="Arial"/>
              </a:rPr>
              <a:t>=</a:t>
            </a:r>
            <a:r>
              <a:rPr i="1" spc="-7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schopnost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hodnotit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informace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</a:t>
            </a:r>
            <a:r>
              <a:rPr b="1" spc="-9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argumenty</a:t>
            </a:r>
            <a:r>
              <a:rPr spc="-10" dirty="0"/>
              <a:t>, </a:t>
            </a:r>
            <a:r>
              <a:rPr dirty="0"/>
              <a:t>nepodléhat</a:t>
            </a:r>
            <a:r>
              <a:rPr spc="-120" dirty="0"/>
              <a:t> </a:t>
            </a:r>
            <a:r>
              <a:rPr dirty="0"/>
              <a:t>obecnému</a:t>
            </a:r>
            <a:r>
              <a:rPr spc="-114" dirty="0"/>
              <a:t> </a:t>
            </a:r>
            <a:r>
              <a:rPr dirty="0"/>
              <a:t>mínění,</a:t>
            </a:r>
            <a:r>
              <a:rPr spc="-125" dirty="0"/>
              <a:t> </a:t>
            </a:r>
            <a:r>
              <a:rPr dirty="0"/>
              <a:t>nepřebírat</a:t>
            </a:r>
            <a:r>
              <a:rPr spc="-125" dirty="0"/>
              <a:t> </a:t>
            </a:r>
            <a:r>
              <a:rPr dirty="0"/>
              <a:t>tradované</a:t>
            </a:r>
            <a:r>
              <a:rPr spc="-120" dirty="0"/>
              <a:t> </a:t>
            </a:r>
            <a:r>
              <a:rPr spc="-10" dirty="0"/>
              <a:t>názory, </a:t>
            </a:r>
            <a:r>
              <a:rPr dirty="0"/>
              <a:t>připustit</a:t>
            </a:r>
            <a:r>
              <a:rPr spc="-105" dirty="0"/>
              <a:t> </a:t>
            </a:r>
            <a:r>
              <a:rPr dirty="0"/>
              <a:t>odlišný</a:t>
            </a:r>
            <a:r>
              <a:rPr spc="-70" dirty="0"/>
              <a:t> </a:t>
            </a:r>
            <a:r>
              <a:rPr spc="-10" dirty="0"/>
              <a:t>pohled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/>
          </a:p>
          <a:p>
            <a:pPr marL="12700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Vždy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uvádějte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argumenty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i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jejich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autory!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18</a:t>
            </a:fld>
            <a:r>
              <a:rPr dirty="0"/>
              <a:t>	Jak</a:t>
            </a:r>
            <a:r>
              <a:rPr spc="-10" dirty="0"/>
              <a:t> </a:t>
            </a:r>
            <a:r>
              <a:rPr dirty="0"/>
              <a:t>psát</a:t>
            </a:r>
            <a:r>
              <a:rPr spc="-10" dirty="0"/>
              <a:t> koncept?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CE7A35-6B4E-A074-4567-ADA2E5DDD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28600"/>
            <a:ext cx="4420829" cy="5867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F55CB41-F563-F275-0587-2A4BAF5D3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336" y="228600"/>
            <a:ext cx="4267200" cy="58937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1436" y="6048700"/>
            <a:ext cx="153084" cy="2442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84433" y="6048700"/>
            <a:ext cx="126850" cy="2442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39489" y="6048700"/>
            <a:ext cx="126840" cy="24421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642459" y="6048908"/>
            <a:ext cx="100965" cy="243840"/>
          </a:xfrm>
          <a:custGeom>
            <a:avLst/>
            <a:gdLst/>
            <a:ahLst/>
            <a:cxnLst/>
            <a:rect l="l" t="t" r="r" b="b"/>
            <a:pathLst>
              <a:path w="100965" h="243839">
                <a:moveTo>
                  <a:pt x="100622" y="0"/>
                </a:moveTo>
                <a:lnTo>
                  <a:pt x="0" y="0"/>
                </a:lnTo>
                <a:lnTo>
                  <a:pt x="0" y="12674"/>
                </a:lnTo>
                <a:lnTo>
                  <a:pt x="30607" y="12674"/>
                </a:lnTo>
                <a:lnTo>
                  <a:pt x="30607" y="230784"/>
                </a:lnTo>
                <a:lnTo>
                  <a:pt x="0" y="230784"/>
                </a:lnTo>
                <a:lnTo>
                  <a:pt x="0" y="243471"/>
                </a:lnTo>
                <a:lnTo>
                  <a:pt x="100622" y="243471"/>
                </a:lnTo>
                <a:lnTo>
                  <a:pt x="100622" y="230784"/>
                </a:lnTo>
                <a:lnTo>
                  <a:pt x="69964" y="230784"/>
                </a:lnTo>
                <a:lnTo>
                  <a:pt x="69964" y="12674"/>
                </a:lnTo>
                <a:lnTo>
                  <a:pt x="100622" y="12674"/>
                </a:lnTo>
                <a:lnTo>
                  <a:pt x="1006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85809" y="6397573"/>
            <a:ext cx="144336" cy="24419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48238" y="6397573"/>
            <a:ext cx="131210" cy="24419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1371288" y="6397625"/>
            <a:ext cx="153670" cy="245110"/>
          </a:xfrm>
          <a:custGeom>
            <a:avLst/>
            <a:gdLst/>
            <a:ahLst/>
            <a:cxnLst/>
            <a:rect l="l" t="t" r="r" b="b"/>
            <a:pathLst>
              <a:path w="153670" h="245109">
                <a:moveTo>
                  <a:pt x="153073" y="0"/>
                </a:moveTo>
                <a:lnTo>
                  <a:pt x="0" y="0"/>
                </a:lnTo>
                <a:lnTo>
                  <a:pt x="0" y="17754"/>
                </a:lnTo>
                <a:lnTo>
                  <a:pt x="65595" y="17754"/>
                </a:lnTo>
                <a:lnTo>
                  <a:pt x="65595" y="244741"/>
                </a:lnTo>
                <a:lnTo>
                  <a:pt x="87490" y="244741"/>
                </a:lnTo>
                <a:lnTo>
                  <a:pt x="87490" y="17754"/>
                </a:lnTo>
                <a:lnTo>
                  <a:pt x="153073" y="17754"/>
                </a:lnTo>
                <a:lnTo>
                  <a:pt x="153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33706" y="6393211"/>
            <a:ext cx="118092" cy="24855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2105" rIns="0" bIns="0" rtlCol="0">
            <a:spAutoFit/>
          </a:bodyPr>
          <a:lstStyle/>
          <a:p>
            <a:pPr marL="1815464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-10" dirty="0"/>
              <a:t> </a:t>
            </a:r>
            <a:r>
              <a:rPr dirty="0"/>
              <a:t>je</a:t>
            </a:r>
            <a:r>
              <a:rPr spc="-25" dirty="0"/>
              <a:t> </a:t>
            </a:r>
            <a:r>
              <a:rPr i="1" spc="-10" dirty="0">
                <a:latin typeface="Arial"/>
                <a:cs typeface="Arial"/>
              </a:rPr>
              <a:t>původní</a:t>
            </a:r>
            <a:r>
              <a:rPr spc="-10" dirty="0"/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5483" rIns="0" bIns="0" rtlCol="0">
            <a:spAutoFit/>
          </a:bodyPr>
          <a:lstStyle/>
          <a:p>
            <a:pPr algn="ctr">
              <a:lnSpc>
                <a:spcPts val="4845"/>
              </a:lnSpc>
              <a:spcBef>
                <a:spcPts val="105"/>
              </a:spcBef>
            </a:pPr>
            <a:r>
              <a:rPr sz="4400" spc="-10" dirty="0">
                <a:solidFill>
                  <a:srgbClr val="0000DC"/>
                </a:solidFill>
              </a:rPr>
              <a:t>Rekapitulace:</a:t>
            </a:r>
            <a:endParaRPr sz="4400"/>
          </a:p>
          <a:p>
            <a:pPr algn="ctr">
              <a:lnSpc>
                <a:spcPts val="4845"/>
              </a:lnSpc>
            </a:pPr>
            <a:r>
              <a:rPr sz="4400" dirty="0">
                <a:solidFill>
                  <a:srgbClr val="0000DC"/>
                </a:solidFill>
              </a:rPr>
              <a:t>Náplň</a:t>
            </a:r>
            <a:r>
              <a:rPr sz="4400" spc="-10" dirty="0">
                <a:solidFill>
                  <a:srgbClr val="0000DC"/>
                </a:solidFill>
              </a:rPr>
              <a:t> </a:t>
            </a:r>
            <a:r>
              <a:rPr sz="4400" dirty="0">
                <a:solidFill>
                  <a:srgbClr val="0000DC"/>
                </a:solidFill>
              </a:rPr>
              <a:t>kurzu</a:t>
            </a:r>
            <a:r>
              <a:rPr sz="4400" spc="-10" dirty="0">
                <a:solidFill>
                  <a:srgbClr val="0000DC"/>
                </a:solidFill>
              </a:rPr>
              <a:t> </a:t>
            </a:r>
            <a:r>
              <a:rPr sz="4400" dirty="0">
                <a:solidFill>
                  <a:srgbClr val="0000DC"/>
                </a:solidFill>
              </a:rPr>
              <a:t>a</a:t>
            </a:r>
            <a:r>
              <a:rPr sz="4400" spc="-10" dirty="0">
                <a:solidFill>
                  <a:srgbClr val="0000DC"/>
                </a:solidFill>
              </a:rPr>
              <a:t> </a:t>
            </a:r>
            <a:r>
              <a:rPr sz="4400" dirty="0">
                <a:solidFill>
                  <a:srgbClr val="0000DC"/>
                </a:solidFill>
              </a:rPr>
              <a:t>podmínky </a:t>
            </a:r>
            <a:r>
              <a:rPr sz="4400" spc="-10" dirty="0">
                <a:solidFill>
                  <a:srgbClr val="0000DC"/>
                </a:solidFill>
              </a:rPr>
              <a:t>ukončení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-762" y="1694688"/>
            <a:ext cx="176530" cy="1720850"/>
            <a:chOff x="-762" y="1694688"/>
            <a:chExt cx="176530" cy="1720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97736"/>
              <a:ext cx="172212" cy="17145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1" y="1696212"/>
              <a:ext cx="173355" cy="1717675"/>
            </a:xfrm>
            <a:custGeom>
              <a:avLst/>
              <a:gdLst/>
              <a:ahLst/>
              <a:cxnLst/>
              <a:rect l="l" t="t" r="r" b="b"/>
              <a:pathLst>
                <a:path w="173355" h="1717675">
                  <a:moveTo>
                    <a:pt x="0" y="1717548"/>
                  </a:moveTo>
                  <a:lnTo>
                    <a:pt x="172974" y="1717548"/>
                  </a:lnTo>
                  <a:lnTo>
                    <a:pt x="172974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20</a:t>
            </a:fld>
            <a:r>
              <a:rPr dirty="0"/>
              <a:t>	Jak</a:t>
            </a:r>
            <a:r>
              <a:rPr spc="-10" dirty="0"/>
              <a:t> </a:t>
            </a:r>
            <a:r>
              <a:rPr dirty="0"/>
              <a:t>psát</a:t>
            </a:r>
            <a:r>
              <a:rPr spc="-10" dirty="0"/>
              <a:t> koncept?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CE7A35-6B4E-A074-4567-ADA2E5DDD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52400"/>
            <a:ext cx="3904109" cy="5181600"/>
          </a:xfrm>
          <a:prstGeom prst="rect">
            <a:avLst/>
          </a:prstGeom>
        </p:spPr>
      </p:pic>
      <p:sp>
        <p:nvSpPr>
          <p:cNvPr id="2" name="object 12">
            <a:extLst>
              <a:ext uri="{FF2B5EF4-FFF2-40B4-BE49-F238E27FC236}">
                <a16:creationId xmlns:a16="http://schemas.microsoft.com/office/drawing/2014/main" id="{94B5FAB4-546F-91C0-8D9D-9A7D2F2B195A}"/>
              </a:ext>
            </a:extLst>
          </p:cNvPr>
          <p:cNvSpPr txBox="1">
            <a:spLocks/>
          </p:cNvSpPr>
          <p:nvPr/>
        </p:nvSpPr>
        <p:spPr>
          <a:xfrm>
            <a:off x="7924800" y="5479410"/>
            <a:ext cx="3140075" cy="87459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90100"/>
              </a:lnSpc>
              <a:spcBef>
                <a:spcPts val="340"/>
              </a:spcBef>
            </a:pPr>
            <a:r>
              <a:rPr lang="cs-CZ" sz="2000" i="1" spc="-20" dirty="0">
                <a:solidFill>
                  <a:srgbClr val="000000"/>
                </a:solidFill>
                <a:latin typeface="Arial"/>
                <a:cs typeface="Arial"/>
              </a:rPr>
              <a:t>Mona Lisa (Prado)</a:t>
            </a:r>
            <a:r>
              <a:rPr lang="cs-CZ" sz="2000" spc="-1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cs-CZ" sz="2000" dirty="0">
                <a:solidFill>
                  <a:srgbClr val="000000"/>
                </a:solidFill>
                <a:latin typeface="Arial"/>
                <a:cs typeface="Arial"/>
              </a:rPr>
              <a:t>Leonardo da Vinci (dílna)</a:t>
            </a:r>
            <a:r>
              <a:rPr lang="cs-CZ" sz="2000" spc="-1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cs-CZ" sz="2000" dirty="0">
                <a:solidFill>
                  <a:srgbClr val="000000"/>
                </a:solidFill>
                <a:latin typeface="Arial"/>
                <a:cs typeface="Arial"/>
              </a:rPr>
              <a:t>1503–1516</a:t>
            </a:r>
            <a:endParaRPr lang="cs-CZ" sz="2000" dirty="0">
              <a:latin typeface="Arial"/>
              <a:cs typeface="Arial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660BC57E-4000-4C5E-5051-6BAA8CB9365B}"/>
              </a:ext>
            </a:extLst>
          </p:cNvPr>
          <p:cNvSpPr txBox="1">
            <a:spLocks/>
          </p:cNvSpPr>
          <p:nvPr/>
        </p:nvSpPr>
        <p:spPr>
          <a:xfrm>
            <a:off x="2133601" y="5583029"/>
            <a:ext cx="2895600" cy="87459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90100"/>
              </a:lnSpc>
              <a:spcBef>
                <a:spcPts val="340"/>
              </a:spcBef>
            </a:pPr>
            <a:r>
              <a:rPr lang="cs-CZ" sz="2000" i="1" spc="-20" dirty="0">
                <a:solidFill>
                  <a:srgbClr val="000000"/>
                </a:solidFill>
                <a:latin typeface="Arial"/>
                <a:cs typeface="Arial"/>
              </a:rPr>
              <a:t>Mona Lisa (</a:t>
            </a:r>
            <a:r>
              <a:rPr lang="cs-CZ" sz="2000" i="1" spc="-20" dirty="0" err="1">
                <a:solidFill>
                  <a:srgbClr val="000000"/>
                </a:solidFill>
                <a:latin typeface="Arial"/>
                <a:cs typeface="Arial"/>
              </a:rPr>
              <a:t>Louver</a:t>
            </a:r>
            <a:r>
              <a:rPr lang="cs-CZ" sz="2000" i="1" spc="-2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cs-CZ" sz="2000" spc="-1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cs-CZ" sz="2000" dirty="0">
                <a:solidFill>
                  <a:srgbClr val="000000"/>
                </a:solidFill>
                <a:latin typeface="Arial"/>
                <a:cs typeface="Arial"/>
              </a:rPr>
              <a:t>Leonardo da Vinci, 1503–1506</a:t>
            </a:r>
            <a:endParaRPr lang="cs-CZ" sz="2000" dirty="0">
              <a:latin typeface="Arial"/>
              <a:cs typeface="Arial"/>
            </a:endParaRPr>
          </a:p>
        </p:txBody>
      </p:sp>
      <p:pic>
        <p:nvPicPr>
          <p:cNvPr id="10" name="Obrázek 9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E24DE6E5-75AF-48AA-DFA2-0C5F2067B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10" y="152401"/>
            <a:ext cx="3477582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23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21</a:t>
            </a:fld>
            <a:r>
              <a:rPr dirty="0"/>
              <a:t>	Jak</a:t>
            </a:r>
            <a:r>
              <a:rPr spc="-10" dirty="0"/>
              <a:t> </a:t>
            </a:r>
            <a:r>
              <a:rPr dirty="0"/>
              <a:t>psát</a:t>
            </a:r>
            <a:r>
              <a:rPr spc="-10" dirty="0"/>
              <a:t> koncept?</a:t>
            </a:r>
          </a:p>
        </p:txBody>
      </p:sp>
      <p:pic>
        <p:nvPicPr>
          <p:cNvPr id="12" name="Obrázek 11" descr="Obsah obrázku osoba, skupina&#10;&#10;Popis byl vytvořen automaticky">
            <a:extLst>
              <a:ext uri="{FF2B5EF4-FFF2-40B4-BE49-F238E27FC236}">
                <a16:creationId xmlns:a16="http://schemas.microsoft.com/office/drawing/2014/main" id="{235562A5-7305-5F57-67F4-A38AFB51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9275"/>
            <a:ext cx="7986338" cy="619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1362" y="6048757"/>
            <a:ext cx="154435" cy="2449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2110" y="6048757"/>
            <a:ext cx="122938" cy="2470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83612" y="6048757"/>
            <a:ext cx="129499" cy="24490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640858" y="6049390"/>
            <a:ext cx="105410" cy="243840"/>
          </a:xfrm>
          <a:custGeom>
            <a:avLst/>
            <a:gdLst/>
            <a:ahLst/>
            <a:cxnLst/>
            <a:rect l="l" t="t" r="r" b="b"/>
            <a:pathLst>
              <a:path w="105409" h="243839">
                <a:moveTo>
                  <a:pt x="104990" y="0"/>
                </a:moveTo>
                <a:lnTo>
                  <a:pt x="0" y="0"/>
                </a:lnTo>
                <a:lnTo>
                  <a:pt x="0" y="12687"/>
                </a:lnTo>
                <a:lnTo>
                  <a:pt x="33248" y="12687"/>
                </a:lnTo>
                <a:lnTo>
                  <a:pt x="33248" y="231089"/>
                </a:lnTo>
                <a:lnTo>
                  <a:pt x="0" y="231089"/>
                </a:lnTo>
                <a:lnTo>
                  <a:pt x="0" y="243789"/>
                </a:lnTo>
                <a:lnTo>
                  <a:pt x="104990" y="243789"/>
                </a:lnTo>
                <a:lnTo>
                  <a:pt x="104990" y="231089"/>
                </a:lnTo>
                <a:lnTo>
                  <a:pt x="71742" y="231089"/>
                </a:lnTo>
                <a:lnTo>
                  <a:pt x="71742" y="12687"/>
                </a:lnTo>
                <a:lnTo>
                  <a:pt x="104990" y="12687"/>
                </a:lnTo>
                <a:lnTo>
                  <a:pt x="10499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86613" y="6398621"/>
            <a:ext cx="143500" cy="2449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48676" y="6398621"/>
            <a:ext cx="130375" cy="24490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1373549" y="6398564"/>
            <a:ext cx="150495" cy="245110"/>
          </a:xfrm>
          <a:custGeom>
            <a:avLst/>
            <a:gdLst/>
            <a:ahLst/>
            <a:cxnLst/>
            <a:rect l="l" t="t" r="r" b="b"/>
            <a:pathLst>
              <a:path w="150495" h="245109">
                <a:moveTo>
                  <a:pt x="150050" y="0"/>
                </a:moveTo>
                <a:lnTo>
                  <a:pt x="0" y="0"/>
                </a:lnTo>
                <a:lnTo>
                  <a:pt x="0" y="17780"/>
                </a:lnTo>
                <a:lnTo>
                  <a:pt x="65620" y="17780"/>
                </a:lnTo>
                <a:lnTo>
                  <a:pt x="65620" y="245071"/>
                </a:lnTo>
                <a:lnTo>
                  <a:pt x="84429" y="245071"/>
                </a:lnTo>
                <a:lnTo>
                  <a:pt x="84429" y="17780"/>
                </a:lnTo>
                <a:lnTo>
                  <a:pt x="150050" y="17780"/>
                </a:lnTo>
                <a:lnTo>
                  <a:pt x="15005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32988" y="6396436"/>
            <a:ext cx="121186" cy="24927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6969" rIns="0" bIns="0" rtlCol="0">
            <a:spAutoFit/>
          </a:bodyPr>
          <a:lstStyle/>
          <a:p>
            <a:pPr marL="655320">
              <a:lnSpc>
                <a:spcPts val="4405"/>
              </a:lnSpc>
              <a:spcBef>
                <a:spcPts val="95"/>
              </a:spcBef>
            </a:pPr>
            <a:r>
              <a:rPr sz="4000" dirty="0">
                <a:solidFill>
                  <a:srgbClr val="0000DC"/>
                </a:solidFill>
              </a:rPr>
              <a:t>Problematika</a:t>
            </a:r>
            <a:r>
              <a:rPr sz="4000" spc="-155" dirty="0">
                <a:solidFill>
                  <a:srgbClr val="0000DC"/>
                </a:solidFill>
              </a:rPr>
              <a:t> </a:t>
            </a:r>
            <a:r>
              <a:rPr sz="4000" dirty="0">
                <a:solidFill>
                  <a:srgbClr val="0000DC"/>
                </a:solidFill>
              </a:rPr>
              <a:t>autorství</a:t>
            </a:r>
            <a:r>
              <a:rPr sz="4000" spc="-135" dirty="0">
                <a:solidFill>
                  <a:srgbClr val="0000DC"/>
                </a:solidFill>
              </a:rPr>
              <a:t> </a:t>
            </a:r>
            <a:r>
              <a:rPr sz="4000" dirty="0">
                <a:solidFill>
                  <a:srgbClr val="0000DC"/>
                </a:solidFill>
              </a:rPr>
              <a:t>a</a:t>
            </a:r>
            <a:r>
              <a:rPr sz="4000" spc="-175" dirty="0">
                <a:solidFill>
                  <a:srgbClr val="0000DC"/>
                </a:solidFill>
              </a:rPr>
              <a:t> </a:t>
            </a:r>
            <a:r>
              <a:rPr sz="4000" spc="-10" dirty="0">
                <a:solidFill>
                  <a:srgbClr val="0000DC"/>
                </a:solidFill>
              </a:rPr>
              <a:t>datace:</a:t>
            </a:r>
            <a:endParaRPr sz="4000"/>
          </a:p>
          <a:p>
            <a:pPr marL="655320">
              <a:lnSpc>
                <a:spcPts val="4405"/>
              </a:lnSpc>
            </a:pPr>
            <a:r>
              <a:rPr sz="4000" i="1" dirty="0">
                <a:solidFill>
                  <a:srgbClr val="0000DC"/>
                </a:solidFill>
                <a:latin typeface="Arial"/>
                <a:cs typeface="Arial"/>
              </a:rPr>
              <a:t>„Vyčetl</a:t>
            </a:r>
            <a:r>
              <a:rPr sz="4000" i="1" spc="-1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i="1" dirty="0">
                <a:solidFill>
                  <a:srgbClr val="0000DC"/>
                </a:solidFill>
                <a:latin typeface="Arial"/>
                <a:cs typeface="Arial"/>
              </a:rPr>
              <a:t>jsem…</a:t>
            </a:r>
            <a:r>
              <a:rPr sz="4000" i="1" spc="-10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i="1" dirty="0">
                <a:solidFill>
                  <a:srgbClr val="0000DC"/>
                </a:solidFill>
                <a:latin typeface="Arial"/>
                <a:cs typeface="Arial"/>
              </a:rPr>
              <a:t>obecně</a:t>
            </a:r>
            <a:r>
              <a:rPr sz="4000" i="1" spc="-1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i="1" dirty="0">
                <a:solidFill>
                  <a:srgbClr val="0000DC"/>
                </a:solidFill>
                <a:latin typeface="Arial"/>
                <a:cs typeface="Arial"/>
              </a:rPr>
              <a:t>se</a:t>
            </a:r>
            <a:r>
              <a:rPr sz="4000" i="1" spc="-1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i="1" spc="-10" dirty="0">
                <a:solidFill>
                  <a:srgbClr val="0000DC"/>
                </a:solidFill>
                <a:latin typeface="Arial"/>
                <a:cs typeface="Arial"/>
              </a:rPr>
              <a:t>ví…?“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22</a:t>
            </a:fld>
            <a:r>
              <a:rPr dirty="0"/>
              <a:t>	Jak</a:t>
            </a:r>
            <a:r>
              <a:rPr spc="-10" dirty="0"/>
              <a:t> </a:t>
            </a:r>
            <a:r>
              <a:rPr dirty="0"/>
              <a:t>psát</a:t>
            </a:r>
            <a:r>
              <a:rPr spc="-10" dirty="0"/>
              <a:t> koncept?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1436" y="6048700"/>
            <a:ext cx="153084" cy="2442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84433" y="6048700"/>
            <a:ext cx="126850" cy="2442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39489" y="6048700"/>
            <a:ext cx="126840" cy="24421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642459" y="6048908"/>
            <a:ext cx="100965" cy="243840"/>
          </a:xfrm>
          <a:custGeom>
            <a:avLst/>
            <a:gdLst/>
            <a:ahLst/>
            <a:cxnLst/>
            <a:rect l="l" t="t" r="r" b="b"/>
            <a:pathLst>
              <a:path w="100965" h="243839">
                <a:moveTo>
                  <a:pt x="100622" y="0"/>
                </a:moveTo>
                <a:lnTo>
                  <a:pt x="0" y="0"/>
                </a:lnTo>
                <a:lnTo>
                  <a:pt x="0" y="12674"/>
                </a:lnTo>
                <a:lnTo>
                  <a:pt x="30607" y="12674"/>
                </a:lnTo>
                <a:lnTo>
                  <a:pt x="30607" y="230784"/>
                </a:lnTo>
                <a:lnTo>
                  <a:pt x="0" y="230784"/>
                </a:lnTo>
                <a:lnTo>
                  <a:pt x="0" y="243471"/>
                </a:lnTo>
                <a:lnTo>
                  <a:pt x="100622" y="243471"/>
                </a:lnTo>
                <a:lnTo>
                  <a:pt x="100622" y="230784"/>
                </a:lnTo>
                <a:lnTo>
                  <a:pt x="69964" y="230784"/>
                </a:lnTo>
                <a:lnTo>
                  <a:pt x="69964" y="12674"/>
                </a:lnTo>
                <a:lnTo>
                  <a:pt x="100622" y="12674"/>
                </a:lnTo>
                <a:lnTo>
                  <a:pt x="1006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85809" y="6397573"/>
            <a:ext cx="144336" cy="24419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48238" y="6397573"/>
            <a:ext cx="131210" cy="24419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1371288" y="6397625"/>
            <a:ext cx="153670" cy="245110"/>
          </a:xfrm>
          <a:custGeom>
            <a:avLst/>
            <a:gdLst/>
            <a:ahLst/>
            <a:cxnLst/>
            <a:rect l="l" t="t" r="r" b="b"/>
            <a:pathLst>
              <a:path w="153670" h="245109">
                <a:moveTo>
                  <a:pt x="153073" y="0"/>
                </a:moveTo>
                <a:lnTo>
                  <a:pt x="0" y="0"/>
                </a:lnTo>
                <a:lnTo>
                  <a:pt x="0" y="17754"/>
                </a:lnTo>
                <a:lnTo>
                  <a:pt x="65595" y="17754"/>
                </a:lnTo>
                <a:lnTo>
                  <a:pt x="65595" y="244741"/>
                </a:lnTo>
                <a:lnTo>
                  <a:pt x="87490" y="244741"/>
                </a:lnTo>
                <a:lnTo>
                  <a:pt x="87490" y="17754"/>
                </a:lnTo>
                <a:lnTo>
                  <a:pt x="153073" y="17754"/>
                </a:lnTo>
                <a:lnTo>
                  <a:pt x="153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33706" y="6393211"/>
            <a:ext cx="118092" cy="24855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0155" marR="5080" indent="-1248410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-15" dirty="0"/>
              <a:t> </a:t>
            </a:r>
            <a:r>
              <a:rPr dirty="0"/>
              <a:t>je</a:t>
            </a:r>
            <a:r>
              <a:rPr spc="-15" dirty="0"/>
              <a:t> </a:t>
            </a:r>
            <a:r>
              <a:rPr dirty="0"/>
              <a:t>zdrojem</a:t>
            </a:r>
            <a:r>
              <a:rPr spc="-15" dirty="0"/>
              <a:t> </a:t>
            </a:r>
            <a:r>
              <a:rPr spc="-20" dirty="0"/>
              <a:t>této </a:t>
            </a:r>
            <a:r>
              <a:rPr spc="-10" dirty="0"/>
              <a:t>informace?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170" y="1591315"/>
            <a:ext cx="9551035" cy="258635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29146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spc="-10" dirty="0">
                <a:latin typeface="Arial"/>
                <a:cs typeface="Arial"/>
              </a:rPr>
              <a:t>signatura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29146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formální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analýza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(podobnost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jinou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památkou)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  <a:tabLst>
                <a:tab pos="29146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primární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prameny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(smlouvy,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inventáře,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dopisy, plány</a:t>
            </a:r>
            <a:r>
              <a:rPr sz="2800" spc="-10" dirty="0">
                <a:latin typeface="Arial"/>
                <a:cs typeface="Arial"/>
              </a:rPr>
              <a:t>…)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29146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chemická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analýza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751320" y="1125360"/>
            <a:ext cx="885600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tabLst>
                <a:tab pos="291600" algn="l"/>
              </a:tabLst>
            </a:pPr>
            <a:r>
              <a:rPr lang="cs-CZ" sz="2800" b="0" strike="noStrike" spc="-1">
                <a:solidFill>
                  <a:srgbClr val="0000DC"/>
                </a:solidFill>
                <a:latin typeface="Arial"/>
              </a:rPr>
              <a:t>̶	</a:t>
            </a: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výběr</a:t>
            </a:r>
            <a:r>
              <a:rPr lang="cs-CZ" sz="2800" b="0" strike="noStrike" spc="-75">
                <a:solidFill>
                  <a:srgbClr val="000000"/>
                </a:solidFill>
                <a:latin typeface="Arial"/>
              </a:rPr>
              <a:t> </a:t>
            </a: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tématu</a:t>
            </a:r>
            <a:endParaRPr lang="cs-CZ" sz="2800" b="0" strike="noStrike" spc="-1"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8160">
              <a:lnSpc>
                <a:spcPts val="1426"/>
              </a:lnSpc>
              <a:tabLst>
                <a:tab pos="344160" algn="l"/>
              </a:tabLst>
            </a:pPr>
            <a:fld id="{427B282B-436A-4A78-96B0-91409980220D}" type="slidenum">
              <a:rPr lang="cs-CZ" sz="1200" b="0" strike="noStrike" spc="-26">
                <a:solidFill>
                  <a:srgbClr val="0000DC"/>
                </a:solidFill>
                <a:latin typeface="Arial"/>
              </a:rPr>
              <a:t>3</a:t>
            </a:fld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	DU1706</a:t>
            </a:r>
            <a:r>
              <a:rPr lang="cs-CZ" sz="1200" b="0" strike="noStrike" spc="-41">
                <a:solidFill>
                  <a:srgbClr val="0000DC"/>
                </a:solidFill>
                <a:latin typeface="Arial"/>
              </a:rPr>
              <a:t> </a:t>
            </a:r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Uvedení</a:t>
            </a:r>
            <a:r>
              <a:rPr lang="cs-CZ" sz="1200" b="0" strike="noStrike" spc="-26">
                <a:solidFill>
                  <a:srgbClr val="0000DC"/>
                </a:solidFill>
                <a:latin typeface="Arial"/>
              </a:rPr>
              <a:t> </a:t>
            </a:r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do</a:t>
            </a:r>
            <a:r>
              <a:rPr lang="cs-CZ" sz="1200" b="0" strike="noStrike" spc="-26">
                <a:solidFill>
                  <a:srgbClr val="0000DC"/>
                </a:solidFill>
                <a:latin typeface="Arial"/>
              </a:rPr>
              <a:t> </a:t>
            </a:r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studia</a:t>
            </a:r>
            <a:r>
              <a:rPr lang="cs-CZ" sz="1200" b="0" strike="noStrike" spc="-26">
                <a:solidFill>
                  <a:srgbClr val="0000DC"/>
                </a:solidFill>
                <a:latin typeface="Arial"/>
              </a:rPr>
              <a:t> </a:t>
            </a:r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dějin</a:t>
            </a:r>
            <a:r>
              <a:rPr lang="cs-CZ" sz="1200" b="0" strike="noStrike" spc="-35">
                <a:solidFill>
                  <a:srgbClr val="0000DC"/>
                </a:solidFill>
                <a:latin typeface="Arial"/>
              </a:rPr>
              <a:t> </a:t>
            </a:r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umění</a:t>
            </a:r>
            <a:r>
              <a:rPr lang="cs-CZ" sz="1200" b="0" strike="noStrike" spc="-26">
                <a:solidFill>
                  <a:srgbClr val="0000DC"/>
                </a:solidFill>
                <a:latin typeface="Arial"/>
              </a:rPr>
              <a:t> II.</a:t>
            </a:r>
            <a:endParaRPr lang="cs-CZ" sz="1200" b="0" strike="noStrike" spc="-1">
              <a:latin typeface="Times New Roman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751320" y="1518480"/>
            <a:ext cx="10031400" cy="4146840"/>
          </a:xfrm>
          <a:prstGeom prst="rect">
            <a:avLst/>
          </a:prstGeom>
          <a:noFill/>
          <a:ln w="0">
            <a:noFill/>
          </a:ln>
        </p:spPr>
        <p:txBody>
          <a:bodyPr lIns="0" tIns="25956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2044"/>
              </a:spcBef>
              <a:tabLst>
                <a:tab pos="291600" algn="l"/>
              </a:tabLst>
            </a:pPr>
            <a:r>
              <a:rPr lang="cs-CZ" sz="2800" b="0" strike="noStrike" spc="-1" dirty="0">
                <a:solidFill>
                  <a:srgbClr val="0000DC"/>
                </a:solidFill>
                <a:latin typeface="Arial"/>
              </a:rPr>
              <a:t>̶	</a:t>
            </a:r>
            <a:r>
              <a:rPr lang="cs-CZ" sz="2800" b="1" strike="noStrike" spc="-1" dirty="0">
                <a:solidFill>
                  <a:srgbClr val="000000"/>
                </a:solidFill>
                <a:latin typeface="Arial"/>
              </a:rPr>
              <a:t>povinné</a:t>
            </a:r>
            <a:r>
              <a:rPr lang="cs-CZ" sz="2800" b="1" strike="noStrike" spc="-8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800" b="1" strike="noStrike" spc="-12" dirty="0">
                <a:solidFill>
                  <a:srgbClr val="000000"/>
                </a:solidFill>
                <a:latin typeface="Arial"/>
              </a:rPr>
              <a:t>konzultace</a:t>
            </a:r>
            <a:endParaRPr lang="cs-CZ" sz="2800" b="1" strike="noStrike" spc="-1" dirty="0">
              <a:latin typeface="Calibri"/>
            </a:endParaRPr>
          </a:p>
          <a:p>
            <a:pPr marL="12600">
              <a:lnSpc>
                <a:spcPct val="100000"/>
              </a:lnSpc>
              <a:spcBef>
                <a:spcPts val="1480"/>
              </a:spcBef>
              <a:tabLst>
                <a:tab pos="291600" algn="l"/>
              </a:tabLst>
            </a:pPr>
            <a:r>
              <a:rPr lang="cs-CZ" sz="2800" b="0" strike="noStrike" spc="-1" dirty="0">
                <a:solidFill>
                  <a:srgbClr val="0000DC"/>
                </a:solidFill>
                <a:latin typeface="Arial"/>
              </a:rPr>
              <a:t>̶	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seznam</a:t>
            </a:r>
            <a:r>
              <a:rPr lang="cs-CZ" sz="2800" b="0" strike="noStrike" spc="-97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literatury</a:t>
            </a:r>
            <a:r>
              <a:rPr lang="cs-CZ" sz="2800" b="0" strike="noStrike" spc="-10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(seřazený</a:t>
            </a:r>
            <a:r>
              <a:rPr lang="cs-CZ" sz="2800" b="0" strike="noStrike" spc="-86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podle</a:t>
            </a:r>
            <a:r>
              <a:rPr lang="cs-CZ" sz="2800" b="0" strike="noStrike" spc="-75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roku</a:t>
            </a:r>
            <a:r>
              <a:rPr lang="cs-CZ" sz="2800" b="0" strike="noStrike" spc="-97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800" b="0" strike="noStrike" spc="-12" dirty="0">
                <a:solidFill>
                  <a:srgbClr val="000000"/>
                </a:solidFill>
                <a:latin typeface="Arial"/>
              </a:rPr>
              <a:t>vydání) do </a:t>
            </a:r>
            <a:r>
              <a:rPr lang="cs-CZ" sz="2800" b="1" strike="noStrike" spc="-12" dirty="0">
                <a:solidFill>
                  <a:srgbClr val="000000"/>
                </a:solidFill>
                <a:latin typeface="Arial"/>
              </a:rPr>
              <a:t>31. října</a:t>
            </a:r>
            <a:r>
              <a:rPr lang="cs-CZ" sz="2800" b="0" strike="noStrike" spc="-12" dirty="0">
                <a:solidFill>
                  <a:srgbClr val="000000"/>
                </a:solidFill>
                <a:latin typeface="Arial"/>
              </a:rPr>
              <a:t> (můžete i mailem)</a:t>
            </a:r>
            <a:endParaRPr lang="cs-CZ" sz="2800" b="0" strike="noStrike" spc="-1" dirty="0">
              <a:latin typeface="Calibri"/>
            </a:endParaRPr>
          </a:p>
          <a:p>
            <a:pPr marL="12600">
              <a:lnSpc>
                <a:spcPct val="100000"/>
              </a:lnSpc>
              <a:spcBef>
                <a:spcPts val="1684"/>
              </a:spcBef>
              <a:tabLst>
                <a:tab pos="291600" algn="l"/>
              </a:tabLst>
            </a:pPr>
            <a:r>
              <a:rPr lang="cs-CZ" sz="2800" b="0" strike="noStrike" spc="-1" dirty="0">
                <a:solidFill>
                  <a:srgbClr val="0000DC"/>
                </a:solidFill>
                <a:latin typeface="Arial"/>
              </a:rPr>
              <a:t>̶	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koncept</a:t>
            </a:r>
            <a:r>
              <a:rPr lang="cs-CZ" sz="2800" b="0" strike="noStrike" spc="-55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(1</a:t>
            </a:r>
            <a:r>
              <a:rPr lang="cs-CZ" sz="2800" b="0" strike="noStrike" spc="-6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800" b="0" strike="noStrike" spc="-12" dirty="0">
                <a:solidFill>
                  <a:srgbClr val="000000"/>
                </a:solidFill>
                <a:latin typeface="Arial"/>
              </a:rPr>
              <a:t>normostrana) – dva týdny před prezentací = povinná konzultace (dojednat termín) – od </a:t>
            </a:r>
            <a:r>
              <a:rPr lang="cs-CZ" sz="2800" b="1" strike="noStrike" spc="-12" dirty="0">
                <a:solidFill>
                  <a:srgbClr val="000000"/>
                </a:solidFill>
                <a:latin typeface="Arial"/>
              </a:rPr>
              <a:t>9. listopadu</a:t>
            </a:r>
            <a:endParaRPr lang="cs-CZ" sz="2800" b="1" strike="noStrike" spc="-1" dirty="0">
              <a:latin typeface="Calibri"/>
            </a:endParaRPr>
          </a:p>
          <a:p>
            <a:pPr marL="12600">
              <a:lnSpc>
                <a:spcPct val="100000"/>
              </a:lnSpc>
              <a:spcBef>
                <a:spcPts val="1681"/>
              </a:spcBef>
              <a:tabLst>
                <a:tab pos="291600" algn="l"/>
              </a:tabLst>
            </a:pPr>
            <a:r>
              <a:rPr lang="cs-CZ" sz="2800" b="0" strike="noStrike" spc="-1" dirty="0">
                <a:solidFill>
                  <a:srgbClr val="0000DC"/>
                </a:solidFill>
                <a:latin typeface="Arial"/>
              </a:rPr>
              <a:t>̶	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15 min.</a:t>
            </a:r>
            <a:r>
              <a:rPr lang="cs-CZ" sz="2800" b="0" strike="noStrike" spc="-66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800" b="0" strike="noStrike" spc="-12" dirty="0">
                <a:solidFill>
                  <a:srgbClr val="000000"/>
                </a:solidFill>
                <a:latin typeface="Arial"/>
              </a:rPr>
              <a:t>prezentace + 5 min. zhodnocení – od </a:t>
            </a:r>
            <a:r>
              <a:rPr lang="cs-CZ" sz="2800" b="1" strike="noStrike" spc="-12" dirty="0">
                <a:solidFill>
                  <a:srgbClr val="000000"/>
                </a:solidFill>
                <a:latin typeface="Arial"/>
              </a:rPr>
              <a:t>23. listopadu</a:t>
            </a:r>
            <a:endParaRPr lang="cs-CZ" sz="2800" b="1" strike="noStrike" spc="-1" dirty="0"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707400" y="414720"/>
            <a:ext cx="499212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lang="cs-CZ" sz="4000" b="1" strike="noStrike" spc="-1">
                <a:solidFill>
                  <a:srgbClr val="0000DC"/>
                </a:solidFill>
                <a:latin typeface="Arial"/>
              </a:rPr>
              <a:t>Harmonogram</a:t>
            </a:r>
            <a:r>
              <a:rPr lang="cs-CZ" sz="4000" b="1" strike="noStrike" spc="-250">
                <a:solidFill>
                  <a:srgbClr val="0000DC"/>
                </a:solidFill>
                <a:latin typeface="Arial"/>
              </a:rPr>
              <a:t> </a:t>
            </a:r>
            <a:r>
              <a:rPr lang="cs-CZ" sz="4000" b="1" strike="noStrike" spc="-12">
                <a:solidFill>
                  <a:srgbClr val="0000DC"/>
                </a:solidFill>
                <a:latin typeface="Arial"/>
              </a:rPr>
              <a:t>kurzu</a:t>
            </a:r>
            <a:endParaRPr lang="cs-CZ" sz="4000" b="0" strike="noStrike" spc="-1"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8160">
              <a:lnSpc>
                <a:spcPts val="1426"/>
              </a:lnSpc>
              <a:tabLst>
                <a:tab pos="344160" algn="l"/>
              </a:tabLst>
            </a:pPr>
            <a:fld id="{B086A7C3-94DC-4A48-9A22-5B93669B84D8}" type="slidenum">
              <a:rPr lang="cs-CZ" sz="1200" b="0" strike="noStrike" spc="-26">
                <a:solidFill>
                  <a:srgbClr val="0000DC"/>
                </a:solidFill>
                <a:latin typeface="Arial"/>
              </a:rPr>
              <a:t>4</a:t>
            </a:fld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	DU1706</a:t>
            </a:r>
            <a:r>
              <a:rPr lang="cs-CZ" sz="1200" b="0" strike="noStrike" spc="-41">
                <a:solidFill>
                  <a:srgbClr val="0000DC"/>
                </a:solidFill>
                <a:latin typeface="Arial"/>
              </a:rPr>
              <a:t> </a:t>
            </a:r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Uvedení</a:t>
            </a:r>
            <a:r>
              <a:rPr lang="cs-CZ" sz="1200" b="0" strike="noStrike" spc="-26">
                <a:solidFill>
                  <a:srgbClr val="0000DC"/>
                </a:solidFill>
                <a:latin typeface="Arial"/>
              </a:rPr>
              <a:t> </a:t>
            </a:r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do</a:t>
            </a:r>
            <a:r>
              <a:rPr lang="cs-CZ" sz="1200" b="0" strike="noStrike" spc="-26">
                <a:solidFill>
                  <a:srgbClr val="0000DC"/>
                </a:solidFill>
                <a:latin typeface="Arial"/>
              </a:rPr>
              <a:t> </a:t>
            </a:r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studia</a:t>
            </a:r>
            <a:r>
              <a:rPr lang="cs-CZ" sz="1200" b="0" strike="noStrike" spc="-26">
                <a:solidFill>
                  <a:srgbClr val="0000DC"/>
                </a:solidFill>
                <a:latin typeface="Arial"/>
              </a:rPr>
              <a:t> </a:t>
            </a:r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dějin</a:t>
            </a:r>
            <a:r>
              <a:rPr lang="cs-CZ" sz="1200" b="0" strike="noStrike" spc="-35">
                <a:solidFill>
                  <a:srgbClr val="0000DC"/>
                </a:solidFill>
                <a:latin typeface="Arial"/>
              </a:rPr>
              <a:t> </a:t>
            </a:r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umění</a:t>
            </a:r>
            <a:r>
              <a:rPr lang="cs-CZ" sz="1200" b="0" strike="noStrike" spc="-26">
                <a:solidFill>
                  <a:srgbClr val="0000DC"/>
                </a:solidFill>
                <a:latin typeface="Arial"/>
              </a:rPr>
              <a:t> II.</a:t>
            </a:r>
            <a:endParaRPr lang="cs-CZ" sz="1200" b="0" strike="noStrike" spc="-1">
              <a:latin typeface="Times New Roman"/>
            </a:endParaRPr>
          </a:p>
        </p:txBody>
      </p:sp>
      <p:sp>
        <p:nvSpPr>
          <p:cNvPr id="225" name="object 3"/>
          <p:cNvSpPr/>
          <p:nvPr/>
        </p:nvSpPr>
        <p:spPr>
          <a:xfrm>
            <a:off x="778680" y="1190520"/>
            <a:ext cx="8060400" cy="23212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52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301"/>
              </a:spcBef>
              <a:tabLst>
                <a:tab pos="262080" algn="l"/>
              </a:tabLst>
            </a:pPr>
            <a:r>
              <a:rPr lang="cs-CZ" sz="2000" b="0" strike="noStrike" spc="-1" dirty="0">
                <a:solidFill>
                  <a:srgbClr val="0000DC"/>
                </a:solidFill>
                <a:latin typeface="Arial"/>
              </a:rPr>
              <a:t>̶	</a:t>
            </a:r>
            <a:r>
              <a:rPr lang="cs-CZ" sz="2000" b="0" strike="noStrike" spc="-1" dirty="0">
                <a:latin typeface="Arial"/>
              </a:rPr>
              <a:t>Úvodní</a:t>
            </a:r>
            <a:r>
              <a:rPr lang="cs-CZ" sz="2000" b="0" strike="noStrike" spc="-26" dirty="0">
                <a:latin typeface="Arial"/>
              </a:rPr>
              <a:t> </a:t>
            </a:r>
            <a:r>
              <a:rPr lang="cs-CZ" sz="2000" b="0" strike="noStrike" spc="-1" dirty="0">
                <a:latin typeface="Arial"/>
              </a:rPr>
              <a:t>hodina</a:t>
            </a:r>
            <a:r>
              <a:rPr lang="cs-CZ" sz="2000" b="0" strike="noStrike" spc="-32" dirty="0">
                <a:latin typeface="Arial"/>
              </a:rPr>
              <a:t> </a:t>
            </a:r>
            <a:r>
              <a:rPr lang="cs-CZ" sz="2000" b="0" strike="noStrike" spc="-1" dirty="0">
                <a:latin typeface="Arial"/>
              </a:rPr>
              <a:t>+</a:t>
            </a:r>
            <a:r>
              <a:rPr lang="cs-CZ" sz="2000" b="0" strike="noStrike" spc="-21" dirty="0">
                <a:latin typeface="Arial"/>
              </a:rPr>
              <a:t> </a:t>
            </a:r>
            <a:r>
              <a:rPr lang="cs-CZ" sz="2000" b="0" strike="noStrike" spc="-1" dirty="0">
                <a:latin typeface="Arial"/>
              </a:rPr>
              <a:t>Jak</a:t>
            </a:r>
            <a:r>
              <a:rPr lang="cs-CZ" sz="2000" b="0" strike="noStrike" spc="-35" dirty="0">
                <a:latin typeface="Arial"/>
              </a:rPr>
              <a:t> </a:t>
            </a:r>
            <a:r>
              <a:rPr lang="cs-CZ" sz="2000" b="0" strike="noStrike" spc="-1" dirty="0">
                <a:latin typeface="Arial"/>
              </a:rPr>
              <a:t>na</a:t>
            </a:r>
            <a:r>
              <a:rPr lang="cs-CZ" sz="2000" b="0" strike="noStrike" spc="-26" dirty="0">
                <a:latin typeface="Arial"/>
              </a:rPr>
              <a:t> </a:t>
            </a:r>
            <a:r>
              <a:rPr lang="cs-CZ" sz="2000" b="0" strike="noStrike" spc="-1" dirty="0">
                <a:latin typeface="Arial"/>
              </a:rPr>
              <a:t>rešerše</a:t>
            </a:r>
            <a:r>
              <a:rPr lang="cs-CZ" sz="2000" b="0" strike="noStrike" spc="-60" dirty="0">
                <a:latin typeface="Arial"/>
              </a:rPr>
              <a:t> </a:t>
            </a:r>
            <a:r>
              <a:rPr lang="cs-CZ" sz="2000" b="0" strike="noStrike" spc="-1" dirty="0">
                <a:latin typeface="Arial"/>
              </a:rPr>
              <a:t>a</a:t>
            </a:r>
            <a:r>
              <a:rPr lang="cs-CZ" sz="2000" b="0" strike="noStrike" spc="-7" dirty="0">
                <a:latin typeface="Arial"/>
              </a:rPr>
              <a:t> </a:t>
            </a:r>
            <a:r>
              <a:rPr lang="cs-CZ" sz="2000" b="0" strike="noStrike" spc="-12" dirty="0">
                <a:latin typeface="Arial"/>
              </a:rPr>
              <a:t>citace?</a:t>
            </a:r>
            <a:endParaRPr lang="cs-CZ" sz="20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99"/>
              </a:spcBef>
              <a:tabLst>
                <a:tab pos="262080" algn="l"/>
              </a:tabLst>
            </a:pPr>
            <a:r>
              <a:rPr lang="cs-CZ" sz="2000" b="0" strike="noStrike" spc="-1" dirty="0">
                <a:solidFill>
                  <a:srgbClr val="0000DC"/>
                </a:solidFill>
                <a:latin typeface="Arial"/>
              </a:rPr>
              <a:t>̶	5. říjen </a:t>
            </a:r>
            <a:r>
              <a:rPr lang="cs-CZ" sz="2000" b="0" strike="noStrike" spc="-1" dirty="0">
                <a:latin typeface="Arial"/>
              </a:rPr>
              <a:t>Jak</a:t>
            </a:r>
            <a:r>
              <a:rPr lang="cs-CZ" sz="2000" b="0" strike="noStrike" spc="-35" dirty="0">
                <a:latin typeface="Arial"/>
              </a:rPr>
              <a:t> </a:t>
            </a:r>
            <a:r>
              <a:rPr lang="cs-CZ" sz="2000" b="0" strike="noStrike" spc="-1" dirty="0">
                <a:latin typeface="Arial"/>
              </a:rPr>
              <a:t>psát</a:t>
            </a:r>
            <a:r>
              <a:rPr lang="cs-CZ" sz="2000" b="0" strike="noStrike" spc="-26" dirty="0">
                <a:latin typeface="Arial"/>
              </a:rPr>
              <a:t> </a:t>
            </a:r>
            <a:r>
              <a:rPr lang="cs-CZ" sz="2000" b="0" strike="noStrike" spc="-12" dirty="0">
                <a:latin typeface="Arial"/>
              </a:rPr>
              <a:t>koncept?</a:t>
            </a:r>
            <a:endParaRPr lang="cs-CZ" sz="20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99"/>
              </a:spcBef>
              <a:tabLst>
                <a:tab pos="262080" algn="l"/>
              </a:tabLst>
            </a:pPr>
            <a:r>
              <a:rPr lang="cs-CZ" sz="2000" b="0" strike="noStrike" spc="-1" dirty="0">
                <a:solidFill>
                  <a:srgbClr val="0000DC"/>
                </a:solidFill>
                <a:latin typeface="Arial"/>
              </a:rPr>
              <a:t>̶	12. říjen </a:t>
            </a:r>
            <a:r>
              <a:rPr lang="cs-CZ" sz="2000" b="0" strike="noStrike" spc="-1" dirty="0">
                <a:latin typeface="Arial"/>
              </a:rPr>
              <a:t>Jak</a:t>
            </a:r>
            <a:r>
              <a:rPr lang="cs-CZ" sz="2000" b="0" strike="noStrike" spc="-21" dirty="0">
                <a:latin typeface="Arial"/>
              </a:rPr>
              <a:t> </a:t>
            </a:r>
            <a:r>
              <a:rPr lang="cs-CZ" sz="2000" b="0" strike="noStrike" spc="-12" dirty="0">
                <a:latin typeface="Arial"/>
              </a:rPr>
              <a:t>prezentovat?</a:t>
            </a:r>
            <a:endParaRPr lang="cs-CZ" sz="20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99"/>
              </a:spcBef>
              <a:tabLst>
                <a:tab pos="262080" algn="l"/>
              </a:tabLst>
            </a:pPr>
            <a:r>
              <a:rPr lang="cs-CZ" sz="2000" b="0" strike="noStrike" spc="-1" dirty="0">
                <a:solidFill>
                  <a:srgbClr val="0000DC"/>
                </a:solidFill>
                <a:latin typeface="Arial"/>
              </a:rPr>
              <a:t>̶	21. říjen </a:t>
            </a:r>
            <a:r>
              <a:rPr lang="cs-CZ" sz="2000" b="0" i="1" strike="noStrike" spc="-12" dirty="0">
                <a:latin typeface="Arial"/>
              </a:rPr>
              <a:t>exkurze do Vídně (návrh dny + upřesnění termínu)</a:t>
            </a:r>
            <a:endParaRPr lang="cs-CZ" sz="20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99"/>
              </a:spcBef>
              <a:tabLst>
                <a:tab pos="262080" algn="l"/>
              </a:tabLst>
            </a:pPr>
            <a:endParaRPr lang="cs-CZ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6261413"/>
            <a:ext cx="12553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Jak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psát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koncept?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26" name="Picture 2" descr="Graf odpovědí Formulářů. Název otázky: Které datum se Vám hodí nejvíce?. Počet odpovědí: 27 odpovědí.">
            <a:extLst>
              <a:ext uri="{FF2B5EF4-FFF2-40B4-BE49-F238E27FC236}">
                <a16:creationId xmlns:a16="http://schemas.microsoft.com/office/drawing/2014/main" id="{E1126378-08BB-E88E-9971-EDE81F4B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707400" y="414720"/>
            <a:ext cx="499212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lang="cs-CZ" sz="4000" b="1" strike="noStrike" spc="-1" dirty="0">
                <a:solidFill>
                  <a:srgbClr val="0000DC"/>
                </a:solidFill>
                <a:latin typeface="Arial"/>
              </a:rPr>
              <a:t>Exkurze Vídeň</a:t>
            </a:r>
            <a:endParaRPr lang="cs-CZ" sz="4000" b="0" strike="noStrike" spc="-1" dirty="0"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8160">
              <a:lnSpc>
                <a:spcPts val="1426"/>
              </a:lnSpc>
              <a:tabLst>
                <a:tab pos="344160" algn="l"/>
              </a:tabLst>
            </a:pPr>
            <a:fld id="{B086A7C3-94DC-4A48-9A22-5B93669B84D8}" type="slidenum">
              <a:rPr lang="cs-CZ" sz="1200" b="0" strike="noStrike" spc="-26">
                <a:solidFill>
                  <a:srgbClr val="0000DC"/>
                </a:solidFill>
                <a:latin typeface="Arial"/>
              </a:rPr>
              <a:t>6</a:t>
            </a:fld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	DU1706</a:t>
            </a:r>
            <a:r>
              <a:rPr lang="cs-CZ" sz="1200" b="0" strike="noStrike" spc="-41">
                <a:solidFill>
                  <a:srgbClr val="0000DC"/>
                </a:solidFill>
                <a:latin typeface="Arial"/>
              </a:rPr>
              <a:t> </a:t>
            </a:r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Uvedení</a:t>
            </a:r>
            <a:r>
              <a:rPr lang="cs-CZ" sz="1200" b="0" strike="noStrike" spc="-26">
                <a:solidFill>
                  <a:srgbClr val="0000DC"/>
                </a:solidFill>
                <a:latin typeface="Arial"/>
              </a:rPr>
              <a:t> </a:t>
            </a:r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do</a:t>
            </a:r>
            <a:r>
              <a:rPr lang="cs-CZ" sz="1200" b="0" strike="noStrike" spc="-26">
                <a:solidFill>
                  <a:srgbClr val="0000DC"/>
                </a:solidFill>
                <a:latin typeface="Arial"/>
              </a:rPr>
              <a:t> </a:t>
            </a:r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studia</a:t>
            </a:r>
            <a:r>
              <a:rPr lang="cs-CZ" sz="1200" b="0" strike="noStrike" spc="-26">
                <a:solidFill>
                  <a:srgbClr val="0000DC"/>
                </a:solidFill>
                <a:latin typeface="Arial"/>
              </a:rPr>
              <a:t> </a:t>
            </a:r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dějin</a:t>
            </a:r>
            <a:r>
              <a:rPr lang="cs-CZ" sz="1200" b="0" strike="noStrike" spc="-35">
                <a:solidFill>
                  <a:srgbClr val="0000DC"/>
                </a:solidFill>
                <a:latin typeface="Arial"/>
              </a:rPr>
              <a:t> </a:t>
            </a:r>
            <a:r>
              <a:rPr lang="cs-CZ" sz="1200" b="0" strike="noStrike" spc="-1">
                <a:solidFill>
                  <a:srgbClr val="0000DC"/>
                </a:solidFill>
                <a:latin typeface="Arial"/>
              </a:rPr>
              <a:t>umění</a:t>
            </a:r>
            <a:r>
              <a:rPr lang="cs-CZ" sz="1200" b="0" strike="noStrike" spc="-26">
                <a:solidFill>
                  <a:srgbClr val="0000DC"/>
                </a:solidFill>
                <a:latin typeface="Arial"/>
              </a:rPr>
              <a:t> II.</a:t>
            </a:r>
            <a:endParaRPr lang="cs-CZ" sz="1200" b="0" strike="noStrike" spc="-1">
              <a:latin typeface="Times New Roman"/>
            </a:endParaRPr>
          </a:p>
        </p:txBody>
      </p:sp>
      <p:sp>
        <p:nvSpPr>
          <p:cNvPr id="225" name="object 3"/>
          <p:cNvSpPr/>
          <p:nvPr/>
        </p:nvSpPr>
        <p:spPr>
          <a:xfrm>
            <a:off x="778680" y="1190520"/>
            <a:ext cx="9127320" cy="37062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652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301"/>
              </a:spcBef>
              <a:tabLst>
                <a:tab pos="262080" algn="l"/>
              </a:tabLst>
            </a:pPr>
            <a:r>
              <a:rPr lang="cs-CZ" sz="2000" b="0" strike="noStrike" spc="-1" dirty="0">
                <a:solidFill>
                  <a:srgbClr val="0000DC"/>
                </a:solidFill>
                <a:latin typeface="Arial"/>
              </a:rPr>
              <a:t>̶	pátek 21. říjen</a:t>
            </a:r>
            <a:endParaRPr lang="cs-CZ" sz="20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99"/>
              </a:spcBef>
              <a:tabLst>
                <a:tab pos="262080" algn="l"/>
              </a:tabLst>
            </a:pPr>
            <a:r>
              <a:rPr lang="cs-CZ" sz="2000" b="0" strike="noStrike" spc="-1" dirty="0">
                <a:solidFill>
                  <a:srgbClr val="0000DC"/>
                </a:solidFill>
                <a:latin typeface="Arial"/>
              </a:rPr>
              <a:t>̶	sejdeme se ve Vídni na hlavním nádraží v 9:45 (vlak 8:10 [9:36]) </a:t>
            </a:r>
          </a:p>
          <a:p>
            <a:pPr marL="12600">
              <a:spcBef>
                <a:spcPts val="1199"/>
              </a:spcBef>
              <a:tabLst>
                <a:tab pos="262080" algn="l"/>
              </a:tabLst>
            </a:pPr>
            <a:r>
              <a:rPr lang="cs-CZ" sz="2000" b="0" strike="noStrike" spc="-1" dirty="0">
                <a:solidFill>
                  <a:srgbClr val="0000DC"/>
                </a:solidFill>
                <a:latin typeface="Arial"/>
              </a:rPr>
              <a:t>̶	MHD do centra (případně před Albertinou / KHM v cca 10:30) = 2,40 €</a:t>
            </a:r>
            <a:endParaRPr lang="cs-CZ" sz="2000" b="0" strike="noStrike" spc="-1" dirty="0">
              <a:latin typeface="Arial"/>
            </a:endParaRPr>
          </a:p>
          <a:p>
            <a:pPr marL="12600">
              <a:spcBef>
                <a:spcPts val="1199"/>
              </a:spcBef>
              <a:tabLst>
                <a:tab pos="262080" algn="l"/>
              </a:tabLst>
            </a:pPr>
            <a:r>
              <a:rPr lang="cs-CZ" sz="2000" b="0" strike="noStrike" spc="-1" dirty="0">
                <a:solidFill>
                  <a:srgbClr val="0000DC"/>
                </a:solidFill>
                <a:latin typeface="Arial"/>
              </a:rPr>
              <a:t>̶	skupiny do Albertiny / KHM (10:30</a:t>
            </a:r>
            <a:r>
              <a:rPr lang="cs-CZ" sz="2000" dirty="0">
                <a:latin typeface="Arial"/>
                <a:cs typeface="Arial"/>
              </a:rPr>
              <a:t>–1</a:t>
            </a:r>
            <a:r>
              <a:rPr lang="cs-CZ" sz="2000" b="0" strike="noStrike" spc="-1" dirty="0">
                <a:solidFill>
                  <a:srgbClr val="0000DC"/>
                </a:solidFill>
                <a:latin typeface="Arial"/>
              </a:rPr>
              <a:t>4:30)</a:t>
            </a:r>
          </a:p>
          <a:p>
            <a:pPr marL="12600">
              <a:spcBef>
                <a:spcPts val="1199"/>
              </a:spcBef>
              <a:tabLst>
                <a:tab pos="262080" algn="l"/>
              </a:tabLst>
            </a:pPr>
            <a:r>
              <a:rPr lang="cs-CZ" sz="2000" b="0" strike="noStrike" spc="-1" dirty="0">
                <a:solidFill>
                  <a:srgbClr val="0000DC"/>
                </a:solidFill>
                <a:latin typeface="Arial"/>
              </a:rPr>
              <a:t>̶	vstup do 19 let zdarma, jinak studenti 14 až 15 €</a:t>
            </a:r>
            <a:endParaRPr lang="cs-CZ" sz="2000" b="0" strike="noStrike" spc="-1" dirty="0">
              <a:latin typeface="Arial"/>
            </a:endParaRPr>
          </a:p>
          <a:p>
            <a:pPr marL="12600">
              <a:spcBef>
                <a:spcPts val="1199"/>
              </a:spcBef>
              <a:tabLst>
                <a:tab pos="262080" algn="l"/>
              </a:tabLst>
            </a:pPr>
            <a:r>
              <a:rPr lang="cs-CZ" sz="2000" b="0" strike="noStrike" spc="-1" dirty="0">
                <a:solidFill>
                  <a:srgbClr val="0000DC"/>
                </a:solidFill>
                <a:latin typeface="Arial"/>
              </a:rPr>
              <a:t>	krátký exkurz po </a:t>
            </a:r>
            <a:r>
              <a:rPr lang="cs-CZ" sz="2000" b="0" strike="noStrike" spc="-1" dirty="0" err="1">
                <a:solidFill>
                  <a:srgbClr val="0000DC"/>
                </a:solidFill>
                <a:latin typeface="Arial"/>
              </a:rPr>
              <a:t>Ringstaße</a:t>
            </a:r>
            <a:r>
              <a:rPr lang="cs-CZ" sz="2000" b="0" strike="noStrike" spc="-1" dirty="0">
                <a:solidFill>
                  <a:srgbClr val="0000DC"/>
                </a:solidFill>
                <a:latin typeface="Arial"/>
              </a:rPr>
              <a:t> (15:00</a:t>
            </a:r>
            <a:r>
              <a:rPr lang="cs-CZ" sz="2000" dirty="0">
                <a:latin typeface="Arial"/>
                <a:cs typeface="Arial"/>
              </a:rPr>
              <a:t>–1</a:t>
            </a:r>
            <a:r>
              <a:rPr lang="cs-CZ" sz="2000" b="0" strike="noStrike" spc="-1" dirty="0">
                <a:solidFill>
                  <a:srgbClr val="0000DC"/>
                </a:solidFill>
                <a:latin typeface="Arial"/>
              </a:rPr>
              <a:t>6:00)</a:t>
            </a:r>
            <a:endParaRPr lang="cs-CZ" sz="20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99"/>
              </a:spcBef>
              <a:tabLst>
                <a:tab pos="262080" algn="l"/>
              </a:tabLst>
            </a:pPr>
            <a:r>
              <a:rPr lang="cs-CZ" sz="2000" b="0" strike="noStrike" spc="-1" dirty="0">
                <a:solidFill>
                  <a:srgbClr val="0000DC"/>
                </a:solidFill>
                <a:latin typeface="Arial"/>
              </a:rPr>
              <a:t>̶	návrat po vlastní ose (vlak 17:10, 18:10, 19:10…)</a:t>
            </a:r>
            <a:endParaRPr lang="cs-CZ" sz="20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99"/>
              </a:spcBef>
              <a:tabLst>
                <a:tab pos="262080" algn="l"/>
              </a:tabLst>
            </a:pPr>
            <a:endParaRPr lang="cs-CZ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493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170" y="1711457"/>
            <a:ext cx="6222365" cy="258572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29146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lang="cs-CZ" sz="2800" dirty="0">
                <a:latin typeface="Arial"/>
                <a:cs typeface="Arial"/>
              </a:rPr>
              <a:t>Dotazy k minulé hodině.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29146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Co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koncept?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29146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Jak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psát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koncept?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29146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Co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psáno,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dáno?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6261413"/>
            <a:ext cx="12553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Jak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psát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koncept?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5483" rIns="0" bIns="0" rtlCol="0">
            <a:spAutoFit/>
          </a:bodyPr>
          <a:lstStyle/>
          <a:p>
            <a:pPr marL="254381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DC"/>
                </a:solidFill>
              </a:rPr>
              <a:t>Co je </a:t>
            </a:r>
            <a:r>
              <a:rPr sz="4400" spc="-10" dirty="0">
                <a:solidFill>
                  <a:srgbClr val="0000DC"/>
                </a:solidFill>
              </a:rPr>
              <a:t>koncept?</a:t>
            </a:r>
            <a:endParaRPr sz="4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170" y="1204112"/>
            <a:ext cx="9760585" cy="38914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291465" algn="l"/>
              </a:tabLst>
            </a:pPr>
            <a:r>
              <a:rPr lang="cs-CZ" sz="2800" dirty="0">
                <a:solidFill>
                  <a:srgbClr val="0000DC"/>
                </a:solidFill>
                <a:latin typeface="Arial"/>
                <a:cs typeface="Arial"/>
              </a:rPr>
              <a:t>Struktura:</a:t>
            </a:r>
            <a:endParaRPr lang="cs-CZ" sz="2800" spc="-20" dirty="0">
              <a:latin typeface="Arial"/>
              <a:cs typeface="Arial"/>
            </a:endParaRPr>
          </a:p>
          <a:p>
            <a:pPr marL="12700">
              <a:spcBef>
                <a:spcPts val="725"/>
              </a:spcBef>
              <a:tabLst>
                <a:tab pos="291465" algn="l"/>
              </a:tabLst>
            </a:pPr>
            <a:r>
              <a:rPr lang="cs-CZ"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lang="cs-CZ" sz="2800" dirty="0">
                <a:latin typeface="Arial"/>
                <a:cs typeface="Arial"/>
              </a:rPr>
              <a:t>stručný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popis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spc="-20" dirty="0">
                <a:latin typeface="Arial"/>
                <a:cs typeface="Arial"/>
              </a:rPr>
              <a:t>díla</a:t>
            </a:r>
            <a:endParaRPr lang="cs-CZ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91465" algn="l"/>
              </a:tabLst>
            </a:pPr>
            <a:r>
              <a:rPr lang="cs-CZ"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lang="cs-CZ" sz="2800" dirty="0">
                <a:latin typeface="Arial"/>
                <a:cs typeface="Arial"/>
              </a:rPr>
              <a:t>shrnutí</a:t>
            </a:r>
            <a:r>
              <a:rPr lang="cs-CZ" sz="2800" spc="-114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hlavních</a:t>
            </a:r>
            <a:r>
              <a:rPr lang="cs-CZ" sz="2800" spc="-114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výzkumných</a:t>
            </a:r>
            <a:r>
              <a:rPr lang="cs-CZ" sz="2800" spc="-11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otázek</a:t>
            </a:r>
            <a:endParaRPr lang="cs-CZ" sz="2800" dirty="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(autorství,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datace,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provenience,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objednavatel,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funkce,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apod.)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  <a:tabLst>
                <a:tab pos="29146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hlavní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cíl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budoucí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prezentace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Kdy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koncept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začít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psát?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6261413"/>
            <a:ext cx="12553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Jak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psát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koncept?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607</Words>
  <Application>Microsoft Office PowerPoint</Application>
  <PresentationFormat>Širokoúhlá obrazovka</PresentationFormat>
  <Paragraphs>82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Jak psát koncept?</vt:lpstr>
      <vt:lpstr>Rekapitulace: Náplň kurzu a podmínky ukončení</vt:lpstr>
      <vt:lpstr>̶ výběr tématu</vt:lpstr>
      <vt:lpstr>Harmonogram kurzu</vt:lpstr>
      <vt:lpstr>Prezentace aplikace PowerPoint</vt:lpstr>
      <vt:lpstr>Exkurze Vídeň</vt:lpstr>
      <vt:lpstr>Prezentace aplikace PowerPoint</vt:lpstr>
      <vt:lpstr>Co je koncept?</vt:lpstr>
      <vt:lpstr>Prezentace aplikace PowerPoint</vt:lpstr>
      <vt:lpstr>Prezentace aplikace PowerPoint</vt:lpstr>
      <vt:lpstr>Prezentace aplikace PowerPoint</vt:lpstr>
      <vt:lpstr>Jak psát koncept?</vt:lpstr>
      <vt:lpstr>Prezentace aplikace PowerPoint</vt:lpstr>
      <vt:lpstr>Prezentace aplikace PowerPoint</vt:lpstr>
      <vt:lpstr>Prezentace aplikace PowerPoint</vt:lpstr>
      <vt:lpstr>Co je psáno, to je dáno?</vt:lpstr>
      <vt:lpstr>Aneb hypotéza a kritické myšlení</vt:lpstr>
      <vt:lpstr>Prezentace aplikace PowerPoint</vt:lpstr>
      <vt:lpstr>Co je původní?</vt:lpstr>
      <vt:lpstr>Prezentace aplikace PowerPoint</vt:lpstr>
      <vt:lpstr>Prezentace aplikace PowerPoint</vt:lpstr>
      <vt:lpstr>Problematika autorství a datace: „Vyčetl jsem… obecně se ví…?“</vt:lpstr>
      <vt:lpstr>Co je zdrojem této informace?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psát koncept?</dc:title>
  <dc:creator>Klára Doležalová</dc:creator>
  <cp:lastModifiedBy>Martin Šolc</cp:lastModifiedBy>
  <cp:revision>5</cp:revision>
  <dcterms:created xsi:type="dcterms:W3CDTF">2022-10-04T19:30:43Z</dcterms:created>
  <dcterms:modified xsi:type="dcterms:W3CDTF">2022-10-05T05:50:23Z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2020-10-21T00:00:00Z</vt:filetime>
  </property>
  <property fmtid="{D5CDD505-2E9C-101B-9397-08002B2CF9AE}" pid="3" name="Creator">
    <vt:lpwstr>Microsoft® PowerPoint® pro Office 365</vt:lpwstr>
  </property>
  <property fmtid="{D5CDD505-2E9C-101B-9397-08002B2CF9AE}" pid="4" name="LastSaved">
    <vt:filetime>2022-10-04T00:00:00Z</vt:filetime>
  </property>
  <property fmtid="{D5CDD505-2E9C-101B-9397-08002B2CF9AE}" pid="5" name="Producer">
    <vt:lpwstr>Microsoft® PowerPoint® pro Office 365</vt:lpwstr>
  </property>
</Properties>
</file>