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340" r:id="rId3"/>
    <p:sldId id="341" r:id="rId4"/>
    <p:sldId id="342" r:id="rId5"/>
    <p:sldId id="343" r:id="rId6"/>
    <p:sldId id="344"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6" autoAdjust="0"/>
    <p:restoredTop sz="94660"/>
  </p:normalViewPr>
  <p:slideViewPr>
    <p:cSldViewPr snapToGrid="0">
      <p:cViewPr varScale="1">
        <p:scale>
          <a:sx n="98" d="100"/>
          <a:sy n="98" d="100"/>
        </p:scale>
        <p:origin x="8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F77BEA-DCD3-41BF-A06A-57F1F09A2F9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73D44D2-F194-4510-8FD9-DD37982998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F168B66-E5CF-4A17-849F-E3AA066676A2}"/>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5" name="Zástupný symbol pro zápatí 4">
            <a:extLst>
              <a:ext uri="{FF2B5EF4-FFF2-40B4-BE49-F238E27FC236}">
                <a16:creationId xmlns:a16="http://schemas.microsoft.com/office/drawing/2014/main" id="{0FEF617B-CE65-435B-8137-B3C7D62EC9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B2CAC6D-E343-4E1A-A00C-480A7BD959A2}"/>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4267316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2DC42-19C5-4A78-8F4B-BFCBBB9ED88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CF3F635-D7FB-476D-AB90-FA3F42B68EF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436DBF1-39B0-462F-AB0D-250098672B6C}"/>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5" name="Zástupný symbol pro zápatí 4">
            <a:extLst>
              <a:ext uri="{FF2B5EF4-FFF2-40B4-BE49-F238E27FC236}">
                <a16:creationId xmlns:a16="http://schemas.microsoft.com/office/drawing/2014/main" id="{925CD933-52BA-4482-82AB-D35DF2FF32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202E3B1-02B1-40FB-9519-849949D013B6}"/>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215560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F43EE48-186C-45BB-9E67-A3EAE78CABF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02F317C-E78D-463B-A0EF-BEA495FD0EC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68EFF34-8D5A-432C-BEBB-687427F748F4}"/>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5" name="Zástupný symbol pro zápatí 4">
            <a:extLst>
              <a:ext uri="{FF2B5EF4-FFF2-40B4-BE49-F238E27FC236}">
                <a16:creationId xmlns:a16="http://schemas.microsoft.com/office/drawing/2014/main" id="{872B0CCA-660B-43FD-891B-7DCADF316CC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D2A025-B4E1-47A7-99FE-3EE1CB7A96B8}"/>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3345838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C2F1A0-8F43-4B0D-A254-A1B0DF52068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F944C37-2CDB-4AF8-A8DA-9ECDFC3C99E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1CDAA9A-27CB-4C15-B455-63BBE08E3383}"/>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5" name="Zástupný symbol pro zápatí 4">
            <a:extLst>
              <a:ext uri="{FF2B5EF4-FFF2-40B4-BE49-F238E27FC236}">
                <a16:creationId xmlns:a16="http://schemas.microsoft.com/office/drawing/2014/main" id="{F0F0B4C3-DD6D-4619-BD15-356F7C061C2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D8F9EC8-AB75-47D2-95D6-8B94338841BB}"/>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2761233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64FFCD-D7D6-41E1-A6BB-994E7739719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A4BDAF1-0832-4C15-AA79-30E8F79ABC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8B8919A-8885-41DD-A54A-04BE0A89C993}"/>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5" name="Zástupný symbol pro zápatí 4">
            <a:extLst>
              <a:ext uri="{FF2B5EF4-FFF2-40B4-BE49-F238E27FC236}">
                <a16:creationId xmlns:a16="http://schemas.microsoft.com/office/drawing/2014/main" id="{865868B6-91B1-4BEC-AEA1-153F4679F5C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846185-B4F9-4830-9A84-E0FDBDFC9D56}"/>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3199860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9CEC4F-42D5-4217-B6FB-5ACC838A624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9F48BE2-8FE6-47A6-9170-AAB56D32B17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EB87095-1EAB-4FCC-B846-E9E10F223B7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3A83901-19E2-4A98-9D37-D1E568128D47}"/>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6" name="Zástupný symbol pro zápatí 5">
            <a:extLst>
              <a:ext uri="{FF2B5EF4-FFF2-40B4-BE49-F238E27FC236}">
                <a16:creationId xmlns:a16="http://schemas.microsoft.com/office/drawing/2014/main" id="{671A5029-F0DD-4601-8398-9A065E453E5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540BC64-705E-4939-82D0-9312B539264F}"/>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553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AE0BB3-3C1F-4113-AA86-AE5EB33A123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26695FF-1FF5-4031-9B17-18A6194858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490BD2C-CAD4-44A7-9F38-E03E09F2F6E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2035645-6D00-4714-8289-ECFBCCC6D9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35715DB-49F6-41E8-8A8F-BA37A1EEBD8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BA52306-65D2-4FCE-A2C7-6643A235AE56}"/>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8" name="Zástupný symbol pro zápatí 7">
            <a:extLst>
              <a:ext uri="{FF2B5EF4-FFF2-40B4-BE49-F238E27FC236}">
                <a16:creationId xmlns:a16="http://schemas.microsoft.com/office/drawing/2014/main" id="{C4831EC5-25F1-481B-A062-A4164399777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3665562-50AD-44FD-BFEE-F10219372FE7}"/>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3296954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66EE8B-3597-4535-A743-B2CAC79890E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F9C8057-82C8-4AFA-9872-15126466538D}"/>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4" name="Zástupný symbol pro zápatí 3">
            <a:extLst>
              <a:ext uri="{FF2B5EF4-FFF2-40B4-BE49-F238E27FC236}">
                <a16:creationId xmlns:a16="http://schemas.microsoft.com/office/drawing/2014/main" id="{4EEC30D5-B79B-499B-A0FC-D28FC7C2893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81A142D-4AF6-4105-A2BC-4A6C2F8EE10C}"/>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603817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14E1E72-0793-4F36-B169-E1CE99565306}"/>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3" name="Zástupný symbol pro zápatí 2">
            <a:extLst>
              <a:ext uri="{FF2B5EF4-FFF2-40B4-BE49-F238E27FC236}">
                <a16:creationId xmlns:a16="http://schemas.microsoft.com/office/drawing/2014/main" id="{A6AB8940-C973-4FC5-A01C-52F66E97485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79BAEB7-C83F-49AE-8645-BC49A8EAF69A}"/>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336214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DA80D4-1CBD-4626-9AD2-EA544B0D491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449CC47-0708-4551-84A3-239DE38A14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D246A2E-5242-4134-86BC-7111FE60CE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D4A0B0A-1CE0-4937-835B-2FA41F4B934E}"/>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6" name="Zástupný symbol pro zápatí 5">
            <a:extLst>
              <a:ext uri="{FF2B5EF4-FFF2-40B4-BE49-F238E27FC236}">
                <a16:creationId xmlns:a16="http://schemas.microsoft.com/office/drawing/2014/main" id="{8FFE4A67-F981-4FB5-827D-1AC16543650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B2C4595-FC1D-4166-8293-3AD419BDEDC9}"/>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370690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6F7245-29FE-42E0-8207-1D85E6EB31E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3354536-B023-4858-99E4-7D12E4E2ED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60E7E1C-93BE-4488-BC1E-7414CC363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96AEBDC-D9E3-4135-8479-2B20056F72C8}"/>
              </a:ext>
            </a:extLst>
          </p:cNvPr>
          <p:cNvSpPr>
            <a:spLocks noGrp="1"/>
          </p:cNvSpPr>
          <p:nvPr>
            <p:ph type="dt" sz="half" idx="10"/>
          </p:nvPr>
        </p:nvSpPr>
        <p:spPr/>
        <p:txBody>
          <a:bodyPr/>
          <a:lstStyle/>
          <a:p>
            <a:fld id="{13DEA3D6-A858-4E37-ACF0-82F72F2A4C63}" type="datetimeFigureOut">
              <a:rPr lang="cs-CZ" smtClean="0"/>
              <a:t>11.10.2022</a:t>
            </a:fld>
            <a:endParaRPr lang="cs-CZ"/>
          </a:p>
        </p:txBody>
      </p:sp>
      <p:sp>
        <p:nvSpPr>
          <p:cNvPr id="6" name="Zástupný symbol pro zápatí 5">
            <a:extLst>
              <a:ext uri="{FF2B5EF4-FFF2-40B4-BE49-F238E27FC236}">
                <a16:creationId xmlns:a16="http://schemas.microsoft.com/office/drawing/2014/main" id="{6D23C646-9DA0-4A98-B0C2-BBD1ADC4DFF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D90648D-47BC-4A75-BC3B-8533271F071D}"/>
              </a:ext>
            </a:extLst>
          </p:cNvPr>
          <p:cNvSpPr>
            <a:spLocks noGrp="1"/>
          </p:cNvSpPr>
          <p:nvPr>
            <p:ph type="sldNum" sz="quarter" idx="12"/>
          </p:nvPr>
        </p:nvSpPr>
        <p:spPr/>
        <p:txBody>
          <a:bodyPr/>
          <a:lstStyle/>
          <a:p>
            <a:fld id="{AA8444BF-90EA-4BB0-8DB7-842B4A5C9FEA}" type="slidenum">
              <a:rPr lang="cs-CZ" smtClean="0"/>
              <a:t>‹#›</a:t>
            </a:fld>
            <a:endParaRPr lang="cs-CZ"/>
          </a:p>
        </p:txBody>
      </p:sp>
    </p:spTree>
    <p:extLst>
      <p:ext uri="{BB962C8B-B14F-4D97-AF65-F5344CB8AC3E}">
        <p14:creationId xmlns:p14="http://schemas.microsoft.com/office/powerpoint/2010/main" val="69978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81BC056-3045-4CC6-91B9-B685C510C3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290952D-7533-4461-A089-BA864AA84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CB8E76-C61F-4444-AD0E-BE1D0271D6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EA3D6-A858-4E37-ACF0-82F72F2A4C63}" type="datetimeFigureOut">
              <a:rPr lang="cs-CZ" smtClean="0"/>
              <a:t>11.10.2022</a:t>
            </a:fld>
            <a:endParaRPr lang="cs-CZ"/>
          </a:p>
        </p:txBody>
      </p:sp>
      <p:sp>
        <p:nvSpPr>
          <p:cNvPr id="5" name="Zástupný symbol pro zápatí 4">
            <a:extLst>
              <a:ext uri="{FF2B5EF4-FFF2-40B4-BE49-F238E27FC236}">
                <a16:creationId xmlns:a16="http://schemas.microsoft.com/office/drawing/2014/main" id="{DC300C21-4F85-4809-B812-9752ECA28D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8A88863-FAC9-44A3-825E-55310782D5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444BF-90EA-4BB0-8DB7-842B4A5C9FEA}" type="slidenum">
              <a:rPr lang="cs-CZ" smtClean="0"/>
              <a:t>‹#›</a:t>
            </a:fld>
            <a:endParaRPr lang="cs-CZ"/>
          </a:p>
        </p:txBody>
      </p:sp>
    </p:spTree>
    <p:extLst>
      <p:ext uri="{BB962C8B-B14F-4D97-AF65-F5344CB8AC3E}">
        <p14:creationId xmlns:p14="http://schemas.microsoft.com/office/powerpoint/2010/main" val="1230241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8"/>
            <a:ext cx="8229600" cy="490066"/>
          </a:xfrm>
        </p:spPr>
        <p:txBody>
          <a:bodyPr>
            <a:normAutofit fontScale="90000"/>
          </a:bodyPr>
          <a:lstStyle/>
          <a:p>
            <a:r>
              <a:rPr lang="cs-CZ" b="1" dirty="0"/>
              <a:t>Image </a:t>
            </a:r>
            <a:r>
              <a:rPr lang="cs-CZ" b="1" dirty="0" err="1"/>
              <a:t>of</a:t>
            </a:r>
            <a:r>
              <a:rPr lang="cs-CZ" b="1" dirty="0"/>
              <a:t> </a:t>
            </a:r>
            <a:r>
              <a:rPr lang="cs-CZ" b="1" dirty="0" err="1"/>
              <a:t>the</a:t>
            </a:r>
            <a:r>
              <a:rPr lang="cs-CZ" b="1" dirty="0"/>
              <a:t> Mind - </a:t>
            </a:r>
            <a:r>
              <a:rPr lang="de-DE" b="1" dirty="0"/>
              <a:t>Wall </a:t>
            </a:r>
            <a:r>
              <a:rPr lang="de-DE" b="1" dirty="0" err="1"/>
              <a:t>text</a:t>
            </a:r>
            <a:endParaRPr lang="de-DE" b="1" dirty="0"/>
          </a:p>
        </p:txBody>
      </p:sp>
      <p:sp>
        <p:nvSpPr>
          <p:cNvPr id="3" name="Inhaltsplatzhalter 2"/>
          <p:cNvSpPr>
            <a:spLocks noGrp="1"/>
          </p:cNvSpPr>
          <p:nvPr>
            <p:ph idx="1"/>
          </p:nvPr>
        </p:nvSpPr>
        <p:spPr>
          <a:xfrm>
            <a:off x="1981200" y="620689"/>
            <a:ext cx="8229600" cy="5505475"/>
          </a:xfrm>
        </p:spPr>
        <p:txBody>
          <a:bodyPr>
            <a:normAutofit fontScale="62500" lnSpcReduction="20000"/>
          </a:bodyPr>
          <a:lstStyle/>
          <a:p>
            <a:endParaRPr lang="en-GB" dirty="0"/>
          </a:p>
          <a:p>
            <a:pPr marL="0" indent="0">
              <a:buNone/>
            </a:pPr>
            <a:r>
              <a:rPr lang="en-GB" dirty="0"/>
              <a:t>The human mind is an immaterial entity, the connection of which to the material body and the world beyond remains unclear, despite the efforts of many generations of thinkers and scientists. The main objective of this exhibition is to demonstrate that, in spite of its immaterial essence, the mind also has its visible dimension. Through various kinds of artistic and scientific images derived from history and the present, the exhibition attempts to create a comprehensive picture of the human mind. The neurosciences and cognitive sciences have revealed, in recent decades (largely thanks to new methods of brain imaging), a great deal about consciousness, mental functions and processes, as well as providing much that stimulates deliberations upon the relationship between body and soul. </a:t>
            </a:r>
            <a:endParaRPr lang="de-DE" dirty="0"/>
          </a:p>
          <a:p>
            <a:pPr marL="0" indent="0">
              <a:buNone/>
            </a:pPr>
            <a:r>
              <a:rPr lang="en-GB" dirty="0"/>
              <a:t>The exhibition draws attention to the fact that the mind is both a </a:t>
            </a:r>
            <a:r>
              <a:rPr lang="en-GB" i="1" dirty="0"/>
              <a:t>biological </a:t>
            </a:r>
            <a:r>
              <a:rPr lang="en-GB" dirty="0"/>
              <a:t>and</a:t>
            </a:r>
            <a:r>
              <a:rPr lang="en-GB" i="1" dirty="0"/>
              <a:t> </a:t>
            </a:r>
            <a:r>
              <a:rPr lang="en-GB" dirty="0"/>
              <a:t>a</a:t>
            </a:r>
            <a:r>
              <a:rPr lang="en-GB" i="1" dirty="0"/>
              <a:t> cultural </a:t>
            </a:r>
            <a:r>
              <a:rPr lang="en-GB" dirty="0"/>
              <a:t>phenomenon,</a:t>
            </a:r>
            <a:r>
              <a:rPr lang="en-GB" i="1" dirty="0"/>
              <a:t> </a:t>
            </a:r>
            <a:r>
              <a:rPr lang="en-GB" dirty="0"/>
              <a:t>the exploration of which has a long tradition in art and the humanities. We have, for centuries, viewed the visual art generated by various periods and origins as an expression, a symptom or simply an image for emotions, perceptions, imagination, memory and other conscious or unconscious capacities of the human mind. Connecting the world of science and the world of art, this exhibition shows that key reflections and explorations of the mind have taken place in images for centuries, and that substantial facets of our knowledge of mind and soul may only be disclosed through a visual medium. Finally, the exhibition gives the perceptive viewer an opportunity to contemplate the history and circumstances of the processes of “reading the mind from images” and the reasons certain representations are perceived as “images of the mind”, and how they function. </a:t>
            </a:r>
            <a:endParaRPr lang="de-DE" dirty="0"/>
          </a:p>
          <a:p>
            <a:endParaRPr lang="de-DE" dirty="0"/>
          </a:p>
        </p:txBody>
      </p:sp>
    </p:spTree>
    <p:extLst>
      <p:ext uri="{BB962C8B-B14F-4D97-AF65-F5344CB8AC3E}">
        <p14:creationId xmlns:p14="http://schemas.microsoft.com/office/powerpoint/2010/main" val="35086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 Model</a:t>
            </a:r>
            <a:br>
              <a:rPr lang="cs-CZ" dirty="0"/>
            </a:br>
            <a:endParaRPr lang="cs-CZ" dirty="0"/>
          </a:p>
        </p:txBody>
      </p:sp>
      <p:sp>
        <p:nvSpPr>
          <p:cNvPr id="3" name="Zástupný symbol pro obsah 2"/>
          <p:cNvSpPr>
            <a:spLocks noGrp="1"/>
          </p:cNvSpPr>
          <p:nvPr>
            <p:ph idx="1"/>
          </p:nvPr>
        </p:nvSpPr>
        <p:spPr>
          <a:xfrm>
            <a:off x="2351584" y="980730"/>
            <a:ext cx="7704856" cy="4320479"/>
          </a:xfrm>
        </p:spPr>
        <p:txBody>
          <a:bodyPr>
            <a:normAutofit fontScale="70000" lnSpcReduction="20000"/>
          </a:bodyPr>
          <a:lstStyle/>
          <a:p>
            <a:pPr>
              <a:buNone/>
            </a:pPr>
            <a:r>
              <a:rPr lang="cs-CZ" dirty="0"/>
              <a:t> </a:t>
            </a:r>
          </a:p>
          <a:p>
            <a:pPr>
              <a:buNone/>
            </a:pPr>
            <a:r>
              <a:rPr lang="cs-CZ" dirty="0"/>
              <a:t>Výstava se pokusí přinést nový, divácky atraktivní pohled na fenomén modelu a modelování v současné výtvarné tvorbě. Shromáždí díla skupiny současných umělců, v jejichž tvorbě náleží ústřední místo nějaké formě dvoj-či trojrozměrného modelu a modelování reality.  Samo téma modelu, ztvárňované těmito umělci ovšem nejtěsněji souvisí s dalšími otázkami: vztahu mezi realitou a výtvarným médiem, které ji utváří; prostoru (distanci) mezi </a:t>
            </a:r>
            <a:r>
              <a:rPr lang="cs-CZ" dirty="0" err="1"/>
              <a:t>simulakrem</a:t>
            </a:r>
            <a:r>
              <a:rPr lang="cs-CZ" dirty="0"/>
              <a:t> a reálným; roli divákovi imaginace ve vnímání modelované reality tísnivým („</a:t>
            </a:r>
            <a:r>
              <a:rPr lang="cs-CZ" dirty="0" err="1"/>
              <a:t>unheinmlich</a:t>
            </a:r>
            <a:r>
              <a:rPr lang="cs-CZ" dirty="0"/>
              <a:t>“) efektem </a:t>
            </a:r>
            <a:r>
              <a:rPr lang="cs-CZ" dirty="0" err="1"/>
              <a:t>hyperreálného</a:t>
            </a:r>
            <a:r>
              <a:rPr lang="cs-CZ" dirty="0"/>
              <a:t> znázornění. Výstava by tak měla nabídnout jak relativně bezprostředně přístupný zážitek setkání s modely pro většinového diváka, tak intelektuálně náročnější příležitost k myšlenkové reflexi.   </a:t>
            </a:r>
          </a:p>
          <a:p>
            <a:pPr>
              <a:buNone/>
            </a:pPr>
            <a:r>
              <a:rPr lang="cs-CZ" dirty="0"/>
              <a:t>Exponáty budou zhruba rovnocenně zahrnovat dvojrozměrné obrazy modelů (především fotografie) a trojrozměrné modely. Médium skulptury a fotografie bude doplněno 1-2 tematicky souvisejícími videi či </a:t>
            </a:r>
            <a:r>
              <a:rPr lang="cs-CZ" dirty="0" err="1"/>
              <a:t>videoinstalacemi</a:t>
            </a:r>
            <a:r>
              <a:rPr lang="cs-CZ" dirty="0"/>
              <a:t>. </a:t>
            </a:r>
          </a:p>
          <a:p>
            <a:endParaRPr lang="cs-CZ" dirty="0"/>
          </a:p>
        </p:txBody>
      </p:sp>
      <p:pic>
        <p:nvPicPr>
          <p:cNvPr id="5" name="Obrázek 4" descr="Obsah obrázku patro, interiér, budova, nábytek&#10;&#10;Popis byl vytvořen automaticky">
            <a:extLst>
              <a:ext uri="{FF2B5EF4-FFF2-40B4-BE49-F238E27FC236}">
                <a16:creationId xmlns:a16="http://schemas.microsoft.com/office/drawing/2014/main" id="{31380193-F5CF-4A62-AB62-4166710FC2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9347" y="4600820"/>
            <a:ext cx="3563888" cy="237391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274042"/>
          </a:xfrm>
        </p:spPr>
        <p:txBody>
          <a:bodyPr>
            <a:normAutofit fontScale="90000"/>
          </a:bodyPr>
          <a:lstStyle/>
          <a:p>
            <a:br>
              <a:rPr lang="cs-CZ" dirty="0"/>
            </a:br>
            <a:r>
              <a:rPr lang="cs-CZ" dirty="0"/>
              <a:t>Intimní interakce</a:t>
            </a:r>
          </a:p>
        </p:txBody>
      </p:sp>
      <p:sp>
        <p:nvSpPr>
          <p:cNvPr id="3" name="Zástupný symbol pro obsah 2"/>
          <p:cNvSpPr>
            <a:spLocks noGrp="1"/>
          </p:cNvSpPr>
          <p:nvPr>
            <p:ph sz="half" idx="1"/>
          </p:nvPr>
        </p:nvSpPr>
        <p:spPr>
          <a:xfrm>
            <a:off x="1981200" y="1196753"/>
            <a:ext cx="4038600" cy="4929411"/>
          </a:xfrm>
        </p:spPr>
        <p:txBody>
          <a:bodyPr>
            <a:noAutofit/>
          </a:bodyPr>
          <a:lstStyle/>
          <a:p>
            <a:pPr>
              <a:buNone/>
            </a:pPr>
            <a:r>
              <a:rPr lang="cs-CZ" sz="1400" dirty="0"/>
              <a:t>Idea této výstavy vyvstala letos na jaře, kdy jsme s týmem psychiatrů a </a:t>
            </a:r>
            <a:r>
              <a:rPr lang="cs-CZ" sz="1400" dirty="0" err="1"/>
              <a:t>neurovědců</a:t>
            </a:r>
            <a:r>
              <a:rPr lang="cs-CZ" sz="1400" dirty="0"/>
              <a:t> připravovali experimentální studie, které pomocí zobrazovacích metod sledují empatické reakce na postavy v obrazech. Když jsem sestavoval rozsáhlou databázi „stimulů“ – obrazů z různých historických období -   uvědomil jsem si, že v současném umění lze jen vzácně nalézt explicitní zobrazení afektivní a intimní komunikace dvou či několika lidských bytostí. Současné světové i české umění se ve své většině zabývá buď sociálními a politickými tématy nebo komplikovanými konceptuálními otázkami své vlastní existence a statusu. Pokud se téma intimity objevuje, bývá většinou přítomné jen nepřímo – v rámci širších a populárních témat – jako je tělesnost, sexualita, umělecká sebereflexe, mezigenerační vztahy apod. a často sevřeno do rámce feministického </a:t>
            </a:r>
            <a:r>
              <a:rPr lang="cs-CZ" sz="1400" dirty="0" err="1"/>
              <a:t>diskurzu</a:t>
            </a:r>
            <a:r>
              <a:rPr lang="cs-CZ" sz="1400" dirty="0"/>
              <a:t>. Smyslem této výstavy je pohled na intimitu, intimní komunikaci a vazby, chápané jako </a:t>
            </a:r>
            <a:r>
              <a:rPr lang="cs-CZ" sz="1400" u="sng" dirty="0"/>
              <a:t>afektivní interakce,</a:t>
            </a:r>
            <a:r>
              <a:rPr lang="cs-CZ" sz="1400" dirty="0"/>
              <a:t> která je součástí lidské přirozenosti (</a:t>
            </a:r>
            <a:r>
              <a:rPr lang="cs-CZ" sz="1400" dirty="0" err="1"/>
              <a:t>human</a:t>
            </a:r>
            <a:r>
              <a:rPr lang="cs-CZ" sz="1400" dirty="0"/>
              <a:t> </a:t>
            </a:r>
            <a:r>
              <a:rPr lang="cs-CZ" sz="1400" dirty="0" err="1"/>
              <a:t>nature</a:t>
            </a:r>
            <a:endParaRPr lang="cs-CZ" sz="1400" dirty="0"/>
          </a:p>
        </p:txBody>
      </p:sp>
      <p:sp>
        <p:nvSpPr>
          <p:cNvPr id="4" name="Zástupný symbol pro obsah 3"/>
          <p:cNvSpPr>
            <a:spLocks noGrp="1"/>
          </p:cNvSpPr>
          <p:nvPr>
            <p:ph sz="half" idx="2"/>
          </p:nvPr>
        </p:nvSpPr>
        <p:spPr>
          <a:xfrm>
            <a:off x="6172200" y="1268761"/>
            <a:ext cx="4038600" cy="4857403"/>
          </a:xfrm>
        </p:spPr>
        <p:txBody>
          <a:bodyPr>
            <a:normAutofit fontScale="25000" lnSpcReduction="20000"/>
          </a:bodyPr>
          <a:lstStyle/>
          <a:p>
            <a:pPr>
              <a:buNone/>
            </a:pPr>
            <a:r>
              <a:rPr lang="cs-CZ" sz="5600" dirty="0"/>
              <a:t>Koncept výstavy se úmyslně vyhýbá tomu, aby pole intimní interakce sevřel do jakéhokoliv apriorního ideového (feministického či jiného) výkladového rámce. Výstava se soustředí na zobrazení různých poloh intimní komunikace a vazby lidských bytostí - partnerské, rodičovské, přátelské, pečovatelské -  (případně i intimní interakce se sebou samým), ať již přímo zobrazené, nebo nějakým způsobem implikované.  Finální výběr může zahrnout i autory, kteří tak či onak ukazují na bariéry či nemožnost intimních vazeb, ironizují je či problematizují, nebo situují problém intimity do sociálního kontextu, avšak její jádro bude patřit dílům, jež se soustředí na ony zdánlivě prosté momenty  afektivní interakce v intimním vztahu. Jejím cílem je tedy nějak učinit viditelným to, co ze samé definice (</a:t>
            </a:r>
            <a:r>
              <a:rPr lang="cs-CZ" sz="5600" i="1" dirty="0"/>
              <a:t>intimus</a:t>
            </a:r>
            <a:r>
              <a:rPr lang="cs-CZ" sz="5600" dirty="0"/>
              <a:t>= niterný, skrytý před zraky druhých) viditelné není.   </a:t>
            </a:r>
          </a:p>
          <a:p>
            <a:pPr>
              <a:buNone/>
            </a:pPr>
            <a:endParaRPr lang="cs-CZ" sz="5600" dirty="0"/>
          </a:p>
          <a:p>
            <a:pPr>
              <a:buNone/>
            </a:pPr>
            <a:r>
              <a:rPr lang="cs-CZ" sz="5600" dirty="0"/>
              <a:t>Výstava představí především díla českých umělkyň střední a mladší generace, není však z principu uzavřena ani umělcům druhého pohlaví.</a:t>
            </a:r>
          </a:p>
          <a:p>
            <a:pPr>
              <a:buNone/>
            </a:pPr>
            <a:r>
              <a:rPr lang="cs-CZ" sz="5600" dirty="0"/>
              <a:t>Výstava je určena nejširší veřejnosti, s cílem otevřít jasně definované a intuitivně přístupné téma, které se dotýká základní lidské zkušenosti a potřeby a nabídne divákovi možnost pro mnohovrstevný prožitek a reflexi jeho vlastních životních postojů a vztahů.  </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4447E1-BD88-4F98-A078-C7D26298CE9B}"/>
              </a:ext>
            </a:extLst>
          </p:cNvPr>
          <p:cNvSpPr>
            <a:spLocks noGrp="1"/>
          </p:cNvSpPr>
          <p:nvPr>
            <p:ph type="title"/>
          </p:nvPr>
        </p:nvSpPr>
        <p:spPr>
          <a:xfrm>
            <a:off x="2135560" y="274638"/>
            <a:ext cx="8075240" cy="1426170"/>
          </a:xfrm>
        </p:spPr>
        <p:txBody>
          <a:bodyPr>
            <a:noAutofit/>
          </a:bodyPr>
          <a:lstStyle/>
          <a:p>
            <a:r>
              <a:rPr lang="cs-CZ" sz="2800" b="1" dirty="0"/>
              <a:t>Trauma/ tíseň/ extáze/ prázdnota</a:t>
            </a:r>
            <a:br>
              <a:rPr lang="cs-CZ" sz="2800" b="1" dirty="0"/>
            </a:br>
            <a:r>
              <a:rPr lang="cs-CZ" sz="2800" dirty="0"/>
              <a:t>Formule patosu 1900–2017</a:t>
            </a:r>
            <a:br>
              <a:rPr lang="cs-CZ" sz="2800" dirty="0"/>
            </a:br>
            <a:br>
              <a:rPr lang="cs-CZ" sz="2800" dirty="0"/>
            </a:br>
            <a:endParaRPr lang="cs-CZ" sz="2800" dirty="0"/>
          </a:p>
        </p:txBody>
      </p:sp>
      <p:sp>
        <p:nvSpPr>
          <p:cNvPr id="3" name="Zástupný text 2">
            <a:extLst>
              <a:ext uri="{FF2B5EF4-FFF2-40B4-BE49-F238E27FC236}">
                <a16:creationId xmlns:a16="http://schemas.microsoft.com/office/drawing/2014/main" id="{2AEA0FD6-1E36-4F48-82F1-7DBE126EC5D5}"/>
              </a:ext>
            </a:extLst>
          </p:cNvPr>
          <p:cNvSpPr>
            <a:spLocks noGrp="1"/>
          </p:cNvSpPr>
          <p:nvPr>
            <p:ph type="body" idx="1"/>
          </p:nvPr>
        </p:nvSpPr>
        <p:spPr/>
        <p:txBody>
          <a:bodyPr/>
          <a:lstStyle/>
          <a:p>
            <a:endParaRPr lang="cs-CZ" dirty="0"/>
          </a:p>
        </p:txBody>
      </p:sp>
      <p:sp>
        <p:nvSpPr>
          <p:cNvPr id="4" name="Zástupný obsah 3">
            <a:extLst>
              <a:ext uri="{FF2B5EF4-FFF2-40B4-BE49-F238E27FC236}">
                <a16:creationId xmlns:a16="http://schemas.microsoft.com/office/drawing/2014/main" id="{29429560-491D-41DC-912A-29922DF0D9AB}"/>
              </a:ext>
            </a:extLst>
          </p:cNvPr>
          <p:cNvSpPr>
            <a:spLocks noGrp="1"/>
          </p:cNvSpPr>
          <p:nvPr>
            <p:ph sz="half" idx="2"/>
          </p:nvPr>
        </p:nvSpPr>
        <p:spPr>
          <a:xfrm>
            <a:off x="1981200" y="1124745"/>
            <a:ext cx="4187825" cy="5733255"/>
          </a:xfrm>
        </p:spPr>
        <p:txBody>
          <a:bodyPr>
            <a:normAutofit fontScale="55000" lnSpcReduction="20000"/>
          </a:bodyPr>
          <a:lstStyle/>
          <a:p>
            <a:pPr marL="0" indent="0">
              <a:buNone/>
            </a:pPr>
            <a:r>
              <a:rPr lang="cs-CZ" dirty="0"/>
              <a:t>Tato výstava sleduje proměny expresivity lidského těla, jak ji zachycuje výtvarné umění a vizuální kultura v posledních sto dvaceti letech. Vědomě tak rozvíjí myšlenku německého historika umění a kultury Aby </a:t>
            </a:r>
            <a:r>
              <a:rPr lang="cs-CZ" dirty="0" err="1"/>
              <a:t>Warburga</a:t>
            </a:r>
            <a:r>
              <a:rPr lang="cs-CZ" dirty="0"/>
              <a:t> (1866–1929), že mimetický a </a:t>
            </a:r>
            <a:r>
              <a:rPr lang="cs-CZ" dirty="0" err="1"/>
              <a:t>gesturální</a:t>
            </a:r>
            <a:r>
              <a:rPr lang="cs-CZ" dirty="0"/>
              <a:t> jazyk je nejvlastnějším médiem historické paměti. Idea výstavy se opírá o </a:t>
            </a:r>
            <a:r>
              <a:rPr lang="cs-CZ" dirty="0" err="1"/>
              <a:t>Warburgův</a:t>
            </a:r>
            <a:r>
              <a:rPr lang="cs-CZ" dirty="0"/>
              <a:t> pojem „formule patosu“, jímž označoval umělecké reprezentace vypjatých emocionálních stavů, převzaté z primitivních náboženských projevů, který zde však užíváme obecněji k postižení výrazového repertoáru zobrazeného lidského těla. </a:t>
            </a:r>
            <a:r>
              <a:rPr lang="cs-CZ" dirty="0" err="1"/>
              <a:t>Warburg</a:t>
            </a:r>
            <a:r>
              <a:rPr lang="cs-CZ" dirty="0"/>
              <a:t> formule patosu definoval jako „autentické starověké formule intenzivního fyzického a psychického výrazu ve stylu renesance, které vyjadřují životní pohyb (…),“ či jako „ (…) svědectví o mentálních stavech transformovaných do obrazů (…), v nichž pozdější generace hledaly trvalé stopy nejhlubších emocí lidské existence“. Jeho uvažování bylo mj. významně ovlivněno knihou Charlese Darwina </a:t>
            </a:r>
            <a:r>
              <a:rPr lang="cs-CZ" i="1" dirty="0"/>
              <a:t>Výraz emocí u člověka a zvířat</a:t>
            </a:r>
            <a:r>
              <a:rPr lang="cs-CZ" dirty="0"/>
              <a:t> z roku 1872. </a:t>
            </a:r>
            <a:r>
              <a:rPr lang="cs-CZ" dirty="0" err="1"/>
              <a:t>Warburg</a:t>
            </a:r>
            <a:r>
              <a:rPr lang="cs-CZ" dirty="0"/>
              <a:t> svoji teorii tělesné expresivity a sociální paměti nikdy nerozpracoval do podoby uceleného teoretického systému.   Nejúplnějším plodem jeho úsilí na tomto poli se tak stal nedokončený obrazový atlas </a:t>
            </a:r>
            <a:r>
              <a:rPr lang="cs-CZ" i="1" dirty="0" err="1"/>
              <a:t>Mnémosyné</a:t>
            </a:r>
            <a:r>
              <a:rPr lang="cs-CZ" dirty="0"/>
              <a:t>, který sám charakterizoval jako „obrazové tabule k historické psychologii výrazů“. </a:t>
            </a:r>
          </a:p>
          <a:p>
            <a:endParaRPr lang="cs-CZ" dirty="0"/>
          </a:p>
        </p:txBody>
      </p:sp>
      <p:sp>
        <p:nvSpPr>
          <p:cNvPr id="5" name="Zástupný text 4">
            <a:extLst>
              <a:ext uri="{FF2B5EF4-FFF2-40B4-BE49-F238E27FC236}">
                <a16:creationId xmlns:a16="http://schemas.microsoft.com/office/drawing/2014/main" id="{A48B446A-BF2A-4CEA-8372-43A90138EF68}"/>
              </a:ext>
            </a:extLst>
          </p:cNvPr>
          <p:cNvSpPr>
            <a:spLocks noGrp="1"/>
          </p:cNvSpPr>
          <p:nvPr>
            <p:ph type="body" sz="quarter" idx="3"/>
          </p:nvPr>
        </p:nvSpPr>
        <p:spPr/>
        <p:txBody>
          <a:bodyPr/>
          <a:lstStyle/>
          <a:p>
            <a:endParaRPr lang="cs-CZ"/>
          </a:p>
        </p:txBody>
      </p:sp>
      <p:pic>
        <p:nvPicPr>
          <p:cNvPr id="8" name="Zástupný obsah 7" descr="Obsah obrázku zeď, interiér, strop, patro&#10;&#10;Popis byl vytvořen automaticky">
            <a:extLst>
              <a:ext uri="{FF2B5EF4-FFF2-40B4-BE49-F238E27FC236}">
                <a16:creationId xmlns:a16="http://schemas.microsoft.com/office/drawing/2014/main" id="{8070DD9A-8C17-4FD8-84FD-87B403AFD5A1}"/>
              </a:ext>
            </a:extLst>
          </p:cNvPr>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6187308" y="2207553"/>
            <a:ext cx="4307333" cy="2661607"/>
          </a:xfrm>
        </p:spPr>
      </p:pic>
    </p:spTree>
    <p:extLst>
      <p:ext uri="{BB962C8B-B14F-4D97-AF65-F5344CB8AC3E}">
        <p14:creationId xmlns:p14="http://schemas.microsoft.com/office/powerpoint/2010/main" val="18467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7C16B2-1261-4855-BD71-5AE4EF5E296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ADE889D-313E-4DA5-AAB8-443FDAD1479A}"/>
              </a:ext>
            </a:extLst>
          </p:cNvPr>
          <p:cNvSpPr>
            <a:spLocks noGrp="1"/>
          </p:cNvSpPr>
          <p:nvPr>
            <p:ph sz="half" idx="1"/>
          </p:nvPr>
        </p:nvSpPr>
        <p:spPr>
          <a:xfrm>
            <a:off x="1524000" y="188641"/>
            <a:ext cx="4495800" cy="5937523"/>
          </a:xfrm>
        </p:spPr>
        <p:txBody>
          <a:bodyPr>
            <a:normAutofit fontScale="25000" lnSpcReduction="20000"/>
          </a:bodyPr>
          <a:lstStyle/>
          <a:p>
            <a:pPr marL="0" indent="0">
              <a:buNone/>
            </a:pPr>
            <a:r>
              <a:rPr lang="cs-CZ" sz="7200" dirty="0"/>
              <a:t>Výstava naznačuje, že expresívnost lidské tváře a těla (právě jako emocionální stavy, k nimž odkazuje) je kulturně podmíněná – výtvarné umění a vizuální kultura tak na jednu stranu jejich měnící se polohy zachycuje, současně je však spoluutváří. Od konce 19. století, v době nastupujícího modernismu, se rejstřík formulí patosu neobyčejně rozšířil a umělci nacházeli nové způsoby figurace mentálních stavů a emocí v obraze. Jednou z významných inspirací byla rozvíjející se medicína, psychologie a psychiatrie; zájem umělců o nové poznatky týkající se individuální psychiky, patologie emocí a psychického života a možnosti jejich vyjádření se na přelomu 19. a 20. století stal jedním z výrazných momentů umělecké tvorby. </a:t>
            </a:r>
          </a:p>
          <a:p>
            <a:pPr marL="0" indent="0">
              <a:buNone/>
            </a:pPr>
            <a:r>
              <a:rPr lang="cs-CZ" sz="7200" dirty="0"/>
              <a:t>Název výstavy odkazuje k </a:t>
            </a:r>
            <a:r>
              <a:rPr lang="cs-CZ" sz="7200" dirty="0" err="1"/>
              <a:t>Warburgovu</a:t>
            </a:r>
            <a:r>
              <a:rPr lang="cs-CZ" sz="7200" dirty="0"/>
              <a:t> pojetí formulí patosu jako silným výrazům hrůzy, agonie a smutku, zároveň však chce tímto pojmem pokrýt další spektrum afektivních  stavů moderní doby: duševní vzepětí a heroismus, stejně jako tíseň, skleslost, úzkost či emoční prázdnotu. Současně se výstava pokouší – v nutně zúženém výběru – situovat moderní formule patosu do různých kontextů: renesance náboženské tematiky, sociálně zaměřeného umění, propagandy a mobilizace vizuálními prostředky, existenciálně zaměřeného umění a problematiky pózování. </a:t>
            </a:r>
          </a:p>
          <a:p>
            <a:endParaRPr lang="cs-CZ" dirty="0"/>
          </a:p>
        </p:txBody>
      </p:sp>
      <p:pic>
        <p:nvPicPr>
          <p:cNvPr id="6" name="Zástupný obsah 5" descr="Obsah obrázku strop, interiér, patro, zeď&#10;&#10;Popis byl vytvořen automaticky">
            <a:extLst>
              <a:ext uri="{FF2B5EF4-FFF2-40B4-BE49-F238E27FC236}">
                <a16:creationId xmlns:a16="http://schemas.microsoft.com/office/drawing/2014/main" id="{B67F8486-CBE9-4492-ACF1-07AAE7F4AC3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38522" y="2209066"/>
            <a:ext cx="4629478" cy="3092142"/>
          </a:xfrm>
        </p:spPr>
      </p:pic>
    </p:spTree>
    <p:extLst>
      <p:ext uri="{BB962C8B-B14F-4D97-AF65-F5344CB8AC3E}">
        <p14:creationId xmlns:p14="http://schemas.microsoft.com/office/powerpoint/2010/main" val="836774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70518E-BD1B-46BC-8D26-E3F5023E3A16}"/>
              </a:ext>
            </a:extLst>
          </p:cNvPr>
          <p:cNvSpPr>
            <a:spLocks noGrp="1"/>
          </p:cNvSpPr>
          <p:nvPr>
            <p:ph type="title"/>
          </p:nvPr>
        </p:nvSpPr>
        <p:spPr>
          <a:xfrm>
            <a:off x="2324910" y="365126"/>
            <a:ext cx="9028889" cy="685462"/>
          </a:xfrm>
        </p:spPr>
        <p:txBody>
          <a:bodyPr>
            <a:normAutofit fontScale="90000"/>
          </a:bodyPr>
          <a:lstStyle/>
          <a:p>
            <a:r>
              <a:rPr lang="cs-CZ" dirty="0"/>
              <a:t>Abstrakce (koncept)</a:t>
            </a:r>
          </a:p>
        </p:txBody>
      </p:sp>
      <p:sp>
        <p:nvSpPr>
          <p:cNvPr id="3" name="Zástupný obsah 2">
            <a:extLst>
              <a:ext uri="{FF2B5EF4-FFF2-40B4-BE49-F238E27FC236}">
                <a16:creationId xmlns:a16="http://schemas.microsoft.com/office/drawing/2014/main" id="{F12F3FE4-EFE7-4141-A324-5D2B745D49DB}"/>
              </a:ext>
            </a:extLst>
          </p:cNvPr>
          <p:cNvSpPr>
            <a:spLocks noGrp="1"/>
          </p:cNvSpPr>
          <p:nvPr>
            <p:ph sz="half" idx="1"/>
          </p:nvPr>
        </p:nvSpPr>
        <p:spPr>
          <a:xfrm>
            <a:off x="768485" y="1157591"/>
            <a:ext cx="5251315" cy="5019372"/>
          </a:xfrm>
        </p:spPr>
        <p:txBody>
          <a:bodyPr>
            <a:normAutofit fontScale="55000" lnSpcReduction="20000"/>
          </a:bodyPr>
          <a:lstStyle/>
          <a:p>
            <a:pPr marL="0" indent="0">
              <a:buNone/>
            </a:pPr>
            <a:r>
              <a:rPr lang="cs-CZ" dirty="0"/>
              <a:t>Před sto lety – počátkem 20. let 20. století – pomalu odezněla první vlna rozmachu abstraktní malby. Plejáda výjimečných umělců, od Hildy </a:t>
            </a:r>
            <a:r>
              <a:rPr lang="cs-CZ" dirty="0" err="1"/>
              <a:t>Af</a:t>
            </a:r>
            <a:r>
              <a:rPr lang="cs-CZ" dirty="0"/>
              <a:t> </a:t>
            </a:r>
            <a:r>
              <a:rPr lang="cs-CZ" dirty="0" err="1"/>
              <a:t>Klint</a:t>
            </a:r>
            <a:r>
              <a:rPr lang="cs-CZ" dirty="0"/>
              <a:t> po ruské konstruktivisty během pouhých 15 let vytvořila základní repertoár formálních prostředků a strategií i ideových referencí abstraktního umění. Sto let poté – v současnosti – je situace abstraktního umění značně komplikovaná. Umělci, kteří se soustavně věnují této oblasti výtvarné tvorby pracují pod dvojím tlakem: na jednu stranu čelí výtkám (a nezájmu) současného, aktivismem dominovaného, art establishmentu, pro nějž je abstrakce irelevantní, neboť je politicky a sociálně neangažovaná. Na druhé straně jsou konfrontováni se skutečností, že formální rejstřík abstraktního umění není nekonečný a při zběžném pohledu se zdá být vyčerpaný, pro mnohé pozorovatele je současná abstrakce jen variací na modernistické vzory. Proto není zdaleka ojedinělý pohled, že „současná abstrakce nemá co nabídnout“ (abychom parafrázovali název nedávného článku).</a:t>
            </a:r>
          </a:p>
          <a:p>
            <a:pPr marL="0" indent="0">
              <a:buNone/>
            </a:pPr>
            <a:r>
              <a:rPr lang="cs-CZ" dirty="0"/>
              <a:t>Navrhovaná výstava ukazuje prostřednictvím díla několika domácích i zahraničních autorů, jak je v tomto zúženém poli možné smysluplně rozvíjet tradici abstraktní malby. Jaké formální strategie volí současné abstraktní umění, které rezignuje na obsahovou rovinu výpovědi a zabývá se samotnou podstatou výtvarného média? Do jaké míry se otevírá pole percepčního prožitku díla? Tvorbě vybraných autorů je blízké hledání nových formálních strategií, které se vrací k samotné podstatě malířského a sochařského média a ukazují, že (metaforicky řečeno) jazyk abstrakce není zdaleka vyčerpaný.  </a:t>
            </a:r>
          </a:p>
          <a:p>
            <a:endParaRPr lang="cs-CZ" dirty="0"/>
          </a:p>
        </p:txBody>
      </p:sp>
      <p:sp>
        <p:nvSpPr>
          <p:cNvPr id="4" name="Zástupný obsah 3">
            <a:extLst>
              <a:ext uri="{FF2B5EF4-FFF2-40B4-BE49-F238E27FC236}">
                <a16:creationId xmlns:a16="http://schemas.microsoft.com/office/drawing/2014/main" id="{43B9B04F-B896-4AA7-A4E6-D07F98080182}"/>
              </a:ext>
            </a:extLst>
          </p:cNvPr>
          <p:cNvSpPr>
            <a:spLocks noGrp="1"/>
          </p:cNvSpPr>
          <p:nvPr>
            <p:ph sz="half" idx="2"/>
          </p:nvPr>
        </p:nvSpPr>
        <p:spPr>
          <a:xfrm>
            <a:off x="6172199" y="1264596"/>
            <a:ext cx="5335621" cy="4912367"/>
          </a:xfrm>
        </p:spPr>
        <p:txBody>
          <a:bodyPr>
            <a:normAutofit fontScale="55000" lnSpcReduction="20000"/>
          </a:bodyPr>
          <a:lstStyle/>
          <a:p>
            <a:pPr marL="0" indent="0">
              <a:buNone/>
            </a:pPr>
            <a:r>
              <a:rPr lang="cs-CZ" dirty="0"/>
              <a:t>Ústředním tématem výstavy je </a:t>
            </a:r>
            <a:r>
              <a:rPr lang="cs-CZ" b="1" dirty="0"/>
              <a:t>vyjevování</a:t>
            </a:r>
            <a:r>
              <a:rPr lang="cs-CZ" dirty="0"/>
              <a:t> obrazu – tedy to, jak (abstraktní) obraz (ve smyslu </a:t>
            </a:r>
            <a:r>
              <a:rPr lang="cs-CZ" i="1" dirty="0"/>
              <a:t>image</a:t>
            </a:r>
            <a:r>
              <a:rPr lang="cs-CZ" dirty="0"/>
              <a:t>) ve vědomí diváka povstává z obrazového média.  Primární zaujetí „mechanikou abstraktního obrazu“ je tím, co spojuje shromážděné autory a výstava odkrývá různé polohy jejich promyšlené inovativní práce s formátem, technikami, a malířskými postupy. Prostřednictvím vystavených děl se tak otevírá pohled na stěžejní aspekty současné abstraktní tvorby: dvojjedinou povahu současného abstraktního obrazu jakožto </a:t>
            </a:r>
            <a:r>
              <a:rPr lang="cs-CZ" b="1" dirty="0"/>
              <a:t>zobrazení</a:t>
            </a:r>
            <a:r>
              <a:rPr lang="cs-CZ" dirty="0"/>
              <a:t> a současně materiálního </a:t>
            </a:r>
            <a:r>
              <a:rPr lang="cs-CZ" b="1" dirty="0"/>
              <a:t>artefaktu, </a:t>
            </a:r>
            <a:r>
              <a:rPr lang="cs-CZ" dirty="0"/>
              <a:t>přesah či prorůstání obrazové plochy do prostoru výstavního sálu, napětí a vztah</a:t>
            </a:r>
            <a:r>
              <a:rPr lang="cs-CZ" b="1" dirty="0"/>
              <a:t> </a:t>
            </a:r>
            <a:r>
              <a:rPr lang="cs-CZ" dirty="0" err="1"/>
              <a:t>taktility</a:t>
            </a:r>
            <a:r>
              <a:rPr lang="cs-CZ" dirty="0"/>
              <a:t> a vizuality; propustnost a zrcadlení obrazové plochy aj. </a:t>
            </a:r>
          </a:p>
          <a:p>
            <a:pPr marL="0" indent="0">
              <a:buNone/>
            </a:pPr>
            <a:r>
              <a:rPr lang="cs-CZ" dirty="0"/>
              <a:t> </a:t>
            </a:r>
          </a:p>
          <a:p>
            <a:pPr marL="0" indent="0">
              <a:buNone/>
            </a:pPr>
            <a:r>
              <a:rPr lang="cs-CZ" dirty="0"/>
              <a:t>Výstava je založena na konfrontaci a synergii děl několika již dobře etablovaných umělců střední i starší generace, dle finančních možností s dostatečným zastoupením několika zahraničních autorů. Dominantně malířská tvorba bude doplněna i o několik skulpturálních děl, které naznačenou problematiku dále rozvíjejí v 3D, event. i jedné videoinstalace.</a:t>
            </a:r>
          </a:p>
          <a:p>
            <a:endParaRPr lang="cs-CZ" dirty="0"/>
          </a:p>
        </p:txBody>
      </p:sp>
    </p:spTree>
    <p:extLst>
      <p:ext uri="{BB962C8B-B14F-4D97-AF65-F5344CB8AC3E}">
        <p14:creationId xmlns:p14="http://schemas.microsoft.com/office/powerpoint/2010/main" val="401389930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1670</Words>
  <Application>Microsoft Office PowerPoint</Application>
  <PresentationFormat>Širokoúhlá obrazovka</PresentationFormat>
  <Paragraphs>24</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Calibri Light</vt:lpstr>
      <vt:lpstr>Motiv Office</vt:lpstr>
      <vt:lpstr>Image of the Mind - Wall text</vt:lpstr>
      <vt:lpstr> Model </vt:lpstr>
      <vt:lpstr> Intimní interakce</vt:lpstr>
      <vt:lpstr>Trauma/ tíseň/ extáze/ prázdnota Formule patosu 1900–2017  </vt:lpstr>
      <vt:lpstr>Prezentace aplikace PowerPoint</vt:lpstr>
      <vt:lpstr>Abstrakce (koncept)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Image of the Mind - Wall text</dc:title>
  <dc:creator>Ladislav Kesner</dc:creator>
  <cp:lastModifiedBy>Ladislav Kesner</cp:lastModifiedBy>
  <cp:revision>1</cp:revision>
  <dcterms:created xsi:type="dcterms:W3CDTF">2022-10-11T07:23:08Z</dcterms:created>
  <dcterms:modified xsi:type="dcterms:W3CDTF">2022-10-11T07:28:25Z</dcterms:modified>
</cp:coreProperties>
</file>