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1" r:id="rId2"/>
    <p:sldId id="505" r:id="rId3"/>
    <p:sldId id="359" r:id="rId4"/>
    <p:sldId id="858" r:id="rId5"/>
    <p:sldId id="615" r:id="rId6"/>
    <p:sldId id="260" r:id="rId7"/>
    <p:sldId id="854" r:id="rId8"/>
    <p:sldId id="863" r:id="rId9"/>
    <p:sldId id="865" r:id="rId10"/>
    <p:sldId id="866" r:id="rId11"/>
    <p:sldId id="455" r:id="rId12"/>
    <p:sldId id="431" r:id="rId13"/>
    <p:sldId id="500" r:id="rId14"/>
    <p:sldId id="493" r:id="rId15"/>
    <p:sldId id="383" r:id="rId16"/>
    <p:sldId id="257" r:id="rId17"/>
    <p:sldId id="428" r:id="rId18"/>
    <p:sldId id="430" r:id="rId19"/>
    <p:sldId id="425" r:id="rId20"/>
    <p:sldId id="494" r:id="rId21"/>
    <p:sldId id="495" r:id="rId22"/>
    <p:sldId id="427" r:id="rId23"/>
    <p:sldId id="429" r:id="rId24"/>
    <p:sldId id="45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B175-9E67-4024-B527-6C137D3F75C4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E8242-3D5F-4173-9AA8-9FC201D6C9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23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14E1B-C562-4C6A-B8B0-3FA5881B2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84BBCF3-029F-45AF-965A-FCE80A7F3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EC3C38-9AE1-49A2-AB39-911AD9FD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6702CB-030D-4860-8107-DEE175F39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0F1EFF-050C-490A-9610-FAD8BDAA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85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91727C-1B0C-47C1-BB29-E5E1ABB3C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8EBE70-CBE7-4C89-BF1F-95E133D6B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F233CC-22CC-49B4-94B6-EDA33557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BB7490-16F5-4FC3-8B41-B2114323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9E3A9F-0953-4B8A-8415-80045FCB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01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6C9AF15-FA76-4E08-8EBE-BD4B3976E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41A766-D14F-4581-AFAF-393753049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10F494-09FB-4A84-BD6F-5F7D57205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DEF997-CDBA-412D-87DB-3409F0D4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2BB11-E84D-4E4A-9B02-C69FF1FB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37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088A87-3391-4FEB-85D7-B3083FC8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5BB1E-A2FE-49B9-A2F0-18764B77C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0E1E04-62D5-496D-89FA-04856BA4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32A94F6-8811-4F89-AAEC-F393A561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698B0-387D-471C-8B85-8CA92D33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BAB99-9FA0-4381-92B9-F50726682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4FE749-3DE0-4656-A5C7-BF2D0F92D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7F3565-4A2C-40CB-A3F5-62967FC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7D581D-927F-43A9-9D40-20D4EE74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999792-0B2C-494C-8355-4DC891FC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34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B70FA-8871-4300-829E-A7F9D5D61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E3DE7-7CDE-40D1-B494-076C876BDD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2E840F-DA72-4869-A6CD-6E92080B2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FC5A01-571F-41F5-97A1-EBE8C52A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217B30-FBC4-4891-B0BF-7548A7EE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B34FD1-3489-4597-95F9-E38A19B4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27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E4BAB-C712-4C7F-B49B-F2DFC255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E60B421-5BD3-4366-A0AA-1917A34B4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A55DAB7-6FFC-4DD6-8624-1F6CB51BE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AA7A369-2A05-44C8-89E8-38B8AFADA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7DDD436-3A42-45E9-B4BA-94600F284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CD29A17-BD84-434E-92B4-17A34B84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5C6F4F-ADF3-41C2-90D5-F979358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85C0AC-7AC0-48CE-8944-BF618744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1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CBB84-B932-4247-BEE5-8D7A20D3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4E7A093-2C54-4FBD-9ACC-6FE3F4C8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5DD6C8-81CE-43EE-B863-73F9D784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219B01-F5F7-4BC1-86B7-7761C12AF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21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B20EA53-4C14-43CA-86E8-DE666B54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087B7A-9240-4E3D-A8DF-3021AE00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58C84A-3720-4F4E-A96D-559E7EB76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89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A98A66-B49A-4ECE-8DD3-27F2CB4F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120BAF-84AB-4EAB-AD1B-FCDEB80FE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F9814B-D6EB-4962-9561-22D1EE45A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F05759-C327-4CDB-9DBB-B7B2FF69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8B6149-B235-4B49-A9FE-A7E105E4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C7140F-3DC7-4CEA-AB8A-FD3FE209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92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380633-73ED-43B1-BAAA-4D34B722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A8AC1AF-E0B7-431E-882B-C11D26A64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91A57C-D6BF-4D34-B492-ACD5D1D57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1EFBB9-8CB5-4DE5-AED0-803F7DD9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92524A-197A-4414-BEEE-3F0BD705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221268-6B10-44BF-AA00-DB76E7362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27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A6D012B-8F8F-4034-8EE9-C579C3BD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7F93D58-06F4-4E61-B0C9-3CEB3E414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DF785E-8221-4B9E-91BF-0231DBF59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5A136-73D9-4B97-8BB5-57EDD593CBE7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8F390B-B9C8-44A1-ADE9-C327B867F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0E1021-9170-4429-8F70-AE05E86A0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3008B-8D0B-4A64-A849-DFEA7E0A5D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8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/>
              <a:t>DU2001</a:t>
            </a:r>
            <a:br>
              <a:rPr lang="cs-CZ" dirty="0"/>
            </a:br>
            <a:r>
              <a:rPr lang="cs-CZ" dirty="0"/>
              <a:t>Historiografie dějin umění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Úvodní teze </a:t>
            </a:r>
          </a:p>
        </p:txBody>
      </p:sp>
    </p:spTree>
    <p:extLst>
      <p:ext uri="{BB962C8B-B14F-4D97-AF65-F5344CB8AC3E}">
        <p14:creationId xmlns:p14="http://schemas.microsoft.com/office/powerpoint/2010/main" val="51534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61E21-EE13-A8F6-2C34-559C13C57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69DCE2-F8DB-8F2F-90E1-F8443DEB34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F9F566-6AE8-C316-8DB1-0E7F67F2E1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488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89C9D-025F-40E0-97A4-B5379FC6E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FECF9E-8F75-4DF7-BCF8-432AF858F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553" y="3354512"/>
            <a:ext cx="11650894" cy="350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K čemu kurz historiografie?</a:t>
            </a:r>
          </a:p>
          <a:p>
            <a:pPr marL="0" indent="0">
              <a:buNone/>
            </a:pPr>
            <a:r>
              <a:rPr lang="cs-CZ" sz="2200" dirty="0"/>
              <a:t>K čemu je vlastně historiografie?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2200" u="sng" dirty="0"/>
              <a:t>Základ:</a:t>
            </a:r>
          </a:p>
          <a:p>
            <a:pPr marL="0" indent="0">
              <a:buNone/>
            </a:pPr>
            <a:r>
              <a:rPr lang="cs-CZ" sz="2200" dirty="0"/>
              <a:t>O co usilují dějiny umění? </a:t>
            </a:r>
          </a:p>
          <a:p>
            <a:pPr marL="0" indent="0">
              <a:buNone/>
            </a:pPr>
            <a:r>
              <a:rPr lang="cs-CZ" sz="2200" dirty="0"/>
              <a:t>Co dělali/dělají historikové umění?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4098" name="Picture 2" descr="Rijksmuseum Amsterdam with VIP Entry + Art Historian Guide">
            <a:extLst>
              <a:ext uri="{FF2B5EF4-FFF2-40B4-BE49-F238E27FC236}">
                <a16:creationId xmlns:a16="http://schemas.microsoft.com/office/drawing/2014/main" id="{5E0A87C9-F745-4BFE-AB1B-9CD7CF728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35" y="-20548"/>
            <a:ext cx="7595365" cy="405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1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Smysl (?)</a:t>
            </a:r>
          </a:p>
          <a:p>
            <a:pPr marL="0" indent="0">
              <a:buNone/>
            </a:pPr>
            <a:r>
              <a:rPr lang="cs-CZ" dirty="0"/>
              <a:t>Kontinuita a diskontinuita; tradice a inovace/ revoluce – inovace (bojovníci a průzkumníci) 	 </a:t>
            </a:r>
          </a:p>
          <a:p>
            <a:pPr marL="0" indent="0">
              <a:buNone/>
            </a:pPr>
            <a:r>
              <a:rPr lang="cs-CZ" dirty="0"/>
              <a:t>Paralely a průsečíky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Práce s texty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3881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2A82F52-0CB0-48E2-8BF3-F4DCC3F60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48" y="2343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 Friedrich von </a:t>
            </a:r>
            <a:r>
              <a:rPr lang="cs-CZ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Rumohr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Jiří Kroupa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7BC559-6B74-4FAE-834B-7A279E995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0871" y="1379279"/>
            <a:ext cx="8686800" cy="9073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„….</a:t>
            </a:r>
            <a:r>
              <a:rPr lang="cs-CZ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považoval za důležité pokusit se prozkoumávat a pochopit, proč různí spisovatelé psali různě o uměleckých dílech a pokusit se rovněž objasnit, proč se mýlili nebo v čem může být jejich odlišné stanovisko zajímavé také pro náš vlastní výzkum.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cs-CZ" sz="3200" dirty="0"/>
          </a:p>
        </p:txBody>
      </p:sp>
      <p:pic>
        <p:nvPicPr>
          <p:cNvPr id="1026" name="Picture 2" descr="Jiří Kroupa – Wikipedie">
            <a:extLst>
              <a:ext uri="{FF2B5EF4-FFF2-40B4-BE49-F238E27FC236}">
                <a16:creationId xmlns:a16="http://schemas.microsoft.com/office/drawing/2014/main" id="{C846BBC4-C62E-4B2F-9563-C8D3507987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120" y="2674277"/>
            <a:ext cx="2778087" cy="368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l Friedrich von Rumohr - [ESSEN UND TRINKEN]">
            <a:extLst>
              <a:ext uri="{FF2B5EF4-FFF2-40B4-BE49-F238E27FC236}">
                <a16:creationId xmlns:a16="http://schemas.microsoft.com/office/drawing/2014/main" id="{126D2DB1-14D0-40EF-B47D-3D0603453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71" y="2674277"/>
            <a:ext cx="3673011" cy="367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1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F1657-8715-4045-8607-FF669277A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692" y="365125"/>
            <a:ext cx="6381108" cy="119654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Eric </a:t>
            </a:r>
            <a:r>
              <a:rPr lang="en-US" sz="2400" dirty="0" err="1">
                <a:latin typeface="+mn-lt"/>
              </a:rPr>
              <a:t>Fernie</a:t>
            </a:r>
            <a:r>
              <a:rPr lang="en-US" sz="2400" dirty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(</a:t>
            </a:r>
            <a:r>
              <a:rPr lang="cs-CZ" sz="2400" dirty="0" err="1">
                <a:latin typeface="+mn-lt"/>
              </a:rPr>
              <a:t>ed</a:t>
            </a:r>
            <a:r>
              <a:rPr lang="cs-CZ" sz="2400" dirty="0">
                <a:latin typeface="+mn-lt"/>
              </a:rPr>
              <a:t>.), </a:t>
            </a:r>
            <a:r>
              <a:rPr lang="en-US" sz="2400" i="1" dirty="0">
                <a:latin typeface="+mn-lt"/>
              </a:rPr>
              <a:t>Art History and Its Methods: A Critical Anthology</a:t>
            </a:r>
            <a:r>
              <a:rPr lang="cs-CZ" sz="2400" dirty="0">
                <a:latin typeface="+mn-lt"/>
              </a:rPr>
              <a:t>, London 1995</a:t>
            </a:r>
            <a:br>
              <a:rPr lang="cs-CZ" sz="2400" dirty="0">
                <a:latin typeface="+mn-lt"/>
              </a:rPr>
            </a:b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metody – teorie - přístupy (?)</a:t>
            </a:r>
          </a:p>
        </p:txBody>
      </p:sp>
      <p:pic>
        <p:nvPicPr>
          <p:cNvPr id="1026" name="Picture 2" descr="Art History and Its Methods (F A GENERAL): Fernie, Eric: 9780714829913:  Amazon.com: Books">
            <a:extLst>
              <a:ext uri="{FF2B5EF4-FFF2-40B4-BE49-F238E27FC236}">
                <a16:creationId xmlns:a16="http://schemas.microsoft.com/office/drawing/2014/main" id="{845B4A8A-B039-4BDC-AC45-B4912FD7A5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4" y="-118437"/>
            <a:ext cx="4653283" cy="697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D25CDCC-EBE5-499D-9EEC-203C5626BFFB}"/>
              </a:ext>
            </a:extLst>
          </p:cNvPr>
          <p:cNvSpPr txBox="1"/>
          <p:nvPr/>
        </p:nvSpPr>
        <p:spPr>
          <a:xfrm>
            <a:off x="4972692" y="2610307"/>
            <a:ext cx="61644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Metoda:</a:t>
            </a: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užší – praktické nástroje</a:t>
            </a:r>
          </a:p>
          <a:p>
            <a:pPr marL="457200" indent="-457200">
              <a:buAutoNum type="arabicParenR"/>
            </a:pPr>
            <a: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obecnější konceptuální rámce interpretace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5482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6580" y="749147"/>
            <a:ext cx="6209304" cy="5427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Dějiny umění </a:t>
            </a:r>
            <a:r>
              <a:rPr lang="cs-CZ" sz="2400" i="1" dirty="0"/>
              <a:t>„jak historikové umění dělají z umění dějiny“ </a:t>
            </a:r>
            <a:r>
              <a:rPr lang="cs-CZ" sz="2400" dirty="0"/>
              <a:t>(Robert S. Nelson)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Rekonstrukce – Konstrukce (významu)</a:t>
            </a:r>
          </a:p>
          <a:p>
            <a:pPr marL="0" indent="0">
              <a:buNone/>
            </a:pPr>
            <a:r>
              <a:rPr lang="cs-CZ" sz="2400" dirty="0"/>
              <a:t>(Kde se „nachází“ </a:t>
            </a:r>
            <a:r>
              <a:rPr lang="cs-CZ" sz="2400" b="1" dirty="0"/>
              <a:t>význam </a:t>
            </a:r>
            <a:r>
              <a:rPr lang="cs-CZ" sz="2400" dirty="0"/>
              <a:t>uměleckého díla?</a:t>
            </a:r>
          </a:p>
          <a:p>
            <a:pPr marL="457200" indent="-457200">
              <a:buAutoNum type="alphaLcParenR"/>
            </a:pPr>
            <a:r>
              <a:rPr lang="cs-CZ" sz="2400" dirty="0"/>
              <a:t>V totalitě díla (esenciálně)</a:t>
            </a:r>
          </a:p>
          <a:p>
            <a:pPr marL="457200" indent="-457200">
              <a:buAutoNum type="alphaLcParenR"/>
            </a:pPr>
            <a:r>
              <a:rPr lang="cs-CZ" sz="2400" dirty="0"/>
              <a:t>V procesu vnímání díla (různé pohledy různých recipientů)</a:t>
            </a:r>
          </a:p>
          <a:p>
            <a:pPr marL="457200" indent="-457200">
              <a:buAutoNum type="alphaLcParenR"/>
            </a:pPr>
            <a:r>
              <a:rPr lang="cs-CZ" sz="2400" dirty="0"/>
              <a:t>V procesu interpretace (různé pohledy různých historiků umění)</a:t>
            </a:r>
          </a:p>
          <a:p>
            <a:endParaRPr lang="cs-CZ" sz="2400" dirty="0"/>
          </a:p>
        </p:txBody>
      </p:sp>
      <p:pic>
        <p:nvPicPr>
          <p:cNvPr id="3076" name="Picture 4" descr="Les Demoiselles d'Avignon by Pablo Picasso for Sale | Guy Hepner">
            <a:extLst>
              <a:ext uri="{FF2B5EF4-FFF2-40B4-BE49-F238E27FC236}">
                <a16:creationId xmlns:a16="http://schemas.microsoft.com/office/drawing/2014/main" id="{E39DB380-7397-411A-8587-755EECD8B5F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00" y="773934"/>
            <a:ext cx="4777365" cy="49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2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Documents and Settings\Administrator\Dokumenty\Brno\Přednášky a semináře\2011_ZS\Úvod DU\Obr\P11201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358" y="750014"/>
            <a:ext cx="3644540" cy="5122971"/>
          </a:xfrm>
          <a:prstGeom prst="rect">
            <a:avLst/>
          </a:prstGeom>
        </p:spPr>
      </p:pic>
      <p:pic>
        <p:nvPicPr>
          <p:cNvPr id="5" name="Picture 3" descr="C:\Documents and Settings\Administrator\Dokumenty\Brno\Přednášky a semináře\2011_ZS\Úvod DU\Obr\P1130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4386" y="750014"/>
            <a:ext cx="3923227" cy="5049155"/>
          </a:xfrm>
          <a:prstGeom prst="rect">
            <a:avLst/>
          </a:prstGeom>
        </p:spPr>
      </p:pic>
      <p:pic>
        <p:nvPicPr>
          <p:cNvPr id="9" name="Picture 2" descr="VÃ½sledek obrÃ¡zku pro bakoÅ¡ stezky a strategie">
            <a:extLst>
              <a:ext uri="{FF2B5EF4-FFF2-40B4-BE49-F238E27FC236}">
                <a16:creationId xmlns:a16="http://schemas.microsoft.com/office/drawing/2014/main" id="{11D9BE09-BE10-4171-8553-1E0BCD000D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8" y="680279"/>
            <a:ext cx="3604592" cy="521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44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891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6313" y="949325"/>
            <a:ext cx="2886075" cy="4351338"/>
          </a:xfrm>
        </p:spPr>
      </p:pic>
      <p:pic>
        <p:nvPicPr>
          <p:cNvPr id="3891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3238" y="1273175"/>
            <a:ext cx="2767012" cy="4167188"/>
          </a:xfrm>
        </p:spPr>
      </p:pic>
      <p:pic>
        <p:nvPicPr>
          <p:cNvPr id="3891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1052513"/>
            <a:ext cx="3152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53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>
          <a:xfrm>
            <a:off x="4637088" y="365125"/>
            <a:ext cx="6716712" cy="3808413"/>
          </a:xfrm>
        </p:spPr>
        <p:txBody>
          <a:bodyPr/>
          <a:lstStyle/>
          <a:p>
            <a:pPr eaLnBrk="1" hangingPunct="1"/>
            <a:r>
              <a:rPr lang="en-US" altLang="cs-CZ" sz="2800"/>
              <a:t>Richard Shone </a:t>
            </a:r>
            <a:r>
              <a:rPr lang="cs-CZ" altLang="cs-CZ" sz="2800"/>
              <a:t>- </a:t>
            </a:r>
            <a:r>
              <a:rPr lang="en-US" altLang="cs-CZ" sz="2800"/>
              <a:t>John-Paul Stonard </a:t>
            </a:r>
            <a:r>
              <a:rPr lang="cs-CZ" altLang="cs-CZ" sz="2800"/>
              <a:t>(eds), </a:t>
            </a:r>
            <a:r>
              <a:rPr lang="en-US" altLang="cs-CZ" sz="2800" i="1"/>
              <a:t>The Books that Shaped Art</a:t>
            </a:r>
            <a:r>
              <a:rPr lang="en-US" altLang="cs-CZ" sz="2800"/>
              <a:t> </a:t>
            </a:r>
            <a:r>
              <a:rPr lang="en-US" altLang="cs-CZ" sz="2800" i="1"/>
              <a:t>History: From Gombrich and Greenberg to Alpers and Krauss</a:t>
            </a:r>
            <a:r>
              <a:rPr lang="en-US" altLang="cs-CZ" sz="2800"/>
              <a:t>, </a:t>
            </a:r>
            <a:r>
              <a:rPr lang="cs-CZ" altLang="cs-CZ" sz="2800"/>
              <a:t>London 2013</a:t>
            </a:r>
          </a:p>
        </p:txBody>
      </p:sp>
      <p:pic>
        <p:nvPicPr>
          <p:cNvPr id="40963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873125"/>
            <a:ext cx="3930650" cy="5245100"/>
          </a:xfrm>
        </p:spPr>
      </p:pic>
    </p:spTree>
    <p:extLst>
      <p:ext uri="{BB962C8B-B14F-4D97-AF65-F5344CB8AC3E}">
        <p14:creationId xmlns:p14="http://schemas.microsoft.com/office/powerpoint/2010/main" val="395536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sp>
        <p:nvSpPr>
          <p:cNvPr id="35843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5844" name="Picture 2" descr="C:\Documents and Settings\Administrator\Dokumenty\Brno\Přednášky a semináře\2011_ZS\Úvod DU\Obr\P11201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28625"/>
            <a:ext cx="9091613" cy="6072188"/>
          </a:xfrm>
        </p:spPr>
      </p:pic>
    </p:spTree>
    <p:extLst>
      <p:ext uri="{BB962C8B-B14F-4D97-AF65-F5344CB8AC3E}">
        <p14:creationId xmlns:p14="http://schemas.microsoft.com/office/powerpoint/2010/main" val="93632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84018-C4E6-438E-AEDF-DF5F2FE28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58" y="412750"/>
            <a:ext cx="10515600" cy="1325563"/>
          </a:xfrm>
        </p:spPr>
        <p:txBody>
          <a:bodyPr>
            <a:noAutofit/>
          </a:bodyPr>
          <a:lstStyle/>
          <a:p>
            <a:r>
              <a:rPr lang="cs-CZ" sz="2400" b="1" dirty="0"/>
              <a:t>Peter </a:t>
            </a:r>
            <a:r>
              <a:rPr lang="cs-CZ" sz="2400" b="1" dirty="0" err="1"/>
              <a:t>Burke</a:t>
            </a:r>
            <a:r>
              <a:rPr lang="cs-CZ" sz="2400" b="1" dirty="0"/>
              <a:t> </a:t>
            </a:r>
            <a:r>
              <a:rPr lang="cs-CZ" sz="2400" dirty="0"/>
              <a:t>(1972): „umělecké dílo renesance“ v kontextu různých médií vizuální kultury (grafity, rituály, slavnosti, efemérní dekorace ad.) a především jejich sledování jako kulturních a sociálních „</a:t>
            </a:r>
            <a:r>
              <a:rPr lang="cs-CZ" sz="2400" i="1" dirty="0" err="1"/>
              <a:t>communicative</a:t>
            </a:r>
            <a:r>
              <a:rPr lang="cs-CZ" sz="2400" i="1" dirty="0"/>
              <a:t> </a:t>
            </a:r>
            <a:r>
              <a:rPr lang="cs-CZ" sz="2400" i="1" dirty="0" err="1"/>
              <a:t>events</a:t>
            </a:r>
            <a:r>
              <a:rPr lang="cs-CZ" sz="2400" dirty="0"/>
              <a:t>“</a:t>
            </a:r>
          </a:p>
        </p:txBody>
      </p:sp>
      <p:pic>
        <p:nvPicPr>
          <p:cNvPr id="9220" name="Picture 4" descr="Peter Burke. The Italian Renaissance : Culture and Society in Italy. —  Revised edition. — Princeton, New Jersey, 1987 | портал о дизайне и  архитектуре">
            <a:extLst>
              <a:ext uri="{FF2B5EF4-FFF2-40B4-BE49-F238E27FC236}">
                <a16:creationId xmlns:a16="http://schemas.microsoft.com/office/drawing/2014/main" id="{27FEE930-9179-4920-AE1E-7BD4C251F4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94" y="2225675"/>
            <a:ext cx="28640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2E57835F-90BA-487C-80C9-251BFC235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42" y="2225675"/>
            <a:ext cx="3131727" cy="421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talská renesance: Kultura a společnost v Itálii - Peter Burke | Databáze  knih">
            <a:extLst>
              <a:ext uri="{FF2B5EF4-FFF2-40B4-BE49-F238E27FC236}">
                <a16:creationId xmlns:a16="http://schemas.microsoft.com/office/drawing/2014/main" id="{D73CD383-D9DB-430A-9E68-B6B131F8A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7" y="2225675"/>
            <a:ext cx="28575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Žebráci, šarlatáni, papežové - Peter Burke | Databáze knih">
            <a:extLst>
              <a:ext uri="{FF2B5EF4-FFF2-40B4-BE49-F238E27FC236}">
                <a16:creationId xmlns:a16="http://schemas.microsoft.com/office/drawing/2014/main" id="{11AD1A63-9BF7-4D0D-ABED-C9D4D8441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13" y="2225675"/>
            <a:ext cx="26212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7171" name="Picture 6" descr="Výsledek obrázku pro jak se píšou ději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7638" y="665163"/>
            <a:ext cx="3862387" cy="5407025"/>
          </a:xfrm>
          <a:noFill/>
        </p:spPr>
      </p:pic>
      <p:pic>
        <p:nvPicPr>
          <p:cNvPr id="7172" name="Picture 8" descr="Výsledek obrázku pro jak říkat pravdu o dějiná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0225" y="862013"/>
            <a:ext cx="3863975" cy="5011737"/>
          </a:xfrm>
          <a:noFill/>
        </p:spPr>
      </p:pic>
      <p:pic>
        <p:nvPicPr>
          <p:cNvPr id="7173" name="Picture 2" descr="C:\Documents and Settings\Administrator\Dokumenty\Brno\Přednášky a semináře\2011_ZS\Úvod DU\Obr\P1130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163"/>
            <a:ext cx="367823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2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1CE68-E22F-4266-BC17-5C78F3CA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821" y="417720"/>
            <a:ext cx="7223589" cy="692845"/>
          </a:xfrm>
        </p:spPr>
        <p:txBody>
          <a:bodyPr>
            <a:noAutofit/>
          </a:bodyPr>
          <a:lstStyle/>
          <a:p>
            <a:r>
              <a:rPr lang="cs-CZ" sz="2400" b="0" i="0" dirty="0">
                <a:solidFill>
                  <a:srgbClr val="333333"/>
                </a:solidFill>
                <a:effectLst/>
                <a:latin typeface="+mn-lt"/>
              </a:rPr>
              <a:t>Lucie Storchová a kol., </a:t>
            </a:r>
            <a:r>
              <a:rPr lang="cs-CZ" sz="2400" b="0" i="1" dirty="0">
                <a:solidFill>
                  <a:srgbClr val="333333"/>
                </a:solidFill>
                <a:effectLst/>
                <a:latin typeface="+mn-lt"/>
              </a:rPr>
              <a:t>Koncepty a dějiny: Proměny pojmů v současné historické vědě</a:t>
            </a:r>
            <a:r>
              <a:rPr lang="cs-CZ" sz="2400" b="0" i="0" dirty="0">
                <a:solidFill>
                  <a:srgbClr val="333333"/>
                </a:solidFill>
                <a:effectLst/>
                <a:latin typeface="+mn-lt"/>
              </a:rPr>
              <a:t>, Praha 2014</a:t>
            </a:r>
            <a:endParaRPr lang="cs-CZ" sz="2400" dirty="0">
              <a:latin typeface="+mn-lt"/>
            </a:endParaRPr>
          </a:p>
        </p:txBody>
      </p:sp>
      <p:pic>
        <p:nvPicPr>
          <p:cNvPr id="3074" name="Picture 2" descr="Koncepty a dějiny - Lucie Storchová, kol. | KOSMAS.cz - vaše internetové  knihkupectví">
            <a:extLst>
              <a:ext uri="{FF2B5EF4-FFF2-40B4-BE49-F238E27FC236}">
                <a16:creationId xmlns:a16="http://schemas.microsoft.com/office/drawing/2014/main" id="{5D125E12-736D-4A12-90A3-58A092E9F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45" y="1418655"/>
            <a:ext cx="3421894" cy="523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2B9973F9-A3C2-4FC5-B67E-08FB8AC308DF}"/>
              </a:ext>
            </a:extLst>
          </p:cNvPr>
          <p:cNvSpPr txBox="1">
            <a:spLocks/>
          </p:cNvSpPr>
          <p:nvPr/>
        </p:nvSpPr>
        <p:spPr>
          <a:xfrm>
            <a:off x="838200" y="262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39E1452-A7B5-47D2-A337-12998B3B3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06" y="0"/>
            <a:ext cx="4034839" cy="686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88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1524000" y="285750"/>
            <a:ext cx="8229600" cy="1143000"/>
          </a:xfrm>
        </p:spPr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7" name="Picture 3" descr="C:\Documents and Settings\Administrator\Dokumenty\Brno\Přednášky a semináře\2011_ZS\Úvod DU\Obr\P1120167.JPG">
            <a:extLst>
              <a:ext uri="{FF2B5EF4-FFF2-40B4-BE49-F238E27FC236}">
                <a16:creationId xmlns:a16="http://schemas.microsoft.com/office/drawing/2014/main" id="{B0052F46-B9EE-4543-9DA5-F5253CC693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220" y="695468"/>
            <a:ext cx="3653686" cy="5214764"/>
          </a:xfrm>
        </p:spPr>
      </p:pic>
      <p:pic>
        <p:nvPicPr>
          <p:cNvPr id="1026" name="Picture 2" descr="POSPISZYL, Tomáš : Před obrazem">
            <a:extLst>
              <a:ext uri="{FF2B5EF4-FFF2-40B4-BE49-F238E27FC236}">
                <a16:creationId xmlns:a16="http://schemas.microsoft.com/office/drawing/2014/main" id="{F0403565-C7CB-4A4B-8047-DEE0366A9B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234" y="893559"/>
            <a:ext cx="3267342" cy="46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ociativní dějepis umění - Tomáš Pospiszyl | KOSMAS.cz - vaše internetové  knihkupectví">
            <a:extLst>
              <a:ext uri="{FF2B5EF4-FFF2-40B4-BE49-F238E27FC236}">
                <a16:creationId xmlns:a16="http://schemas.microsoft.com/office/drawing/2014/main" id="{97384D5B-8F3C-4C4B-A1B6-35041BF69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205" y="857250"/>
            <a:ext cx="3338844" cy="469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31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39939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3" y="7938"/>
            <a:ext cx="2747962" cy="4224337"/>
          </a:xfrm>
        </p:spPr>
      </p:pic>
      <p:pic>
        <p:nvPicPr>
          <p:cNvPr id="39940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75" y="2674938"/>
            <a:ext cx="2759075" cy="4165600"/>
          </a:xfrm>
        </p:spPr>
      </p:pic>
      <p:sp>
        <p:nvSpPr>
          <p:cNvPr id="39941" name="AutoShape 2" descr="data:image/jpeg;base64,/9j/4AAQSkZJRgABAQAAAQABAAD/2wBDABQODxIPDRQSEBIXFRQYHjIhHhwcHj0sLiQySUBMS0dARkVQWnNiUFVtVkVGZIhlbXd7gYKBTmCNl4x9lnN+gXz/2wBDARUXFx4aHjshITt8U0ZTfHx8fHx8fHx8fHx8fHx8fHx8fHx8fHx8fHx8fHx8fHx8fHx8fHx8fHx8fHx8fHx8fHz/wAARCAEKALEDASIAAhEBAxEB/8QAGwAAAQUBAQAAAAAAAAAAAAAABAACAwUGAQf/xABIEAACAQMCAgUHBwgJBAMAAAABAgMABBEFIRIxBhMiQVEUYXGBkaGxFSQyVHLB0SNCUlNikpPwJTM0NURzgrLhJkNj0hai8f/EABoBAAMBAQEBAAAAAAAAAAAAAAABAwIFBAb/xAAtEQACAgEDAwMEAQQDAAAAAAAAAQIRAxIhMRNBUQQiYSMycYHwMzRCkQVDof/aAAwDAQACEQMRAD8Aivb6eO7mRZnADnAzyoY6jdDfyiT21DqjldSuAP0zQhkzXShii4rYi27LEajdH/EP+9XH1G7HK4k9tAqxrrMQu4rXTj4FbJX1a+B2uH9tdTVb1hvcye2q92ya7G2DW+lDwO2WQ1O9zg3MntpHUb361J7aDDZPhUgIzWenDwFsI+Ur36xJ7a4dTve65k9tQ8OaaUJNHTh4C2ELqN8edzJ7a42p3w28pf21Ei457VyZcchRoh4HbHjVr8f4lz66a+r6gv8AiX9tRFQe6opU76fTh4C2T/LWofWX9td+WtQ+sv7aC4acV2p9KHgdhXy1qH1l6fHq9+edy59dAcFSxrg0dKHgVliuqXh/xD+2pBf3p/xD+2glAI2qdRtipvHDwFskfUrwcp39tM+VL4D+vf21wx8WDjaumBcUtEPAWzZUqVKuYVMfqUedSuG8XNCtCBVlqC5vJz+2aDII511YP2og+SADFJjkYqVgOE7b0KxINVW4hjimcjTwGdgqqWYnAAGSacbK7yQLabP+Wadpcs0kMEm/KpFfJposLz6rP/DNSeS3ES8UkEqKOZZCAKWqPkKCYTxVNwA70NDIAOW1Eh8AVhgcK4GwpjJnmKl6zs0sbZztSAHaIY2oeQADainJoWXNbiBBiu5rhrmTyqgDxvUqDHOhwaljOaTQBKkDcCn9bjbFQU9cbZ3rDQgmOQY5bVIGB2qEYx6a4x251hoZs6VKlXJLGZvj87m+2aEajL4fO5vtmhGWunD7UQfJCxNQuo3NTsKhkLArsMZ8ashDbeeS0uY7hAOKNgQGFabTNckv7pEd44ZmyoHVkhhz5583vrLSliBkDn4062aaK6ieBcyq4KDxOdhUs2GORW+TcZNHoYW5PKeE920Z/wDaoru1uLm2lheaLEilf6o/+1PsZGaBA4UHgDbEknPedhjeia4DbjI9HJ5oS8bMj7MpwRjvqRJNseyjOk1t5Nq0jAYWUdYPXz99VUb4r6PHJZIKXk8zVMM4t96lWTxNCqwPOlx9rGa1QgpzkHwoWQDup/H2d6jfzGhIAZ9qbmnNuabiqGjoO9TRnlUA51IpwKTEwnI7zXQNqGL576esvLJrNCJw5FPZ8rQ7PttXBKd80mgPQKVKlXFLmcux87mz+mfjUDDuom6/tU2355+NQMK6MOERfJAy7YNDupIIos8qhdc91VTEByZAGRncbirTo3am41ZHYdmEFz6e7+fNQLpkcq0Gjgafolzekdt88Oe/Gw95qfqJ1jpcvY1DktdMnimkuxGSTHMVOf55ZzR9Y3otddTqTQsTidcb/pDf8a2Vcf1OLpZKLxdoz3TG162wjuFG8LYPoP8AzisWDvXp19bi7s5oG5SIR6K8yZSjlWGGU4I8K6X/AB+S4OPgnNbksb92aRJDZzUQO9P4gQc10SZIrUmORUJbwrhbNFBQmO9NpE1ygZ2lmuUqQzuaeNqaB40/G1MR3O1KuAZp2NqTEeiUqVKuGWM9dbXU32z8ahJ8amux85m8OM/Gh2U91dGHCIvk4wqMipQuRXSu1bsQP1bMwVRlmOFHiTVv0hZbaxtbCM7AAn1fic+yo9Ht+u1KMkZWIcZ9Pd79/VQetz+UahK+cqp4F9A/k1B+/Ml43N8RKyKY21zHMn0o2DDz16LFIssSSIcq6hgfMa84Zcmtn0ZuOv0tY2PahPAfRzH4eqp+vhcVPwaxvsW1YLpNaeTaxKQOzKOsHr5+/Nb6s70wtess4rlR2omwfQf+ce2vJ6LJoypeTc1sY3lS504gYpld8gcpV2rC20ae7wLaW3kYjPCJRkeqsynGO7Zorq5VvL0dvYF47hoIVzjLygV2Po5dzoWt5baYD9CXNT6+Or1BTKikATnA5VPd2VxZSdXcxNG3dnv9FHWugXd1ZpdI0KxtnHG+O/FaeSCVt7BRWLzqSjvkO4Bx11sT5p1qdujt/EpaQRIvi0gArLz4/IqZVhdq6KtE0K4cgLNbZ8BKDUF/ps2nyKk5QlhxDhOaFlhJ0nuKmbWlSpVyCxQXQ+cy/bPxqMgHnT7o/OZftn40OrHjkz3N9wroR+1EnyP4THuuWXwPP1VxnUKGyMHkacGPIc/PTFSUSlFKZfdRg8+Xj/Oa1+QLPTZEttOuLhWHWvtGOfLYe/NU8sEjY/Juf9Jq8u7qbTfJoV6p+rXOMEd2M8/TUA6RXBAIiix668uN5Lc4q7NuuGUxtXx/VP8AumrPo+7Wl66yKyRyrjLAgAjl99THpFcj/sw++oJeklw4KdTFkEHIzzG4rc+tki4uP/olpTuzTeURfrFoa/EF3ZTQF17aED091SxmeWJJFliKuAR2D+NP4bn9ZF/DP41yl7XZU8xIKsVIwQcEVw1bdIbJ7bVJOIqRL+UGBgb8/fmq/q6+khNTipeSD2IQKtOjZ4dbtvOWHuNV7JgGrHQFxrFt9o/A1nN/Tl+AT3LfplvHaDzsfhWfsbqSxukmiYgqdx4jwrRdLxkWv+r7qzcMLzSpGgyznAFef0qT9Ok/kcvuNn0hgjutGlcgEovWIfD+RWSvZCdM0+MPlQrkrnv4zWm6R3iW2neRq2ZJFAwO5R31jeA5qfooPRb4vYc3udhX8onpFbXpP/dJ+2tZCFfyi+mtj0l/uk/bWn6n+tj/ACEftZix56sL+Qy29kS/ERDg77/SNAkV0bCvXKNtPwTN7SpUq45czd4x8smAJHbPKh0U8T/lG+l4DwHmp2oNi+n+2aGjc5f0/cK6cV7URfIR2gf6xvYPwo3SbdrnUEPWsBEpYnA57Y7v5xVfucVe6ba3Ftp8jghJZW4QCuSO4d/jk1HPLTCu7NR3ZV387XN7KwY8IPAGOMkDagowwjBB4vMabmRCUJGV2OVqJZHCDtD2V6IQqKSMt2yWSQH6B9fhQvEeNu1XAx7WCNz4UwZ4j+FVSEbfozdeUaYEJ7ULFMebmPw9VXFZLosJxLKyOqxthSSud9yO/wDnNa0A433NcD1UFHK6PRB2jOdKbFnhiuesZijYOcbA+rx+NZkRnP0jXoV9bC6s5oT+epA8x7vfWHlgeF+CQYbn6R417/RZbhpfYnNb2BuhCN2jyo/Q1xq9uck9r7jUEqfk2PmNGaKn9K25/a+6vXlf05fgwuS06U9UHtDPxmPtZ4CM91T6fp1qtibrTiWmdDwPJglT4Y7qg6WISlsfAt91Q9GLwxTNayHsybr6f5+Fc9Rk/TJxfBXbUUM7Syys0zM0me0W51Hw4NX/AEj07qbjymMdiQ9rzN/zVGVro4sinBNEmqY6Edtc+Na3pJ/dJ+2tZGPPGuPEVsOkYzpTfbFeX1P9XH+TcftZjMb0h4Gper2ripvXtsmbmlSpVxi5ktRB8vuMYJ4zzqbT9KuL2J5Y2jUB+HtE+A81D6of6QuB+2aZaLeMGW2M2M5xGx+6uk1LprS6I7XuaW204WKdaY1llHIl+R8wxRiibrI0EaYiGf6w8+Q7vTWQuPlCIAzNcouebMwqOH5Rn4mga5fffgZjXlfppT90pI2ppdjQ6locl5KZYRHE7fSBYkHz8qo73SLiyskuJJIyhbhwpOe/zeaoX+VFcIxulZuSl2BNNntdS6r5xHc9Wu/bzj31fFCcKTmqE2n2Iba2e6uI4UKqzsFBJ2q6i6L3JmZWmiwuM4J/CqS3t7iV826MSu/EDjh9fdRj2+qRcLMZ8SMFVlkLAnwyDVcmtuoySEq7muhs3s7HqLeGPs9oEyHJbnk7UbBI0qB2VQGAI4Wzn3ViDaauDgrd59LUks9VUcPV3Q8N2FeCXpNXM0U112N05YKeAAt4E4qsms/Kw8E0MRKHKkOQVB3228c1lJ1vbZws7TxsRkBnPKpI7e+YrITIqsObycOfaacfRuG6kLXfYsrvQZ44ZnEkXAqE4JOdh6Kj0SKRtSiJUcK5OR3bGh7m3u4rcmVZArAgNxEg+unW8l/JGEtmmZV2CoeVX0zcGnJMztZddIome3idVJCsc4HKs4JDFIrp2WU5Bovh1gNwqbgN+iWOfZmgZortrgpNG4mO5D7E+2tYIaI6G0wk7dmwhlg1bTyDghhhx3qayeoWE1jOUkUlfzWA2IpjxX2msHZZYC3I8s106rfsOE3Upz56ziwyxybg04sJNPkjtIJJrmJY1LZYchWw1yJptMmVFLMMEADfnWZjj1VHitzLJCHIChpOHnTDJqSXT24mmMqkghXJ5UZcbyTUk1sCdKgY5HMEemkp7Qoua21C4QySsZljBJ/KBio9tBd9elO0YZuKVKlXJLmO1TbUrjw4zT9JbGo2xH6xfjTdUBOoXH2zS0of0jbf5i/Gun/1/oh3C+k2Tqz+ZV+FM6OdnWoPPxf7TRfSC9ng1N0RgFAG3AD3eimaFfzzatBG7gq2cjgA/NPmqSvocdjX+RVa2c6zdH/yGrbpIS2l6Xvzjz7hVXrSf0vdf5hqy6SErpWlH/x/cta74/52DyLUdNkOi2DWiFoQnHIF37RxufhVZaXLW2AQxAlSTAP6OfxqTT9avdLIRTmMgHq3G24zt4VcXklpq2jTXyQiG4hI4sd/486PdD2zVpvkOd0UlixOoQMSSTIuc+mj+lR/pcj9harbBvn9uP8AyL8aself98N9ha219Zfhi/xCdGiS5ha8uV40s4iAG3DNkn3Aiqq4ne5maWVuJmPOrno6ev0XULZP6wgkD0rgfCs7xY8xpY1c5fA3wi50C8KXa2snagn7LKdxnuqeG2Fj0mihQ9jiyvoIqs0ZGl1W1Vd8SBj6BuatJblbjphHwHKowTPnA399TyKptLwNcFfrzN8s3PCSCGGMegUb0hmV9KsFmObvhDNnmBjfPrxTpLuC36TzLdRRtGzgcbDJU4GDVZ0gsZrK+YuzOknaR2OcjznxFOFSlBPal/sH3LLSbhdW0+TS7psyKuYWPPbu9XwqtsYxaSS3Nwn9mPCqH86TuHq50HY3DQXsEkZwyuKtul5EV/FGgCoydYQO9iSCfcK1p05NC4l/GLtZWx3RN75VcFpHDcf2j3Z81XVlBJqGjXssRDXUsnb8SOeKzQYGi7S7urErNbu0fFtkcjjzVTJjte3kSfkfG0lnK3WIysUZCp25gj76jC5FaXT9Qh14NaXtuglCkh1Hw8KzXFwuVByAazCTbaapg0balSpVzCxlNRGb6f7ZqOymitbhJ5A7cDBgFxv66KvouK7mPi5qCDTUuW4FeJXJwFbO/urpJx0bke53Vr6DUJjOqOjkAFTgj20zSruGwuluHV3dc4UYA3GOdTXWi+SLmZoQSMhdyT7qghsYpWK8UcfnYHB9goi8bhS4Dezl9cW13ePcYkTrDll2OPRU2rapbahZwwdTJH1AwjcQOdsb0+40BraPjnkt0UnAO5z7BUFrorXu0EsHHjJQ5BHupKWKlK9kPcgml024jiZzcwzKiq/CqsrYGMjcY5VyXUVFl5HaI0cBbicscs58/gPNTL/ThYuUknieQHBRM5HuxXINOLwieeVLeEnCs4JLegDc1VaKTvYDllcQ21xHNKruY2DBVIGceejNW1ODU5uvETxScIXHECDTJdIj8ja5tbyKdEIDDhKkZ8xp8+g+TtwyX1mrd4LnI91Z14nLVe/7CnVA1hfzafciaBsHkQeTDwNFXV3p145maOa2lY5YR4dT7SMUj0dmW3Fw1zaCE/n8Zx8K5HofWo5jvbSQqpbhRiTt6qHPE3qsKYodSjso3WxRhK44TNIRxAeYDl76i029js7tLmRGkdCSAGAB276GtLKW8mEUCcTH2AeJowafYrJ1Uuoxhxt2YiVB9NOXTVp9w3I9Vvob+7a5SN4nfHECwI2GPCjY9ejl04WWoW5nVRhXVsMPD10HqGjzWPC7cMkLfRkTcGm2OmrfOI0uIklY7IwIJ9eMUqxOCfZBvZDFLax3Ik4JWRSCF4gD6zii9a1WHVpFlNu8UirwjEgIIznw89On0MWcqx3V5bRuwyB2jt7KZfaFcWkAnDRywHfjjOQKNeKUk737D3KtWqzt7qyazEN3HNxKxKyRkd+NiD6Kks+j7X0bPa3cEnDsRhgQfWKqpI2ido5F4XU4I8DVNUMj0p7oVUWkeow2iSLZI4eQcJlkIyB5gOVA9YPGn6bp8mozNHGUQKvEztyUVBcxRwvwxXCTDvKAgD2ihaVJxXIqPQqVKlXHLGeu/wC0y/bPxrlmMXcJ/bHxqS5X5zKf2z8a7bDFxF9sfGvdfs/RLuEa8CbqMfsfeaqhsdqvtVtZpp1aNOIBccx56r/k66znqT7RUsGSKxpNjknYXr29rbef8KF0BeHUT/ln7qM1wYt7cHmM59gobRP7f/oNYj/bv9mn95VajF1+uSpn6c3D78VJ0mjMd8kSjEccSqg7gK7fEx6rNIOayk++r69sYNatEljYBwOy33GrPJ03CUuKMpXZjreQRQzqxI6xQAB3niBpX7rPfXEqHKvISCfDNT3NjLbTGKaMqw9h9FRmLh5jFexaW9SMfBeXGf8A4bH/AKf91Z+ylWG5DuxUcLD2qRWjuxnoggHiP91ZmGPrLiOP9JgPfXn9PThO/LNy5RoJU+SOjgK7XF1gMe8A7/D41mwa0vTJsC0QbDtH4VluKt+k90Nb5YS5o13R2Vb/AE+exn7SqNs9wP8AzVVpsTW2uwxtsyS8J+FS9EZCNUdO5oj8RXZ+x0xCjl1yn2gGoNacmSC4asfKTG9LW/pQZP8A21+Jqx6NyeUaHcwyniRSyjPgRn8aq+las+s8KKWPVrsBnxqQ3HyNobWZPzy5JZ1/VqRjfz4+NJx1+nhBc7D4bYHoN+bHU0LNiKTsP6DyNE9K7TqNREyjCzrn1jn91UQBJrW3iHVuj1tMN5Y2CnxJ+ifuNWy/TyxyedmJbqiqVzYaBhTia9Y5PeIxt7zVPVnrDB7vq4944FES+rn781X8FXxL26nyzLZ6NSpUq45Uork/l5R+2fjStj85i+0PjUd02Lub7Z+NK1YG6iGPzx8a91ez9Eu4drbEXSb/AJn3mq8Nnvo7X9riM/sffVWrZNYwL6SHL7i61k/NrfP87Ch9E/t/+g1NrgPktv5j91D6Fk3x+wfuqMf7d/s0/vAtTHz6c/tn40yx1CaylzGcqfpIeRou5jD6wyMMhpQCPMTVdIOGUjvBr1w0ygovwYezs085h1TTWlC4ZASM81I7qzcqgjlyq101jBp13I2wbCr5zj/mq11zzqWCOhyiuExyd0yyuR/0og9H+6s1Cwju4nP5rg++tTdp/wBMKPMD/wDaspIMCqel3jJfLCXKND00U8Fo45AsPhWTJrY3n9NdGhJH2posMQOeRsfdvWOrXo3WPQ+Uxy5svOiAJ1ckd0TfdXZJOs6Yhh3XAX2bfdUvR0rp9jd6lMMLjgQH84+Hwqs0dml1y2djlml4iffWWtWTJPwqH2RcaxqEundI0lRyEKJxr3MN6b0ssgZYb6IZSUcLEePcfZ8Kg6XrjVkPjEPiatdIZdW0JrSU9uPs5Pd+if58Kgvpwx5l+GPm0ZJI961XRdyLC5U7hG4hn0f8VQSQNDO0bjDKcEVoeja/NLseJA91ej1jTw/6MQ5Mwe0xLcyaXBUwi9tdZMLvzr02TNvSpUq4x6DN3n9smx+maVvcpbuH6tXcHIJblXbza6m+2fjQjJHn6C/uiuikpRSZF7MPutTF2o62JOIA8LBuVCRTRxtl0V/AFsVCUTH0F9lMZVC8XVrg8thTjjjFaVwF3uWlzrC3MYSeGNlByMMRiobTVVs94oUL4wWLE1WlOxx9UOE9+Kaqh9xGMZ54oWHGo12DU7LSbVEmmWcRIsqsCTxHBxSn1Oznk6ySyHWHmVlIBqs6rLcIQcXhiutDwY4kAzuNudPpQ2DUywe/68Kp4EjX6KLyFdimiDZkCuPDixQYg4T2ogMDi3Hd41IkYdSVjUjOOQ50aYpUgssJ9ZzAYDFC0OMcOT+NUly8bsSiqinkM5xT5FCMQYwCO4iouqMpIRAcDJwOQrWPHGG6Bux1hqNxp0pe3cYP0lPJqkn1DT55DLJpuJCckJMQpPoxQggZpOrVMvnGBTXgZMFlwDyPca28cHK+40yS+1GW9CIwWOGPZIkGFWlp9+LCQSpbxyTKcq7k9n1ZoeSF4yvEuOIZHnFda3kQBnXAPLf1U9ENOnsOywvtYbUgDcW0PWAYV1JBHvpadfS6fL1kLDcYKnkRQQiKqrMvZbOD40XHbsyZEeRjPLu8azoxqOnsZbd2H3WpRXrdZJbxLJj6QY71JBrLWkZS3hgQE5IyTn30DDb8QLBAQv0tuVSTIiDBRR6qk8WNrTWw7fIpbiKRuJY44j38JO/vqAkOxwc4qRERvzR7K71YX6Ix6KoqWyMmwpUqVckuZnUDi6m3/PPxoFpMd9FajveTgdzmq9ycYrqY17UQfI6SUkHFde6VrYRtuw5EjBX199D4OaicEZqulMEFPdIbVI8txKSfojfOO/1UxLhHthDJxKVcsGUZzkDb3ULXVUk09CGH206xvICGKOpXPePPUksytHHGucJnc9+TQ8cWBmkQQazpV2Kw17pWhMZBOBhG7xyyPRTIpkW3eNuIFmDAgZ5Z/GhQWJ2p4U57qWhJUFnbqVp5mk5A93uptvMsLuXz2kK7DPOlnnUMla0qtIEsE6Q3ayniKqc7YyaY8w8nWFMlVYtxHz4/Chyd6XOtaFdjJ7iRZup4c9iMKc+OT+NcmcPHCqg5jThOe/cn76hHOnjejSkFkzyK9vDGAeJOLOfOaMS6UsJAp4+r4Md30eHNV4586lUjasygmKw6CfqASNySPQRvkH20y5lR3ygKqeQzmhWbwNRM576yoK7Cw2LzHenFiME0JC5BFFEkrRJAbGlSpVyC5l78ZvJ/tmg2jyNqsrpOK7mP7Z+NR8A8K6UJVFEGtwERULOhD+arcwFTuDk+ahLmAjmCPVVIyVhRWEU5BvT2Q55VwrirWIKWQYwKazZO9DZI8afk9+azQEquFbanmUEChWJBriiRyRGrMe8AZp0hhWxz56Hkp0aysCQjlRzIHKmS5I5UICHNLNcwfCkATWxjhTxzrkaM7cKKzHwUZNcAZn4FUls4xjfNICQ4BpF/CmsjqSGRlI5gjBFNINLYQ8PvuaRPEaYqluQNPVD3CjYCSM+2iUbxqKKPNFmFeHPeKnJoRr6VKlXHPQUU4+cS/bPxphGKknObmUeDn40wg1748Ikwhx19tBId+rJRz5uY92ajZ2ls53LiNjKuGOdtjttTBM8cUkYxwvjOfNTOtK27RcCsrMGOc91Z0sLHWiyzWycDgObrOfEYzj/io4JIXe6WVBHbzyBcY/q85wR6DioXvHEYjRFQCQSArnII2pTXRnWQmKNTIwYlcjcf/tb0OxWER2jRK6Tjie1ikZQdwTkYPn55oe1LT2F11rMzxcLxuTupzgjNNOozhomJBMSGPcfSU9xqIXJVSiRqqFgzAZ7WOQrSjKtwtB1wvWzeWwdl0JjnVdsHBw3r+IoDRVPyiCTzjk3/ANJpy3skc8siBR1wKuvcQajtbhrSXrFRWbBHazjcYpqElFoLJ7MJHpd+Y5GY4j/Nxjtemn3EvHZR34wJ8GAnH536Xp4T7aCjuWignhVEKzY4ic5GDkYrnlLGy8l4F4Q/HnfOcYrWh3fyFk99dTQjTmV2OYAWU7hu0eY76Lvo1toLuOCfqES7HCcns5XOBjz1VzagzGHMMOYF4UOCcd/jvUY1BzbvDJGkgeTrWZs5Leo0dOWxqzlnM4vklU9sMWBHjzq3jjVNdgvUXEVwySJ5mY7j1YaqSO6MdyZxHGTvhSDge+pYtRmjNuAFK27l41OcAk5rU4Sb28Aiw43TTtRAZh84Xv5btRBJuriK4j2ubWRUmA5umRhvuPqqq+UHaKeMxRBZ3DtjPMeG/nNdj1GaK+8riVEcjcAHBFY6cv5+hWFXTta29mYnZTJH1ruDuzEnn6MVa4zHc9UwhaWGFyc4CsSMnblVBHdu0CQyokixklOLOVzzG3dRSX0pWdWVW68AMSOWOWPClLHKv55C0EXx472QFOFlwrZ7yBgn11GVPDzp73DXHAZAvGowWHMgeNcLDFCtKhGppUqVcwsUcxxdS/bPxp4xtvVqYISSTEhJ5kqKXURfqk/dFetT2MUVLrmoZF2q96mL9Wn7ornURfqk/dFNZAoy7KOKmDBGDyrVeS2/6iL9wVzyS3+rxfuCqLL8GNJkmWmYxWw8jtjzt4v3BXPIrX6tD/DFa6vwGkx5rhFbHyK1+rQ/wxS8itfq0P8ADFPq/AaTFM2OdNLDurbGxtDztYP4YrnyfZ/VIP4S/hWur8BpMHIN6jr0D5Psj/hLf+Ev4Uvk6y+p2/8ACX8KfW+DSR5/iugGt/8AJ1l9Tt/4S/hS+T7L6pb/AMJfwo63wFGD5YqVVyK2/wAn2f1SD+Gv4V0WNoOVrB/DFJ5vgWkxkadrlRaR4AzWp8jtRytof3BTvJbf9RF+4Kw83wLSZtRtTD35rT+S2/6iL9wUvJbf9RF+4Kx1PgeklpUqVeAqf//Z"/>
          <p:cNvSpPr>
            <a:spLocks noChangeAspect="1" noChangeArrowheads="1"/>
          </p:cNvSpPr>
          <p:nvPr/>
        </p:nvSpPr>
        <p:spPr bwMode="auto">
          <a:xfrm>
            <a:off x="-31750" y="-136525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9942" name="AutoShape 4" descr="data:image/jpeg;base64,/9j/4AAQSkZJRgABAQAAAQABAAD/2wBDAAoHBwgHBgoICAgLCgoLDhgQDg0NDh0VFhEYIx8lJCIfIiEmKzcvJik0KSEiMEExNDk7Pj4+JS5ESUM8SDc9Pjv/2wBDAQoLCw4NDhwQEBw7KCIoOzs7Ozs7Ozs7Ozs7Ozs7Ozs7Ozs7Ozs7Ozs7Ozs7Ozs7Ozs7Ozs7Ozs7Ozs7Ozs7Ozv/wAARCAC2AH8DASIAAhEBAxEB/8QAGwAAAgIDAQAAAAAAAAAAAAAAAAQCBQEDBgf/xABKEAABAwIEAAcJDQUIAwAAAAABAAIDBBEFEiExBhM2QVFhshQiNXF0kdHS8AcVFzJCVFWBgpKTobEjg7PB4RZEUlNiY5TxJkNy/8QAGgEAAwEBAQEAAAAAAAAAAAAAAAECAwQFBv/EACkRAAIBAwIFBQEAAwAAAAAAAAABAgMREiExBBMyUXEUIjNBsVIFFUL/2gAMAwEAAhEDEQA/AFsUxbEY8WrI2V1S1jZ3hrRIQAMx03Svvzif0hVfiu9Kji/hmu8ok7RSi5G3c+zp0oYLRbDvvzif0hVfiu9KPfnE/pCq/Fd6UkhK7NOVD+UO+/OJ/SFV+K70o9+cT+kKr8V3pSSEXYcqH8od9+cT+kKr8V3pR784n9IVX4rvSkkIuw5UP5Q7784n9IVX4rvSj35xP6QqvxXelJIRdhyofyh335xP6QqvxXelIS4tjxmeWYjWZb6WqD6VJCuFRwZzcRwVOurbGv314QfSNb/yD6Ue+vCD6Rrf+QfStiFr6h9jj/09LuzX768ILeEa3/kH0rpODWJV9Rj1NFPWTyMOa7XyEg94Vz6t+CvKSk+32HKHVc2jT0NPh6NRrXR/gni/hmu8ok7RSibxfwzXeUSdopRZPc9Kl0R8AhRe7I3NvqB+YWDK0C9+Y6dJQotg5xW7JoWsTNcbWcLtv8U+hSMgyOc3XLzeIXTxYlUiySFrEwvY6d7mPUgzC41GWxzHotZGLFzodzYhQZJxjnAEWaRzKaGrGkZKSugQhCkYIQhAArfgrykpPt9hyqFb8FeUlJ9vsOVR6jDifgn4f4J4v4ZrvKJO0Uom8X8M13lEnaKUSe5pS6I+CErXOblBGpCiInB27coJI6RdZnBIYASO+/kVBkrnOIFgXP1J2Gg0WsU7aHLUcFN5Izxb7bi+TKTfnWWxERyNJF33tr0iy1mV8kbtQAGgnTnuVIyvB4sC5va4bptdO0miFKkmZfBcOtlF2ZehDos7TqBo4Eg31PjUXSSGN5Fm5W32Omi2TBxAJs/JqRe19EvcU1Td2kZaHBz3ut31j3vUprS55eyTLo0N0BBvsgPkaQ3Q6t1ynTf0JOLZcasYKyWhuR51oEsmgDbkC5NjrY2WMziHNAAvm3B6klBlviI22GELRHJJYBre9AA+L1XutkTi+NrnEXcL2AUuLRVOtGeiJq34K8pKT7fYcqhW/BXlJSfb7DkR6hcT8E/D/BPF/DNd5RJ2ilE3i/hmu8ok7RSiT3NKXRHwZbG6WRjGNc95PehouSeoWN/MpT0MtM/iqimfE89+WuYQbXte1h0bqywISHu1tMT3U6mPEWOp79uYDryg/mm+4qajpO6nwSS2os4jqxox3HBvNbTU6FWloc9SqlOzRzoYwjYWItp0I4pgvZo3v9a6ymwimfWPMlLeEvpMjtbEODc2t+m60R09NNh4rmUERnZDKWwsBc05XsAJHOQHHx26kWZHqIP/AJOdlpnQHJLEGlzQSDzgt0/IhZlo5WRNfLA8Rn4rnNNjpfe3Quor4DH3ZPLhjHsbBExgDHOeJDC3nvoGjX/tZbg9M6tqGyQWgE8Igu4gPvG45Qee5AGmqMWJcRFxu0ciY2E5so2t41LI3fKL6c3t0rq46CmfQMrZqKOGfiHvMXFOcD+0Dc2TfRvN13VfFBSmuxKSlp+ObBHmhikaTY5mg3G+gJ0RYtVoNPQppqUwPDJYg11g8A84IuDfrvdQMTD8kFdnVUlCHuqKqnsS6OKSMMdI6NvEsNhY6G5Op/w+Nc/i7YInUsEELGAU8b3uaTd7nNaderVDTQqVaM7LErOLZmvl1GikAAAALAbBCFFzsUUtgVvwV5SUn2+w5VCt+CvKSk+32HIj1GPE/BPw/wAE8X8M13lEnaKUTeL+Ga7yiTtFKIe5pS6I+B3DKCbEJJRTlxlhYHtaz4zu+a2wOwOu/Up1VNVvqg1lRJWGRwhMrSbSOFjlBO4BUsFxM4XJVTNPfvhyMBF7nM0kEdBAI8SsaOuwiGSmeyaaKKCsFSGcWXHUAFl78xbvzhWrWOapKoqjdroqzS4u2ljmLKkRNymN1ybXIsQBzXt9a2QYRi2Z/FtfE+mj4zLmILcxAFtd99OgFMNxaD5MjmnuCOBrw0nK8PaSfqsSpTV9BLJVNEjWyVVLkkmjjLWPl4wOBy6kXDdea+um6NDPmVbaREBFioaWt7oAdNxFi42Mm2U9f5aLaKataWOEdRPBDG2R7ZCWtaLXsDm8drH6lZjhFR8YXZX24kT2y/3rp8S0NxShlhEc788DaaNroTES4vawgOYRsb+ceZGg8qj0xNFY7FamalDKeSAhrjEGvcXAHUuJJvzi9ztbbdLw4dixlfLDT1IljJaXN0cHbkX67jZWbMYoGPDpnRzzzQOhkn4k2IOXLmHyj3tiRzEbqAxuES0hlkzinrWyucyMgcWGMbcDqykI0CM5paQK0QYm1kcjOPAqbMbZxvILaC29rA2v0Jg4HXvoTPxM0k8c2Qxgg2aGgjXn3TMOK0ccdPJUP42oY0x8ZHFlfEwxubY3NnEEi3UFClrqOgFHC2odK2CvbUOeGFoy2b0+IotEaqVbXxK1mGVkkDJm07nRyODWvA0JJsPOdj0p7FcAnw9s07GONPBIIi6Q6uPObAaN/NbH12HswuWKns180DWlvE98Xh7XOJeeY22UMRxClroa8RvIMtb3RGCw9+03B15jsUWjYcalaU1daFMrfgrykpPt9hyqN1b8FeUlJ9vsOUx6jbifgn4f4J4v4ZrvKJO0Uom8X8M13lEnaKUSe5pS6I+CL35MotqXc5WBKy4F9erxIe5jQM+3UfboUHGOxy6XsNjpzK4pNGNScovRkuOYbEm9+r26FLjGkgam9xfoWtpisQL6DoNtln9kbkg2vbn6/QniiebLuSEzLDU29vQsCYEWtu7+dlgmKxGwvvr1/wBVloicdCbi3OelKyQZzezMiZhOW577TbpQJmuIIN9bjRROSMtAG/Qdth/NYJiyAgHmtujFBnJbskJWWuQRrYD28SnmaTYOB+ta80d+i1redZM7CLgk+39UOJcavdmyyN91DjWnQbH+npQ2ZhG+tvb9VLi0ac2Ddrk1b8FeUlJ9vsOVQrfgrykpPt9hyI9RHE/BPw/wTxfwzXeUSdopROYv4ZrvKJOb/UUn7bIcXfYdOccFr9EXNDgAeYoMbSb669al7bI9tkWmN8t7kOKaeYo4ph5ue+6n7bI9tk/cK1IgYmEWy891nK2+n5qXtsj22StIa5SMZRcG22ijxTdN9BbdT9tke2yLSG3TZDim78/jWeLba1j51L22R7bI95NqRHim2sAR0dSwImg3tsp+2yPbZP3glSQK34K8pKT7fYcqj22VvwVI/tJS7fL7DkRTy2I4iceRNJ/T/Dncd5QYj5XL2ykE/jvKDEfK5e2UgvWSVj4rOXcEIQjFC5ku4IQhPFBzJdwTeFYbNjGIw0FMWiWYkNLiQBYE66HoSivOBjgzhdQPcL2c7sFJxVhqcr7lw33LcfcdJ6HTpkd6qy33KsdcLipoC3mPGu9VdZjmJ1cpZBRl4c9+XOzQ21vfotb8utasINdR1ThOSWFwD7SFwHiB8fXss9bFZS7nNfBRjo/vWH6/7rvVUvgnx351QfVI/wBVejvxUGBr43izb6ZrEnmWyGvabOa4taQTr8roH66qNR5PueZj3J8cJt3VRXPQ9/qqJ9yrHBvUUVrbiR3oXqlVOx0bY3yBrHutfMWgi3SPq/NV9A+bj72vA7Rrg42cObTmKd3YMpdzzKq9znGKOIyST0hAB0D3XPPpoEhwJP8A5bRC+n7T+G5eyYpT58PeehjiCPEV43wJ5W0X7z+G5UrOLJyl3EMd5QYj5XL2ykE/jvKDEfK5e2UgtVsZsEIQmAIQhAAr3gU0P4XUDTfVztQbfJKolecC+V2H2/xm9v8A5Kl7B9nqc1C6OWR9ictybtzc3P0/9pVkclPM9pBOazg03IB28fR1bq8zsdU5nFtyDoR8TxrTIWOGUNG1wdyT0LLIuxWTx5RG1sliwk6W1N7681tz0LayXjMjZQ4tLi1+R9hbmuRsdtVOrDIomuErWHe+nfdHQtUkzGRvdJLEWgEho+SDoRv9ae4xbFarDmwMpa5jzG83a6NxBcTsDY3dvzeZXuDwyw0EcUzGNLG2DGkkMA5iSTc2P6LgRVSYxwnpoi0PihlL3Obo0tHfa/WF2WD4nHWV9QGts+JoMZdu5pvr5x+iJRsgRbYk2VlC4xODGlpBaYy8bHo2XinAnlbRX/3Njf8A9bl7hWOJoXFwsbWXh/ArldRfvP4blMelie4hjvKDEfK5e2Ugn8d5QYj5XL2ykFutiGCEITAEIQgAV9wIaH8MsOa7neeyVQq24LYjBhPCSjr6oniYnOMha3MfikD9UpbaB9nukcL3seNQ/L3xJUYaZzLF1hqebVc0PdN4OBznF9RqLEtiP5rWPdN4OXJtMegmMn9Vz4s0uXdbAYpHFjjc3DfFbT+fmVBj+HTVkeSOeYcWTmDIXSXPWBsto90zg1mznuoWIuBDofzWt3ul8HsrC3unM3e8PP51SyX0F0MYHgYgoxDHDJAyTV5e39rL4zs0dQv9SsKDCXwYvUYjIQ0OjEUMYt3rABcnXW5VVB7pnB5rg6R05cNLcT/UqTvdL4Ol188/V+yKHkw0Otq2l9Pku0tF9jvbVeH8CeVtF+8/huXoE3ul4A+DKx84IuGkw6DZef8AArldRfvP4bkJNRdxN3EMd5QYj5XL2ykE/jvKDEfK5e2UgtlsQwQhCYAhCEACz19HmWEe3j6kAOy4RUxSvZpIWMc8uja5+jSQQLC97gjXo3UZMMq43vY+J2ZoBAAPf62BbprunJsdNROZHwPcQ8SMzSXdnBcRckfFGY6fmtTMYu52enY9j3ucQTrrbpBGlri4330U6j0EH080eYSRSNLdCCwgjW36qzocCdW0U9S2ZjBTsD5A697E2006wtVXioq4ZAYMrpBlzZr2aHB21t7316FdcHDxmGV1KHNEk1MBE0uAzkOaSAemwWNabWx38DShUk7or4ODnH04m7siYwlwPGOta1rg6dbbdZHWEweCEwlbD3ZAZHZLNa7vu/tY2t1jzhbKmJ8FDT00gyy53uLNy0HKACBtctOitqxrm8KsOcRoBT31GmUNvfzFcqrT7nry4OknpE56q4MzUjZZOOjkbBJxUpjdfi3a6HnGoIvaylwJsOF1Fbb9p/DculxVzO4cYbKyGmLqsSQGN3fT98dTdxuANeZc1wK5XUX7z+G5b05uUXc8vjKUIJNK2pcYlwBxWsxSrqo6ijDJ53yNDnuuAXEi/e9aV+DnGPnNF99/qoQtFJ2PPsg+DnGPnNF99/qo+DnGPnNF99/qoQnkxWQfBzjHzmi++/1UfBzjHzmi++/1UIRkwsg+DnGPnNF99/qo+DnGL37povvv9VCEZMLIPg4xi1u6aH77/VWT7nOMHepoj9t/qoQjJhZB8HOMfOaL77/VTsXAbFI4mtNRSXAFyHu9VCFhWd0rno/4+coTeJP+xGJ/59L993qrA4EYmNp6TT/W71UIXNij2PUVO/4H9iMS/wA+k++71VPg9wLxLCcdp6+onpXRxZswY9xcbtI52jpQhbUtE7HmcfUlPHI/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sp>
        <p:nvSpPr>
          <p:cNvPr id="39943" name="AutoShape 6" descr="data:image/jpeg;base64,/9j/4AAQSkZJRgABAQAAAQABAAD/2wBDAAoHBwgHBgoICAgLCgoLDhgQDg0NDh0VFhEYIx8lJCIfIiEmKzcvJik0KSEiMEExNDk7Pj4+JS5ESUM8SDc9Pjv/2wBDAQoLCw4NDhwQEBw7KCIoOzs7Ozs7Ozs7Ozs7Ozs7Ozs7Ozs7Ozs7Ozs7Ozs7Ozs7Ozs7Ozs7Ozs7Ozs7Ozs7Ozv/wAARCAC2AH8DASIAAhEBAxEB/8QAGwAAAgIDAQAAAAAAAAAAAAAAAAQCBQEDBgf/xABKEAABAwIEAAcJDQUIAwAAAAABAAIDBBEFEiExBhM2QVFhshQiNXF0kdHS8AcVFzJCVFWBgpKTobEjg7PB4RZEUlNiY5TxJkNy/8QAGgEAAwEBAQEAAAAAAAAAAAAAAAECAwQFBv/EACkRAAIBAwIFBQEAAwAAAAAAAAABAgMREiExBBMyUXEUIjNBsVIFFUL/2gAMAwEAAhEDEQA/AFsUxbEY8WrI2V1S1jZ3hrRIQAMx03Svvzif0hVfiu9Kji/hmu8ok7RSi5G3c+zp0oYLRbDvvzif0hVfiu9KPfnE/pCq/Fd6UkhK7NOVD+UO+/OJ/SFV+K70o9+cT+kKr8V3pSSEXYcqH8od9+cT+kKr8V3pR784n9IVX4rvSkkIuw5UP5Q7784n9IVX4rvSj35xP6QqvxXelJIRdhyofyh335xP6QqvxXelIS4tjxmeWYjWZb6WqD6VJCuFRwZzcRwVOurbGv314QfSNb/yD6Ue+vCD6Rrf+QfStiFr6h9jj/09LuzX768ILeEa3/kH0rpODWJV9Rj1NFPWTyMOa7XyEg94Vz6t+CvKSk+32HKHVc2jT0NPh6NRrXR/gni/hmu8ok7RSibxfwzXeUSdopRZPc9Kl0R8AhRe7I3NvqB+YWDK0C9+Y6dJQotg5xW7JoWsTNcbWcLtv8U+hSMgyOc3XLzeIXTxYlUiySFrEwvY6d7mPUgzC41GWxzHotZGLFzodzYhQZJxjnAEWaRzKaGrGkZKSugQhCkYIQhAArfgrykpPt9hyqFb8FeUlJ9vsOVR6jDifgn4f4J4v4ZrvKJO0Uom8X8M13lEnaKUSe5pS6I+CErXOblBGpCiInB27coJI6RdZnBIYASO+/kVBkrnOIFgXP1J2Gg0WsU7aHLUcFN5Izxb7bi+TKTfnWWxERyNJF33tr0iy1mV8kbtQAGgnTnuVIyvB4sC5va4bptdO0miFKkmZfBcOtlF2ZehDos7TqBo4Eg31PjUXSSGN5Fm5W32Omi2TBxAJs/JqRe19EvcU1Td2kZaHBz3ut31j3vUprS55eyTLo0N0BBvsgPkaQ3Q6t1ynTf0JOLZcasYKyWhuR51oEsmgDbkC5NjrY2WMziHNAAvm3B6klBlviI22GELRHJJYBre9AA+L1XutkTi+NrnEXcL2AUuLRVOtGeiJq34K8pKT7fYcqhW/BXlJSfb7DkR6hcT8E/D/BPF/DNd5RJ2ilE3i/hmu8ok7RSiT3NKXRHwZbG6WRjGNc95PehouSeoWN/MpT0MtM/iqimfE89+WuYQbXte1h0bqywISHu1tMT3U6mPEWOp79uYDryg/mm+4qajpO6nwSS2os4jqxox3HBvNbTU6FWloc9SqlOzRzoYwjYWItp0I4pgvZo3v9a6ymwimfWPMlLeEvpMjtbEODc2t+m60R09NNh4rmUERnZDKWwsBc05XsAJHOQHHx26kWZHqIP/AJOdlpnQHJLEGlzQSDzgt0/IhZlo5WRNfLA8Rn4rnNNjpfe3Quor4DH3ZPLhjHsbBExgDHOeJDC3nvoGjX/tZbg9M6tqGyQWgE8Igu4gPvG45Qee5AGmqMWJcRFxu0ciY2E5so2t41LI3fKL6c3t0rq46CmfQMrZqKOGfiHvMXFOcD+0Dc2TfRvN13VfFBSmuxKSlp+ObBHmhikaTY5mg3G+gJ0RYtVoNPQppqUwPDJYg11g8A84IuDfrvdQMTD8kFdnVUlCHuqKqnsS6OKSMMdI6NvEsNhY6G5Op/w+Nc/i7YInUsEELGAU8b3uaTd7nNaderVDTQqVaM7LErOLZmvl1GikAAAALAbBCFFzsUUtgVvwV5SUn2+w5VCt+CvKSk+32HIj1GPE/BPw/wAE8X8M13lEnaKUTeL+Ga7yiTtFKIe5pS6I+B3DKCbEJJRTlxlhYHtaz4zu+a2wOwOu/Up1VNVvqg1lRJWGRwhMrSbSOFjlBO4BUsFxM4XJVTNPfvhyMBF7nM0kEdBAI8SsaOuwiGSmeyaaKKCsFSGcWXHUAFl78xbvzhWrWOapKoqjdroqzS4u2ljmLKkRNymN1ybXIsQBzXt9a2QYRi2Z/FtfE+mj4zLmILcxAFtd99OgFMNxaD5MjmnuCOBrw0nK8PaSfqsSpTV9BLJVNEjWyVVLkkmjjLWPl4wOBy6kXDdea+um6NDPmVbaREBFioaWt7oAdNxFi42Mm2U9f5aLaKataWOEdRPBDG2R7ZCWtaLXsDm8drH6lZjhFR8YXZX24kT2y/3rp8S0NxShlhEc788DaaNroTES4vawgOYRsb+ceZGg8qj0xNFY7FamalDKeSAhrjEGvcXAHUuJJvzi9ztbbdLw4dixlfLDT1IljJaXN0cHbkX67jZWbMYoGPDpnRzzzQOhkn4k2IOXLmHyj3tiRzEbqAxuES0hlkzinrWyucyMgcWGMbcDqykI0CM5paQK0QYm1kcjOPAqbMbZxvILaC29rA2v0Jg4HXvoTPxM0k8c2Qxgg2aGgjXn3TMOK0ccdPJUP42oY0x8ZHFlfEwxubY3NnEEi3UFClrqOgFHC2odK2CvbUOeGFoy2b0+IotEaqVbXxK1mGVkkDJm07nRyODWvA0JJsPOdj0p7FcAnw9s07GONPBIIi6Q6uPObAaN/NbH12HswuWKns180DWlvE98Xh7XOJeeY22UMRxClroa8RvIMtb3RGCw9+03B15jsUWjYcalaU1daFMrfgrykpPt9hyqN1b8FeUlJ9vsOUx6jbifgn4f4J4v4ZrvKJO0Uom8X8M13lEnaKUSe5pS6I+CL35MotqXc5WBKy4F9erxIe5jQM+3UfboUHGOxy6XsNjpzK4pNGNScovRkuOYbEm9+r26FLjGkgam9xfoWtpisQL6DoNtln9kbkg2vbn6/QniiebLuSEzLDU29vQsCYEWtu7+dlgmKxGwvvr1/wBVloicdCbi3OelKyQZzezMiZhOW577TbpQJmuIIN9bjRROSMtAG/Qdth/NYJiyAgHmtujFBnJbskJWWuQRrYD28SnmaTYOB+ta80d+i1redZM7CLgk+39UOJcavdmyyN91DjWnQbH+npQ2ZhG+tvb9VLi0ac2Ddrk1b8FeUlJ9vsOVQrfgrykpPt9hyI9RHE/BPw/wTxfwzXeUSdopROYv4ZrvKJOb/UUn7bIcXfYdOccFr9EXNDgAeYoMbSb669al7bI9tkWmN8t7kOKaeYo4ph5ue+6n7bI9tk/cK1IgYmEWy891nK2+n5qXtsj22StIa5SMZRcG22ijxTdN9BbdT9tke2yLSG3TZDim78/jWeLba1j51L22R7bI95NqRHim2sAR0dSwImg3tsp+2yPbZP3glSQK34K8pKT7fYcqj22VvwVI/tJS7fL7DkRTy2I4iceRNJ/T/Dncd5QYj5XL2ykE/jvKDEfK5e2UgvWSVj4rOXcEIQjFC5ku4IQhPFBzJdwTeFYbNjGIw0FMWiWYkNLiQBYE66HoSivOBjgzhdQPcL2c7sFJxVhqcr7lw33LcfcdJ6HTpkd6qy33KsdcLipoC3mPGu9VdZjmJ1cpZBRl4c9+XOzQ21vfotb8utasINdR1ThOSWFwD7SFwHiB8fXss9bFZS7nNfBRjo/vWH6/7rvVUvgnx351QfVI/wBVejvxUGBr43izb6ZrEnmWyGvabOa4taQTr8roH66qNR5PueZj3J8cJt3VRXPQ9/qqJ9yrHBvUUVrbiR3oXqlVOx0bY3yBrHutfMWgi3SPq/NV9A+bj72vA7Rrg42cObTmKd3YMpdzzKq9znGKOIyST0hAB0D3XPPpoEhwJP8A5bRC+n7T+G5eyYpT58PeehjiCPEV43wJ5W0X7z+G5UrOLJyl3EMd5QYj5XL2ykE/jvKDEfK5e2UgtVsZsEIQmAIQhAAr3gU0P4XUDTfVztQbfJKolecC+V2H2/xm9v8A5Kl7B9nqc1C6OWR9ictybtzc3P0/9pVkclPM9pBOazg03IB28fR1bq8zsdU5nFtyDoR8TxrTIWOGUNG1wdyT0LLIuxWTx5RG1sliwk6W1N7681tz0LayXjMjZQ4tLi1+R9hbmuRsdtVOrDIomuErWHe+nfdHQtUkzGRvdJLEWgEho+SDoRv9ae4xbFarDmwMpa5jzG83a6NxBcTsDY3dvzeZXuDwyw0EcUzGNLG2DGkkMA5iSTc2P6LgRVSYxwnpoi0PihlL3Obo0tHfa/WF2WD4nHWV9QGts+JoMZdu5pvr5x+iJRsgRbYk2VlC4xODGlpBaYy8bHo2XinAnlbRX/3Njf8A9bl7hWOJoXFwsbWXh/ArldRfvP4blMelie4hjvKDEfK5e2Ugn8d5QYj5XL2ykFutiGCEITAEIQgAV9wIaH8MsOa7neeyVQq24LYjBhPCSjr6oniYnOMha3MfikD9UpbaB9nukcL3seNQ/L3xJUYaZzLF1hqebVc0PdN4OBznF9RqLEtiP5rWPdN4OXJtMegmMn9Vz4s0uXdbAYpHFjjc3DfFbT+fmVBj+HTVkeSOeYcWTmDIXSXPWBsto90zg1mznuoWIuBDofzWt3ul8HsrC3unM3e8PP51SyX0F0MYHgYgoxDHDJAyTV5e39rL4zs0dQv9SsKDCXwYvUYjIQ0OjEUMYt3rABcnXW5VVB7pnB5rg6R05cNLcT/UqTvdL4Ol188/V+yKHkw0Otq2l9Pku0tF9jvbVeH8CeVtF+8/huXoE3ul4A+DKx84IuGkw6DZef8AArldRfvP4bkJNRdxN3EMd5QYj5XL2ykE/jvKDEfK5e2UgtlsQwQhCYAhCEACz19HmWEe3j6kAOy4RUxSvZpIWMc8uja5+jSQQLC97gjXo3UZMMq43vY+J2ZoBAAPf62BbprunJsdNROZHwPcQ8SMzSXdnBcRckfFGY6fmtTMYu52enY9j3ucQTrrbpBGlri4330U6j0EH080eYSRSNLdCCwgjW36qzocCdW0U9S2ZjBTsD5A697E2006wtVXioq4ZAYMrpBlzZr2aHB21t7316FdcHDxmGV1KHNEk1MBE0uAzkOaSAemwWNabWx38DShUk7or4ODnH04m7siYwlwPGOta1rg6dbbdZHWEweCEwlbD3ZAZHZLNa7vu/tY2t1jzhbKmJ8FDT00gyy53uLNy0HKACBtctOitqxrm8KsOcRoBT31GmUNvfzFcqrT7nry4OknpE56q4MzUjZZOOjkbBJxUpjdfi3a6HnGoIvaylwJsOF1Fbb9p/DculxVzO4cYbKyGmLqsSQGN3fT98dTdxuANeZc1wK5XUX7z+G5b05uUXc8vjKUIJNK2pcYlwBxWsxSrqo6ijDJ53yNDnuuAXEi/e9aV+DnGPnNF99/qoQtFJ2PPsg+DnGPnNF99/qo+DnGPnNF99/qoQnkxWQfBzjHzmi++/1UfBzjHzmi++/1UIRkwsg+DnGPnNF99/qo+DnGL37povvv9VCEZMLIPg4xi1u6aH77/VWT7nOMHepoj9t/qoQjJhZB8HOMfOaL77/VTsXAbFI4mtNRSXAFyHu9VCFhWd0rno/4+coTeJP+xGJ/59L993qrA4EYmNp6TT/W71UIXNij2PUVO/4H9iMS/wA+k++71VPg9wLxLCcdp6+onpXRxZswY9xcbtI52jpQhbUtE7HmcfUlPHI//9k="/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>
              <a:latin typeface="Calibri" panose="020F0502020204030204" pitchFamily="34" charset="0"/>
            </a:endParaRPr>
          </a:p>
        </p:txBody>
      </p:sp>
      <p:pic>
        <p:nvPicPr>
          <p:cNvPr id="39944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560388"/>
            <a:ext cx="25622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825" y="2168525"/>
            <a:ext cx="31242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557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3B96F-89AD-4365-A15F-364659DF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6175" y="100756"/>
            <a:ext cx="4891251" cy="1193788"/>
          </a:xfrm>
        </p:spPr>
        <p:txBody>
          <a:bodyPr>
            <a:normAutofit/>
          </a:bodyPr>
          <a:lstStyle/>
          <a:p>
            <a:r>
              <a:rPr lang="de-DE" sz="1800" b="1" i="1" dirty="0">
                <a:effectLst/>
                <a:latin typeface="+mn-lt"/>
              </a:rPr>
              <a:t>Kunstgeschichte: Eine Einführung </a:t>
            </a:r>
            <a:br>
              <a:rPr lang="cs-CZ" sz="1800" b="1" i="1" dirty="0">
                <a:effectLst/>
                <a:latin typeface="+mn-lt"/>
              </a:rPr>
            </a:br>
            <a:r>
              <a:rPr lang="de-DE" sz="1800" i="0" dirty="0" err="1">
                <a:effectLst/>
                <a:latin typeface="+mn-lt"/>
              </a:rPr>
              <a:t>Belting</a:t>
            </a:r>
            <a:r>
              <a:rPr lang="de-DE" sz="1800" i="0" dirty="0">
                <a:effectLst/>
                <a:latin typeface="+mn-lt"/>
              </a:rPr>
              <a:t>, Hans, </a:t>
            </a:r>
            <a:r>
              <a:rPr lang="de-DE" sz="1800" i="0" dirty="0" err="1">
                <a:effectLst/>
                <a:latin typeface="+mn-lt"/>
              </a:rPr>
              <a:t>Dilly</a:t>
            </a:r>
            <a:r>
              <a:rPr lang="de-DE" sz="1800" i="0" dirty="0">
                <a:effectLst/>
                <a:latin typeface="+mn-lt"/>
              </a:rPr>
              <a:t>, Heinrich, Kemp, Wolfgang, Sauerländer, Willibald, Warnke, Martin</a:t>
            </a:r>
            <a:br>
              <a:rPr lang="cs-CZ" sz="1800" i="0" dirty="0">
                <a:effectLst/>
                <a:latin typeface="+mn-lt"/>
              </a:rPr>
            </a:br>
            <a:r>
              <a:rPr lang="cs-CZ" sz="1800" i="0" dirty="0">
                <a:effectLst/>
                <a:latin typeface="+mn-lt"/>
              </a:rPr>
              <a:t>2008</a:t>
            </a:r>
            <a:endParaRPr lang="cs-CZ" sz="1800" dirty="0">
              <a:latin typeface="+mn-lt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FAF682-E025-43AD-A4AE-5AB52C09E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738" y="100756"/>
            <a:ext cx="3082252" cy="675724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7EEB63A-57F4-436B-BF9F-7B97D6BBF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9262" y="77638"/>
            <a:ext cx="3082252" cy="68433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4075645-9ACA-4864-862B-C774C6CE2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240" y="1638693"/>
            <a:ext cx="3990525" cy="53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02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0525" y="-10636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dirty="0"/>
              <a:t>Peter Burke: model kulturní historie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186541" y="1367523"/>
            <a:ext cx="4223138" cy="4351338"/>
          </a:xfrm>
        </p:spPr>
        <p:txBody>
          <a:bodyPr>
            <a:normAutofit/>
          </a:bodyPr>
          <a:lstStyle/>
          <a:p>
            <a:r>
              <a:rPr lang="cs-CZ" sz="2400" u="sng" dirty="0"/>
              <a:t>Historická a kulturní antropologie: </a:t>
            </a:r>
            <a:r>
              <a:rPr lang="cs-CZ" sz="2400" dirty="0"/>
              <a:t>kulturní normy jako symbolické projevy myšlení společnosti / jedince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18786" name="Picture 2" descr="Výsledek obrázku pro PETER BURK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7" y="990600"/>
            <a:ext cx="24765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0" name="Picture 6" descr="Výsledek obrázku pro PETER BURKE KULTURNÍ HISTO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1" y="1019992"/>
            <a:ext cx="2365164" cy="374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istorická antropologie - Richard van Dülmen | Databáze knih">
            <a:extLst>
              <a:ext uri="{FF2B5EF4-FFF2-40B4-BE49-F238E27FC236}">
                <a16:creationId xmlns:a16="http://schemas.microsoft.com/office/drawing/2014/main" id="{4118BF54-EA10-48D6-A555-C9CDCBA37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69" y="3543192"/>
            <a:ext cx="2211466" cy="324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PETER BURKE KULTURNÍ HISTORIE">
            <a:extLst>
              <a:ext uri="{FF2B5EF4-FFF2-40B4-BE49-F238E27FC236}">
                <a16:creationId xmlns:a16="http://schemas.microsoft.com/office/drawing/2014/main" id="{C15B56C1-1989-43DB-9560-F75AE045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77" y="3661272"/>
            <a:ext cx="2135036" cy="30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80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BB19C-492D-40E8-A12A-DEE2EC62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4150"/>
            <a:ext cx="11496675" cy="1325563"/>
          </a:xfrm>
        </p:spPr>
        <p:txBody>
          <a:bodyPr>
            <a:normAutofit/>
          </a:bodyPr>
          <a:lstStyle/>
          <a:p>
            <a:r>
              <a:rPr lang="cs-CZ" sz="2400" dirty="0"/>
              <a:t>Aron </a:t>
            </a:r>
            <a:r>
              <a:rPr lang="cs-CZ" sz="2400" dirty="0" err="1"/>
              <a:t>Jakovlevič</a:t>
            </a:r>
            <a:r>
              <a:rPr lang="cs-CZ" sz="2400" dirty="0"/>
              <a:t> </a:t>
            </a:r>
            <a:r>
              <a:rPr lang="cs-CZ" sz="2400" dirty="0" err="1"/>
              <a:t>Gurevič</a:t>
            </a:r>
            <a:r>
              <a:rPr lang="cs-CZ" sz="2400" dirty="0"/>
              <a:t> (1924-2006)</a:t>
            </a:r>
            <a:br>
              <a:rPr lang="cs-CZ" sz="2400" dirty="0"/>
            </a:br>
            <a:r>
              <a:rPr lang="cs-CZ" sz="2400" dirty="0"/>
              <a:t>Archetypy, konvence: bizarní, iracionální a magické v dějinách lidského myšlení a konání</a:t>
            </a:r>
          </a:p>
        </p:txBody>
      </p:sp>
      <p:pic>
        <p:nvPicPr>
          <p:cNvPr id="5122" name="Picture 2" descr="Nebe peklo svět - Jakovlevič Gurevič Aron | Knihy Dobrovský">
            <a:extLst>
              <a:ext uri="{FF2B5EF4-FFF2-40B4-BE49-F238E27FC236}">
                <a16:creationId xmlns:a16="http://schemas.microsoft.com/office/drawing/2014/main" id="{2A18AB06-50A6-41E9-B5C2-E2C2ED6F4A7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2788"/>
            <a:ext cx="243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Kategorie středověké kultury - Aron Jakovlevič Gurevič | Databáze knih">
            <a:extLst>
              <a:ext uri="{FF2B5EF4-FFF2-40B4-BE49-F238E27FC236}">
                <a16:creationId xmlns:a16="http://schemas.microsoft.com/office/drawing/2014/main" id="{50CA7A38-791E-4BAA-8BA6-9F49D2E7F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39144"/>
            <a:ext cx="23812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Арон Яковлевич Гуревич | Институт мировой культуры">
            <a:extLst>
              <a:ext uri="{FF2B5EF4-FFF2-40B4-BE49-F238E27FC236}">
                <a16:creationId xmlns:a16="http://schemas.microsoft.com/office/drawing/2014/main" id="{5B2CD5F0-63D6-4280-80DD-3F5A41FEAA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7" y="1982788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6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506" y="209550"/>
            <a:ext cx="11572875" cy="1325563"/>
          </a:xfrm>
        </p:spPr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Clifford Geertz (1926-2006) – </a:t>
            </a:r>
            <a:r>
              <a:rPr lang="cs-CZ" sz="2200" i="1" dirty="0">
                <a:latin typeface="+mn-lt"/>
              </a:rPr>
              <a:t>Art as </a:t>
            </a:r>
            <a:r>
              <a:rPr lang="cs-CZ" sz="2200" i="1" dirty="0" err="1">
                <a:latin typeface="+mn-lt"/>
              </a:rPr>
              <a:t>cultural</a:t>
            </a:r>
            <a:r>
              <a:rPr lang="cs-CZ" sz="2200" i="1" dirty="0">
                <a:latin typeface="+mn-lt"/>
              </a:rPr>
              <a:t> </a:t>
            </a:r>
            <a:r>
              <a:rPr lang="cs-CZ" sz="2200" i="1" dirty="0" err="1">
                <a:latin typeface="+mn-lt"/>
              </a:rPr>
              <a:t>system</a:t>
            </a:r>
            <a:r>
              <a:rPr lang="cs-CZ" sz="2200" i="1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(1988): umělecká díla jako „kódy“ vedoucí k rekonstrukci dobového myšlení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Kulturní antropologie: </a:t>
            </a:r>
            <a:r>
              <a:rPr lang="cs-CZ" sz="2200" dirty="0" err="1">
                <a:latin typeface="+mn-lt"/>
              </a:rPr>
              <a:t>Clifford</a:t>
            </a:r>
            <a:r>
              <a:rPr lang="cs-CZ" sz="2200" dirty="0">
                <a:latin typeface="+mn-lt"/>
              </a:rPr>
              <a:t> </a:t>
            </a:r>
            <a:r>
              <a:rPr lang="cs-CZ" sz="2200" dirty="0" err="1">
                <a:latin typeface="+mn-lt"/>
              </a:rPr>
              <a:t>Geertz</a:t>
            </a:r>
            <a:r>
              <a:rPr lang="cs-CZ" sz="2200" dirty="0">
                <a:latin typeface="+mn-lt"/>
              </a:rPr>
              <a:t> (zhuštěný popis /</a:t>
            </a:r>
            <a:r>
              <a:rPr lang="cs-CZ" sz="2200" dirty="0" err="1">
                <a:latin typeface="+mn-lt"/>
              </a:rPr>
              <a:t>thick</a:t>
            </a:r>
            <a:r>
              <a:rPr lang="cs-CZ" sz="2200" dirty="0">
                <a:latin typeface="+mn-lt"/>
              </a:rPr>
              <a:t> </a:t>
            </a:r>
            <a:r>
              <a:rPr lang="cs-CZ" sz="2200" dirty="0" err="1">
                <a:latin typeface="+mn-lt"/>
              </a:rPr>
              <a:t>description</a:t>
            </a:r>
            <a:r>
              <a:rPr lang="cs-CZ" sz="2200" dirty="0">
                <a:latin typeface="+mn-lt"/>
              </a:rPr>
              <a:t>): Kultura je základním parametrem pro jednání člověka – analýza symbolického jednání a rituálních aktů je cestou k jedinci </a:t>
            </a:r>
          </a:p>
        </p:txBody>
      </p:sp>
      <p:pic>
        <p:nvPicPr>
          <p:cNvPr id="1030" name="Picture 6" descr="Výsledek obrázku pro clifford geert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3" y="1863725"/>
            <a:ext cx="2388394" cy="357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Clifford Geertz interpreta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00" y="1723194"/>
            <a:ext cx="2338899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Clifford Geertz interpret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355" y="1723194"/>
            <a:ext cx="2840139" cy="40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3">
            <a:extLst>
              <a:ext uri="{FF2B5EF4-FFF2-40B4-BE49-F238E27FC236}">
                <a16:creationId xmlns:a16="http://schemas.microsoft.com/office/drawing/2014/main" id="{0B3FB362-B30B-4BA6-AD4E-8B58AD40DF92}"/>
              </a:ext>
            </a:extLst>
          </p:cNvPr>
          <p:cNvSpPr txBox="1">
            <a:spLocks/>
          </p:cNvSpPr>
          <p:nvPr/>
        </p:nvSpPr>
        <p:spPr>
          <a:xfrm>
            <a:off x="2790825" y="1863725"/>
            <a:ext cx="3405519" cy="258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/>
              <a:t>C. </a:t>
            </a:r>
            <a:r>
              <a:rPr lang="cs-CZ" sz="2000" dirty="0" err="1"/>
              <a:t>Geertz</a:t>
            </a:r>
            <a:r>
              <a:rPr lang="cs-CZ" sz="2000" dirty="0"/>
              <a:t> (Max Weber): „</a:t>
            </a:r>
            <a:r>
              <a:rPr lang="cs-CZ" sz="2000" i="1" dirty="0"/>
              <a:t>Člověk</a:t>
            </a:r>
            <a:r>
              <a:rPr lang="cs-CZ" sz="2000" dirty="0"/>
              <a:t> </a:t>
            </a:r>
            <a:r>
              <a:rPr lang="cs-CZ" sz="2000" i="1" dirty="0"/>
              <a:t>je víře zavěšené do pavučiny významů, kterou si samo upředlo. Touto sítí je kultura. Její analýza je interpretativní vědou, která pátrá po </a:t>
            </a:r>
            <a:r>
              <a:rPr lang="cs-CZ" sz="2000" b="1" i="1" dirty="0"/>
              <a:t>významech</a:t>
            </a:r>
            <a:r>
              <a:rPr lang="cs-CZ" sz="2000" i="1" dirty="0"/>
              <a:t>.“</a:t>
            </a:r>
          </a:p>
        </p:txBody>
      </p:sp>
      <p:pic>
        <p:nvPicPr>
          <p:cNvPr id="3" name="Picture 8" descr="3371">
            <a:extLst>
              <a:ext uri="{FF2B5EF4-FFF2-40B4-BE49-F238E27FC236}">
                <a16:creationId xmlns:a16="http://schemas.microsoft.com/office/drawing/2014/main" id="{A53FFC7F-265B-46A8-80F6-1CA5CF8E3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93928" y="4448175"/>
            <a:ext cx="1602416" cy="240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1D5D7-488A-479A-B81E-54C7A076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0" y="540284"/>
            <a:ext cx="5747061" cy="1438276"/>
          </a:xfrm>
        </p:spPr>
        <p:txBody>
          <a:bodyPr>
            <a:normAutofit fontScale="90000"/>
          </a:bodyPr>
          <a:lstStyle/>
          <a:p>
            <a:r>
              <a:rPr lang="cs-CZ" sz="2200" b="1" dirty="0">
                <a:latin typeface="+mn-lt"/>
              </a:rPr>
              <a:t>Ilja </a:t>
            </a:r>
            <a:r>
              <a:rPr lang="cs-CZ" sz="2200" b="1" dirty="0" err="1">
                <a:latin typeface="+mn-lt"/>
              </a:rPr>
              <a:t>Prigogyne</a:t>
            </a:r>
            <a:r>
              <a:rPr lang="cs-CZ" sz="2200" b="1" dirty="0">
                <a:latin typeface="+mn-lt"/>
              </a:rPr>
              <a:t>; Edward </a:t>
            </a:r>
            <a:r>
              <a:rPr lang="cs-CZ" sz="2200" b="1" dirty="0" err="1">
                <a:latin typeface="+mn-lt"/>
              </a:rPr>
              <a:t>Osborne</a:t>
            </a:r>
            <a:r>
              <a:rPr lang="cs-CZ" sz="2200" b="1" dirty="0">
                <a:latin typeface="+mn-lt"/>
              </a:rPr>
              <a:t> Wilson: </a:t>
            </a:r>
            <a:r>
              <a:rPr lang="cs-CZ" sz="2200" b="1" i="1" dirty="0" err="1">
                <a:latin typeface="+mn-lt"/>
              </a:rPr>
              <a:t>new</a:t>
            </a:r>
            <a:r>
              <a:rPr lang="cs-CZ" sz="2200" b="1" i="1" dirty="0">
                <a:latin typeface="+mn-lt"/>
              </a:rPr>
              <a:t> science</a:t>
            </a:r>
            <a:br>
              <a:rPr lang="cs-CZ" sz="2200" i="1" dirty="0">
                <a:latin typeface="+mn-lt"/>
              </a:rPr>
            </a:br>
            <a:br>
              <a:rPr lang="cs-CZ" sz="2200" i="1" dirty="0">
                <a:latin typeface="+mn-lt"/>
              </a:rPr>
            </a:br>
            <a:r>
              <a:rPr lang="cs-CZ" sz="2200" dirty="0">
                <a:latin typeface="+mn-lt"/>
              </a:rPr>
              <a:t>-  pravidla a „řád“ tohoto světa jsou „chaotické“, nepředvídatelné, stejně jako svět sociálních (historických) skutečností – spříznění přírodních a humanitních věd</a:t>
            </a:r>
            <a:br>
              <a:rPr lang="cs-CZ" sz="2200" dirty="0">
                <a:latin typeface="+mn-lt"/>
              </a:rPr>
            </a:br>
            <a:r>
              <a:rPr lang="cs-CZ" sz="2200" dirty="0">
                <a:latin typeface="+mn-lt"/>
              </a:rPr>
              <a:t>- aspekt subjektivity (společné vzdálení se kultu objektivity)</a:t>
            </a:r>
          </a:p>
        </p:txBody>
      </p:sp>
      <p:pic>
        <p:nvPicPr>
          <p:cNvPr id="4098" name="Picture 2" descr="13 fotografias e imagens de Ilya Prigogine - Getty Images">
            <a:extLst>
              <a:ext uri="{FF2B5EF4-FFF2-40B4-BE49-F238E27FC236}">
                <a16:creationId xmlns:a16="http://schemas.microsoft.com/office/drawing/2014/main" id="{9A2CAE70-0233-4812-B061-0623379FA1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6586" cy="275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pojil chaos a samoorganizaci hmoty | 3 pól - Magazín plný pozitivní energie">
            <a:extLst>
              <a:ext uri="{FF2B5EF4-FFF2-40B4-BE49-F238E27FC236}">
                <a16:creationId xmlns:a16="http://schemas.microsoft.com/office/drawing/2014/main" id="{82EBA12C-B750-4319-AD65-9671D229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BCEFF4D-1DA4-4B1D-AB04-0EE9F6C6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085" y="-72318"/>
            <a:ext cx="204491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ophilia: Wilson, Edward O.: 9780674074422: Amazon.com: Books">
            <a:extLst>
              <a:ext uri="{FF2B5EF4-FFF2-40B4-BE49-F238E27FC236}">
                <a16:creationId xmlns:a16="http://schemas.microsoft.com/office/drawing/2014/main" id="{33B4FEFC-3771-4DB7-A0E3-AD50F0CF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85" y="3007778"/>
            <a:ext cx="2344982" cy="379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mysl lidské existence - Edward O. Wilson | KOSMAS.cz - vaše internetové  knihkupectví">
            <a:extLst>
              <a:ext uri="{FF2B5EF4-FFF2-40B4-BE49-F238E27FC236}">
                <a16:creationId xmlns:a16="http://schemas.microsoft.com/office/drawing/2014/main" id="{7147DEA0-40EF-4365-9935-5FD98793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993" y="3007778"/>
            <a:ext cx="247200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ysliti dějiny - Dušan Třeštík | Databáze knih">
            <a:extLst>
              <a:ext uri="{FF2B5EF4-FFF2-40B4-BE49-F238E27FC236}">
                <a16:creationId xmlns:a16="http://schemas.microsoft.com/office/drawing/2014/main" id="{A4948AF8-1114-90B7-8291-96677327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841" y="3114675"/>
            <a:ext cx="1701053" cy="280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LN, s.r.o. – Nakladatelství lidové noviny">
            <a:extLst>
              <a:ext uri="{FF2B5EF4-FFF2-40B4-BE49-F238E27FC236}">
                <a16:creationId xmlns:a16="http://schemas.microsoft.com/office/drawing/2014/main" id="{761945A8-A1AF-BCFB-D173-210AC1F8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51" y="5052213"/>
            <a:ext cx="1245788" cy="17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01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DB47ED-0317-409F-B9FF-883C4A973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49" y="150016"/>
            <a:ext cx="11524951" cy="1325563"/>
          </a:xfrm>
        </p:spPr>
        <p:txBody>
          <a:bodyPr>
            <a:normAutofit/>
          </a:bodyPr>
          <a:lstStyle/>
          <a:p>
            <a:r>
              <a:rPr lang="cs-CZ" sz="2400" dirty="0"/>
              <a:t>Carlo </a:t>
            </a:r>
            <a:r>
              <a:rPr lang="cs-CZ" sz="2400" dirty="0" err="1"/>
              <a:t>Ginzburg</a:t>
            </a:r>
            <a:r>
              <a:rPr lang="cs-CZ" sz="2400" dirty="0"/>
              <a:t> (nar. 1939) </a:t>
            </a:r>
            <a:r>
              <a:rPr lang="cs-CZ" sz="2400" dirty="0" err="1"/>
              <a:t>Mikrohistorie</a:t>
            </a:r>
            <a:r>
              <a:rPr lang="cs-CZ" sz="2400" dirty="0"/>
              <a:t> – sondy: umělecké dílo jako jedinečná událost </a:t>
            </a:r>
            <a:br>
              <a:rPr lang="cs-CZ" sz="2400" dirty="0"/>
            </a:br>
            <a:r>
              <a:rPr lang="cs-CZ" sz="2400" dirty="0"/>
              <a:t>Okrajovost a její symptomatický význam</a:t>
            </a:r>
          </a:p>
        </p:txBody>
      </p:sp>
      <p:pic>
        <p:nvPicPr>
          <p:cNvPr id="2050" name="Picture 2" descr="Sýr a červi - bazar | Databáze knih">
            <a:extLst>
              <a:ext uri="{FF2B5EF4-FFF2-40B4-BE49-F238E27FC236}">
                <a16:creationId xmlns:a16="http://schemas.microsoft.com/office/drawing/2014/main" id="{2EF74B49-CA10-4ADD-B2E2-42495F97BF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8" y="1690688"/>
            <a:ext cx="310395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E357C44-5164-4CD2-A775-B23FB3AABE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39" y="3769912"/>
            <a:ext cx="2934896" cy="293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ues, Myths, and the Historical Method: Ginzburg, Carlo: 9781421409900:  Amazon.com: Books">
            <a:extLst>
              <a:ext uri="{FF2B5EF4-FFF2-40B4-BE49-F238E27FC236}">
                <a16:creationId xmlns:a16="http://schemas.microsoft.com/office/drawing/2014/main" id="{58A87BAF-C4E9-43EB-9C21-EB4FA16A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35" y="1108946"/>
            <a:ext cx="2628300" cy="39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3371">
            <a:extLst>
              <a:ext uri="{FF2B5EF4-FFF2-40B4-BE49-F238E27FC236}">
                <a16:creationId xmlns:a16="http://schemas.microsoft.com/office/drawing/2014/main" id="{09F9DB0C-349E-4600-B311-645231AA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6800" y="1108946"/>
            <a:ext cx="3505200" cy="52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64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7FE31-4C0A-4EE7-AF70-AAC41EFD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365125"/>
            <a:ext cx="4114800" cy="1282700"/>
          </a:xfrm>
        </p:spPr>
        <p:txBody>
          <a:bodyPr>
            <a:normAutofit/>
          </a:bodyPr>
          <a:lstStyle/>
          <a:p>
            <a:r>
              <a:rPr lang="cs-CZ" sz="2800" dirty="0"/>
              <a:t>Imago-kulturní přístup</a:t>
            </a:r>
          </a:p>
        </p:txBody>
      </p:sp>
      <p:pic>
        <p:nvPicPr>
          <p:cNvPr id="10242" name="Picture 2" descr="Jiří Kroupa – Wikipedie">
            <a:extLst>
              <a:ext uri="{FF2B5EF4-FFF2-40B4-BE49-F238E27FC236}">
                <a16:creationId xmlns:a16="http://schemas.microsoft.com/office/drawing/2014/main" id="{C79C5ADB-9DEE-4B3A-ADFF-29F1CC611BC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2" y="3429000"/>
            <a:ext cx="23812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Kroupa, Jiří: Alchymie štěstí | Aukro">
            <a:extLst>
              <a:ext uri="{FF2B5EF4-FFF2-40B4-BE49-F238E27FC236}">
                <a16:creationId xmlns:a16="http://schemas.microsoft.com/office/drawing/2014/main" id="{C7E1AA89-48D1-4806-A35B-D6A01D7C45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0" y="157163"/>
            <a:ext cx="2120080" cy="30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Dějiny Moravy. Díl 2. Morava reformace, renesance a baroka - Josef Válka |  Databáze knih">
            <a:extLst>
              <a:ext uri="{FF2B5EF4-FFF2-40B4-BE49-F238E27FC236}">
                <a16:creationId xmlns:a16="http://schemas.microsoft.com/office/drawing/2014/main" id="{6734C088-B3DB-41EB-A97E-C83348311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9524"/>
            <a:ext cx="2943224" cy="37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Portréty: Josef Válka, historik — Česká televize">
            <a:extLst>
              <a:ext uri="{FF2B5EF4-FFF2-40B4-BE49-F238E27FC236}">
                <a16:creationId xmlns:a16="http://schemas.microsoft.com/office/drawing/2014/main" id="{7E5E9BED-2331-4A9B-876C-0E46ED9D2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065786"/>
            <a:ext cx="4314825" cy="242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Umělci, objednavatelé a styl - Jiří Kroupa | Bembo.cz">
            <a:extLst>
              <a:ext uri="{FF2B5EF4-FFF2-40B4-BE49-F238E27FC236}">
                <a16:creationId xmlns:a16="http://schemas.microsoft.com/office/drawing/2014/main" id="{F99B530A-A2F4-4D78-9B90-344A2A9D4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4003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90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8841BF-F342-47C5-B83C-E285B1154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6783" y="238126"/>
            <a:ext cx="5776741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/>
              <a:t>„Pojem </a:t>
            </a:r>
            <a:r>
              <a:rPr lang="cs-CZ" sz="2200" b="1" i="1" dirty="0"/>
              <a:t>funkce </a:t>
            </a:r>
            <a:r>
              <a:rPr lang="cs-CZ" sz="2200" i="1" dirty="0"/>
              <a:t>uměleckého díla rozšiřuje dosavadní klasické, jednodimenzionální chápání dějin umění, jak nám je představovala doba historismu. Pokud obohacujeme dějiny umění o pojem „funkce“, dáváme jim obecně humanistický ráz. Bez funkce bychom se totiž dostali buď do roviny čisté formální deskripce, nebo pouhého dešifrování </a:t>
            </a:r>
            <a:r>
              <a:rPr lang="cs-CZ" sz="2200" i="1" dirty="0" err="1"/>
              <a:t>tématické</a:t>
            </a:r>
            <a:r>
              <a:rPr lang="cs-CZ" sz="2200" i="1" dirty="0"/>
              <a:t> složky díla a převedení vizuálního díla do podoby textové zprávy.“</a:t>
            </a:r>
          </a:p>
        </p:txBody>
      </p:sp>
      <p:pic>
        <p:nvPicPr>
          <p:cNvPr id="5" name="Picture 2" descr="Jiří Kroupa – Wikipedie">
            <a:extLst>
              <a:ext uri="{FF2B5EF4-FFF2-40B4-BE49-F238E27FC236}">
                <a16:creationId xmlns:a16="http://schemas.microsoft.com/office/drawing/2014/main" id="{F9AD4B7D-50A4-430F-893C-6FC8D784F25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32766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BLOCH, Marek. Obrana historie aneb historik a jeho řemeslo, 1967 – Markéta  Šíbalová – album na Rajčeti">
            <a:extLst>
              <a:ext uri="{FF2B5EF4-FFF2-40B4-BE49-F238E27FC236}">
                <a16:creationId xmlns:a16="http://schemas.microsoft.com/office/drawing/2014/main" id="{81DBD2F4-0AEC-4A78-A8D5-C4C54CD85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14" t="-973" b="7361"/>
          <a:stretch/>
        </p:blipFill>
        <p:spPr bwMode="auto">
          <a:xfrm>
            <a:off x="9313697" y="0"/>
            <a:ext cx="2954490" cy="497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Marc Bloch – Wikipedie">
            <a:extLst>
              <a:ext uri="{FF2B5EF4-FFF2-40B4-BE49-F238E27FC236}">
                <a16:creationId xmlns:a16="http://schemas.microsoft.com/office/drawing/2014/main" id="{2F11064A-B0C3-470F-B38E-44D21F11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40" y="3683000"/>
            <a:ext cx="238125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059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584</Words>
  <Application>Microsoft Office PowerPoint</Application>
  <PresentationFormat>Širokoúhlá obrazovka</PresentationFormat>
  <Paragraphs>40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Motiv Office</vt:lpstr>
      <vt:lpstr>DU2001 Historiografie dějin umění </vt:lpstr>
      <vt:lpstr>Peter Burke (1972): „umělecké dílo renesance“ v kontextu různých médií vizuální kultury (grafity, rituály, slavnosti, efemérní dekorace ad.) a především jejich sledování jako kulturních a sociálních „communicative events“</vt:lpstr>
      <vt:lpstr>Peter Burke: model kulturní historie</vt:lpstr>
      <vt:lpstr>Aron Jakovlevič Gurevič (1924-2006) Archetypy, konvence: bizarní, iracionální a magické v dějinách lidského myšlení a konání</vt:lpstr>
      <vt:lpstr>Clifford Geertz (1926-2006) – Art as cultural system (1988): umělecká díla jako „kódy“ vedoucí k rekonstrukci dobového myšlení Kulturní antropologie: Clifford Geertz (zhuštěný popis /thick description): Kultura je základním parametrem pro jednání člověka – analýza symbolického jednání a rituálních aktů je cestou k jedinci </vt:lpstr>
      <vt:lpstr>Ilja Prigogyne; Edward Osborne Wilson: new science  -  pravidla a „řád“ tohoto světa jsou „chaotické“, nepředvídatelné, stejně jako svět sociálních (historických) skutečností – spříznění přírodních a humanitních věd - aspekt subjektivity (společné vzdálení se kultu objektivity)</vt:lpstr>
      <vt:lpstr>Carlo Ginzburg (nar. 1939) Mikrohistorie – sondy: umělecké dílo jako jedinečná událost  Okrajovost a její symptomatický význam</vt:lpstr>
      <vt:lpstr>Imago-kulturní přístup</vt:lpstr>
      <vt:lpstr>Prezentace aplikace PowerPoint</vt:lpstr>
      <vt:lpstr>Prezentace aplikace PowerPoint</vt:lpstr>
      <vt:lpstr>Prezentace aplikace PowerPoint</vt:lpstr>
      <vt:lpstr>Historiografie</vt:lpstr>
      <vt:lpstr>Carl Friedrich von Rumohr – Jiří Kroupa</vt:lpstr>
      <vt:lpstr>Eric Fernie (ed.), Art History and Its Methods: A Critical Anthology, London 1995  metody – teorie - přístupy (?)</vt:lpstr>
      <vt:lpstr>Prezentace aplikace PowerPoint</vt:lpstr>
      <vt:lpstr>Prezentace aplikace PowerPoint</vt:lpstr>
      <vt:lpstr>Prezentace aplikace PowerPoint</vt:lpstr>
      <vt:lpstr>Richard Shone - John-Paul Stonard (eds), The Books that Shaped Art History: From Gombrich and Greenberg to Alpers and Krauss, London 2013</vt:lpstr>
      <vt:lpstr>Prezentace aplikace PowerPoint</vt:lpstr>
      <vt:lpstr>Prezentace aplikace PowerPoint</vt:lpstr>
      <vt:lpstr>Lucie Storchová a kol., Koncepty a dějiny: Proměny pojmů v současné historické vědě, Praha 2014</vt:lpstr>
      <vt:lpstr>Prezentace aplikace PowerPoint</vt:lpstr>
      <vt:lpstr>Prezentace aplikace PowerPoint</vt:lpstr>
      <vt:lpstr>Kunstgeschichte: Eine Einführung  Belting, Hans, Dilly, Heinrich, Kemp, Wolfgang, Sauerländer, Willibald, Warnke, Martin 2008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Jakubec</dc:creator>
  <cp:lastModifiedBy>Ondřej Jakubec</cp:lastModifiedBy>
  <cp:revision>14</cp:revision>
  <dcterms:created xsi:type="dcterms:W3CDTF">2021-09-20T15:35:40Z</dcterms:created>
  <dcterms:modified xsi:type="dcterms:W3CDTF">2022-10-03T11:22:55Z</dcterms:modified>
</cp:coreProperties>
</file>