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18" r:id="rId4"/>
    <p:sldId id="329" r:id="rId5"/>
    <p:sldId id="261" r:id="rId6"/>
    <p:sldId id="262" r:id="rId7"/>
    <p:sldId id="263" r:id="rId8"/>
    <p:sldId id="264" r:id="rId9"/>
    <p:sldId id="266" r:id="rId10"/>
    <p:sldId id="401" r:id="rId11"/>
    <p:sldId id="267" r:id="rId12"/>
    <p:sldId id="268" r:id="rId13"/>
    <p:sldId id="274" r:id="rId14"/>
    <p:sldId id="275" r:id="rId15"/>
    <p:sldId id="269" r:id="rId16"/>
    <p:sldId id="270" r:id="rId17"/>
    <p:sldId id="403" r:id="rId18"/>
    <p:sldId id="406" r:id="rId19"/>
    <p:sldId id="407" r:id="rId20"/>
    <p:sldId id="408" r:id="rId21"/>
    <p:sldId id="409" r:id="rId22"/>
    <p:sldId id="405" r:id="rId23"/>
    <p:sldId id="272" r:id="rId24"/>
    <p:sldId id="402" r:id="rId25"/>
    <p:sldId id="277" r:id="rId26"/>
    <p:sldId id="271" r:id="rId27"/>
    <p:sldId id="278" r:id="rId28"/>
    <p:sldId id="280" r:id="rId29"/>
    <p:sldId id="279" r:id="rId30"/>
    <p:sldId id="281" r:id="rId31"/>
    <p:sldId id="282" r:id="rId32"/>
    <p:sldId id="404" r:id="rId33"/>
    <p:sldId id="284" r:id="rId34"/>
    <p:sldId id="410" r:id="rId35"/>
    <p:sldId id="273" r:id="rId36"/>
    <p:sldId id="283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59E915B8-E132-41E2-A9EF-2145436CFFAB}">
          <p14:sldIdLst>
            <p14:sldId id="256"/>
            <p14:sldId id="258"/>
            <p14:sldId id="318"/>
            <p14:sldId id="329"/>
            <p14:sldId id="261"/>
            <p14:sldId id="262"/>
            <p14:sldId id="263"/>
            <p14:sldId id="264"/>
            <p14:sldId id="266"/>
            <p14:sldId id="401"/>
            <p14:sldId id="267"/>
            <p14:sldId id="268"/>
            <p14:sldId id="274"/>
            <p14:sldId id="275"/>
            <p14:sldId id="269"/>
            <p14:sldId id="270"/>
            <p14:sldId id="403"/>
            <p14:sldId id="406"/>
            <p14:sldId id="407"/>
            <p14:sldId id="408"/>
            <p14:sldId id="409"/>
            <p14:sldId id="405"/>
            <p14:sldId id="272"/>
            <p14:sldId id="402"/>
            <p14:sldId id="277"/>
            <p14:sldId id="271"/>
          </p14:sldIdLst>
        </p14:section>
        <p14:section name="Oddíl bez názvu" id="{0F746345-0139-437E-B4E3-F492DCD4EA7E}">
          <p14:sldIdLst>
            <p14:sldId id="278"/>
            <p14:sldId id="280"/>
            <p14:sldId id="279"/>
            <p14:sldId id="281"/>
            <p14:sldId id="282"/>
            <p14:sldId id="404"/>
            <p14:sldId id="284"/>
            <p14:sldId id="410"/>
            <p14:sldId id="273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62" d="100"/>
          <a:sy n="62" d="100"/>
        </p:scale>
        <p:origin x="20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775CC-C039-431B-AD9C-AC81654186B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330-98A8-4896-993D-F671782882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720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775CC-C039-431B-AD9C-AC81654186B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330-98A8-4896-993D-F671782882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201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775CC-C039-431B-AD9C-AC81654186B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330-98A8-4896-993D-F671782882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63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775CC-C039-431B-AD9C-AC81654186B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330-98A8-4896-993D-F671782882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82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775CC-C039-431B-AD9C-AC81654186B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330-98A8-4896-993D-F671782882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24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775CC-C039-431B-AD9C-AC81654186B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330-98A8-4896-993D-F671782882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448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775CC-C039-431B-AD9C-AC81654186B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330-98A8-4896-993D-F671782882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0566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775CC-C039-431B-AD9C-AC81654186B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330-98A8-4896-993D-F671782882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76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775CC-C039-431B-AD9C-AC81654186B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330-98A8-4896-993D-F671782882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5377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775CC-C039-431B-AD9C-AC81654186B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330-98A8-4896-993D-F671782882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3413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775CC-C039-431B-AD9C-AC81654186B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330-98A8-4896-993D-F671782882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9770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775CC-C039-431B-AD9C-AC81654186B7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3C330-98A8-4896-993D-F671782882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02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hyperlink" Target="http://www.google.cz/url?sa=i&amp;rct=j&amp;q=&amp;esrc=s&amp;source=images&amp;cd=&amp;cad=rja&amp;uact=8&amp;ved=0CAcQjRxqFQoTCK-r5aLylMkCFUo3FAod-ZcJPg&amp;url=http://www.lombardiabeniculturali.it/percorsi/ville-como/4.4/&amp;psig=AFQjCNEPwvwksTI-bAAjc7H3IwioDbMnUA&amp;ust=144776154888302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cz/url?sa=i&amp;rct=j&amp;q=&amp;esrc=s&amp;source=images&amp;cd=&amp;cad=rja&amp;uact=8&amp;ved=0CAcQjRxqFQoTCLrg0cvylMkCFUK4FAodY9UBLQ&amp;url=http://www.studioviemme.it/k-f-schinkel-la-grande-composizione/&amp;bvm=bv.107467506,d.bGQ&amp;psig=AFQjCNFobHJT0_v0CQVZ8k0hX657nxRahQ&amp;ust=144776161218151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hyperlink" Target="http://www.google.cz/url?sa=i&amp;rct=j&amp;q=&amp;esrc=s&amp;source=images&amp;cd=&amp;cad=rja&amp;uact=8&amp;ved=0CAcQjRxqFQoTCOmvkdjylMkCFUi_FAodiyUD9Q&amp;url=http://www.zeno.org/Kunstwerke/B/Schinkel,+Karl+Friedrich:+Haupt+Ansicht+des+kaiserlichen+Schlosses+Orianda+in+der+Krimm&amp;bvm=bv.107467506,d.bGQ&amp;psig=AFQjCNF9EBpnptv5PMKoH61NszW25yoQ0g&amp;ust=1447761680203037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gif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youtube.com/watch?v=f7LWGKQXOxM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4800" dirty="0"/>
              <a:t>Plinius Starší a počátky dějin umění</a:t>
            </a:r>
            <a:br>
              <a:rPr lang="cs-CZ" sz="4800" dirty="0"/>
            </a:br>
            <a:r>
              <a:rPr lang="cs-CZ" sz="4800" dirty="0"/>
              <a:t>Status uměleckého díla </a:t>
            </a:r>
            <a:br>
              <a:rPr lang="cs-CZ" sz="4800" dirty="0"/>
            </a:br>
            <a:r>
              <a:rPr lang="cs-CZ" sz="4800" dirty="0"/>
              <a:t>a dějin umění </a:t>
            </a:r>
            <a:br>
              <a:rPr lang="cs-CZ" sz="4800" dirty="0"/>
            </a:br>
            <a:r>
              <a:rPr lang="cs-CZ" sz="4800" dirty="0"/>
              <a:t>(</a:t>
            </a:r>
            <a:r>
              <a:rPr lang="cs-CZ" sz="4800" dirty="0" err="1"/>
              <a:t>Didi-Huberman</a:t>
            </a:r>
            <a:r>
              <a:rPr lang="cs-CZ" sz="4800" dirty="0"/>
              <a:t> čte Plinia)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1329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ADA066-A493-4C16-BE85-60FA2E59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29" y="346075"/>
            <a:ext cx="11108371" cy="1325563"/>
          </a:xfrm>
        </p:spPr>
        <p:txBody>
          <a:bodyPr>
            <a:normAutofit/>
          </a:bodyPr>
          <a:lstStyle/>
          <a:p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RÉTORIKA A STYL</a:t>
            </a:r>
            <a:b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Marcus T. Cicero (106-43) </a:t>
            </a:r>
            <a:b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Marcus Fabius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Quintilianus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(35-95)</a:t>
            </a:r>
            <a:b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Styl: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stilus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(lat.);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stylos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řec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.) </a:t>
            </a:r>
            <a:endParaRPr lang="cs-CZ" sz="4800" dirty="0"/>
          </a:p>
        </p:txBody>
      </p:sp>
      <p:pic>
        <p:nvPicPr>
          <p:cNvPr id="14338" name="Picture 2" descr="Antický svět">
            <a:extLst>
              <a:ext uri="{FF2B5EF4-FFF2-40B4-BE49-F238E27FC236}">
                <a16:creationId xmlns:a16="http://schemas.microsoft.com/office/drawing/2014/main" id="{60B5B9FA-1D3C-496A-AE08-E994492514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9" y="2280920"/>
            <a:ext cx="3840480" cy="377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Marcus Fabius Quintilianus stock image | Look and Learn">
            <a:extLst>
              <a:ext uri="{FF2B5EF4-FFF2-40B4-BE49-F238E27FC236}">
                <a16:creationId xmlns:a16="http://schemas.microsoft.com/office/drawing/2014/main" id="{A3B42693-FE79-4DF9-92F1-A76795874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403" y="1151118"/>
            <a:ext cx="273367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Základy rétoriky (Marcus Fabius Quintilianus) | Detail knihy | ČBDB.cz">
            <a:extLst>
              <a:ext uri="{FF2B5EF4-FFF2-40B4-BE49-F238E27FC236}">
                <a16:creationId xmlns:a16="http://schemas.microsoft.com/office/drawing/2014/main" id="{A0F10BCB-FE38-465F-8512-E4834480F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180" y="990600"/>
            <a:ext cx="19050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Marcus Fabius Quintilianus - De Institutione oratoria - - Catawiki">
            <a:extLst>
              <a:ext uri="{FF2B5EF4-FFF2-40B4-BE49-F238E27FC236}">
                <a16:creationId xmlns:a16="http://schemas.microsoft.com/office/drawing/2014/main" id="{2A112296-7469-4844-AD36-4A668E84B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244" y="2313441"/>
            <a:ext cx="2478087" cy="371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76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Rétorika – systém pro společenské jednání, vzdělávání i interpretaci uměleckých děl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Marcus </a:t>
            </a:r>
            <a:r>
              <a:rPr lang="cs-CZ" dirty="0" err="1"/>
              <a:t>Tullius</a:t>
            </a:r>
            <a:r>
              <a:rPr lang="cs-CZ" dirty="0"/>
              <a:t> Cicero (126-43)</a:t>
            </a:r>
          </a:p>
          <a:p>
            <a:r>
              <a:rPr lang="cs-CZ" dirty="0"/>
              <a:t>Marcus Fabius </a:t>
            </a:r>
            <a:r>
              <a:rPr lang="cs-CZ" dirty="0" err="1"/>
              <a:t>Quintilianus</a:t>
            </a:r>
            <a:r>
              <a:rPr lang="cs-CZ" dirty="0"/>
              <a:t> (35-98)</a:t>
            </a: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existují různé styly (inspirace pro uměleckou teorii až do 19. století) – modální teorie stylu (vznešený / střízlivý /veselý)</a:t>
            </a:r>
          </a:p>
          <a:p>
            <a:pPr>
              <a:buFontTx/>
              <a:buChar char="-"/>
            </a:pPr>
            <a:r>
              <a:rPr lang="cs-CZ" dirty="0"/>
              <a:t>teorie </a:t>
            </a:r>
            <a:r>
              <a:rPr lang="cs-CZ" dirty="0" err="1"/>
              <a:t>decora</a:t>
            </a:r>
            <a:r>
              <a:rPr lang="cs-CZ" dirty="0"/>
              <a:t> – přiměřenost uměleckých forem dané úloze (akademická teorie raného novověku)</a:t>
            </a:r>
          </a:p>
        </p:txBody>
      </p:sp>
    </p:spTree>
    <p:extLst>
      <p:ext uri="{BB962C8B-B14F-4D97-AF65-F5344CB8AC3E}">
        <p14:creationId xmlns:p14="http://schemas.microsoft.com/office/powerpoint/2010/main" val="3657428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512" y="365125"/>
            <a:ext cx="10926288" cy="1325563"/>
          </a:xfrm>
        </p:spPr>
        <p:txBody>
          <a:bodyPr>
            <a:normAutofit/>
          </a:bodyPr>
          <a:lstStyle/>
          <a:p>
            <a:r>
              <a:rPr lang="cs-CZ" sz="3200" dirty="0" err="1"/>
              <a:t>Gaius</a:t>
            </a:r>
            <a:r>
              <a:rPr lang="cs-CZ" sz="3200" dirty="0"/>
              <a:t> Plinius </a:t>
            </a:r>
            <a:r>
              <a:rPr lang="cs-CZ" sz="3200" dirty="0" err="1"/>
              <a:t>Secundus</a:t>
            </a:r>
            <a:r>
              <a:rPr lang="cs-CZ" sz="3200" dirty="0"/>
              <a:t> st. (23–79), </a:t>
            </a:r>
            <a:r>
              <a:rPr lang="cs-CZ" sz="3200" i="1" dirty="0" err="1"/>
              <a:t>Naturalis</a:t>
            </a:r>
            <a:r>
              <a:rPr lang="cs-CZ" sz="3200" i="1" dirty="0"/>
              <a:t> </a:t>
            </a:r>
            <a:r>
              <a:rPr lang="cs-CZ" sz="3200" i="1" dirty="0" err="1"/>
              <a:t>Historiae</a:t>
            </a:r>
            <a:r>
              <a:rPr lang="cs-CZ" sz="3200" i="1" dirty="0"/>
              <a:t> </a:t>
            </a:r>
            <a:r>
              <a:rPr lang="cs-CZ" sz="3200" i="1" dirty="0" err="1"/>
              <a:t>libri</a:t>
            </a:r>
            <a:r>
              <a:rPr lang="cs-CZ" sz="3200" i="1" dirty="0"/>
              <a:t> XXXVII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2" y="1597457"/>
            <a:ext cx="3333938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58" y="1597457"/>
            <a:ext cx="2095500" cy="35337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93" y="1597457"/>
            <a:ext cx="2767668" cy="4509438"/>
          </a:xfrm>
          <a:prstGeom prst="rect">
            <a:avLst/>
          </a:prstGeom>
        </p:spPr>
      </p:pic>
      <p:pic>
        <p:nvPicPr>
          <p:cNvPr id="5122" name="Picture 2" descr="Výsledek obrázku pro plinius kapitol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588" y="1626032"/>
            <a:ext cx="3044866" cy="463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413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400"/>
              <a:t>Gaius Plinius Caecilius Secundus (61 – kol. 113)</a:t>
            </a:r>
            <a:br>
              <a:rPr lang="cs-CZ" altLang="cs-CZ" sz="2400"/>
            </a:br>
            <a:r>
              <a:rPr lang="cs-CZ" altLang="cs-CZ" sz="2400" i="1"/>
              <a:t>Epistula ad Clusinium Gallum – </a:t>
            </a:r>
            <a:r>
              <a:rPr lang="cs-CZ" altLang="cs-CZ" sz="2400"/>
              <a:t>vila Laurentium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3316" name="Obdélník 4"/>
          <p:cNvSpPr>
            <a:spLocks noChangeArrowheads="1"/>
          </p:cNvSpPr>
          <p:nvPr/>
        </p:nvSpPr>
        <p:spPr bwMode="auto">
          <a:xfrm>
            <a:off x="5495925" y="3244850"/>
            <a:ext cx="1200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61 – c. 113</a:t>
            </a:r>
          </a:p>
        </p:txBody>
      </p:sp>
      <p:pic>
        <p:nvPicPr>
          <p:cNvPr id="13317" name="Picture 2" descr="Como - Dom - Fassade - Plinius der Jüng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198562"/>
            <a:ext cx="362585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 descr="https://upload.wikimedia.org/wikipedia/commons/thumb/8/80/Jean-Baptiste-Camille_Corot_-_Como_and_Lake_Como.jpg/1280px-Jean-Baptiste-Camille_Corot_-_Como_and_Lake_Co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1196975"/>
            <a:ext cx="4418013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6" descr="http://www.lombardiabeniculturali.it/img_db/percorsi/ville-como/060-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581525"/>
            <a:ext cx="3200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819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7032625" y="274638"/>
            <a:ext cx="3671888" cy="3009900"/>
          </a:xfrm>
        </p:spPr>
        <p:txBody>
          <a:bodyPr/>
          <a:lstStyle/>
          <a:p>
            <a:pPr eaLnBrk="1" hangingPunct="1"/>
            <a:r>
              <a:rPr lang="de-DE" altLang="cs-CZ" sz="2000"/>
              <a:t>Karl Friedrich Schinkel, </a:t>
            </a:r>
            <a:r>
              <a:rPr lang="cs-CZ" altLang="cs-CZ" sz="2000"/>
              <a:t>rekonstrukce vily Laurentium (</a:t>
            </a:r>
            <a:r>
              <a:rPr lang="cs-CZ" altLang="cs-CZ" sz="2000" i="1"/>
              <a:t>Architektonisches Album</a:t>
            </a:r>
            <a:r>
              <a:rPr lang="cs-CZ" altLang="cs-CZ" sz="2000"/>
              <a:t>, 1841)</a:t>
            </a:r>
            <a:br>
              <a:rPr lang="cs-CZ" altLang="cs-CZ" sz="2000"/>
            </a:br>
            <a:br>
              <a:rPr lang="cs-CZ" altLang="cs-CZ" sz="2000"/>
            </a:br>
            <a:r>
              <a:rPr lang="cs-CZ" altLang="cs-CZ" sz="2000"/>
              <a:t>Vila </a:t>
            </a:r>
            <a:r>
              <a:rPr lang="de-DE" altLang="cs-CZ" sz="2000"/>
              <a:t>Orianda </a:t>
            </a:r>
            <a:r>
              <a:rPr lang="cs-CZ" altLang="cs-CZ" sz="2000"/>
              <a:t>na Krymu, 1838</a:t>
            </a:r>
          </a:p>
        </p:txBody>
      </p:sp>
      <p:pic>
        <p:nvPicPr>
          <p:cNvPr id="14339" name="Picture 2" descr="http://www.studioviemme.it/wp-content/uploads/2015/07/villalaurentina183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9" y="213519"/>
            <a:ext cx="547687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://www.zeno.org/Kunstwerke.images/I/72r021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3309938"/>
            <a:ext cx="63881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668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Gaius</a:t>
            </a:r>
            <a:r>
              <a:rPr lang="cs-CZ" sz="2800" dirty="0"/>
              <a:t> Plinius </a:t>
            </a:r>
            <a:r>
              <a:rPr lang="cs-CZ" sz="2800" dirty="0" err="1"/>
              <a:t>Secundus</a:t>
            </a:r>
            <a:r>
              <a:rPr lang="cs-CZ" sz="2800" dirty="0"/>
              <a:t> st. (23–79), </a:t>
            </a:r>
            <a:r>
              <a:rPr lang="cs-CZ" sz="2800" i="1" dirty="0" err="1"/>
              <a:t>Naturalis</a:t>
            </a:r>
            <a:r>
              <a:rPr lang="cs-CZ" sz="2800" i="1" dirty="0"/>
              <a:t> </a:t>
            </a:r>
            <a:r>
              <a:rPr lang="cs-CZ" sz="2800" i="1" dirty="0" err="1"/>
              <a:t>Historiae</a:t>
            </a:r>
            <a:r>
              <a:rPr lang="cs-CZ" sz="2800" i="1" dirty="0"/>
              <a:t> </a:t>
            </a:r>
            <a:r>
              <a:rPr lang="cs-CZ" sz="2800" i="1" dirty="0" err="1"/>
              <a:t>libri</a:t>
            </a:r>
            <a:r>
              <a:rPr lang="cs-CZ" sz="2800" i="1" dirty="0"/>
              <a:t> XXXVII</a:t>
            </a:r>
            <a:endParaRPr lang="cs-CZ" sz="28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868" y="1825625"/>
            <a:ext cx="2824264" cy="4351338"/>
          </a:xfrm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5593976" y="1825625"/>
            <a:ext cx="57598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Inspirace: </a:t>
            </a:r>
          </a:p>
          <a:p>
            <a:pPr marL="0" indent="0">
              <a:buNone/>
            </a:pPr>
            <a:r>
              <a:rPr lang="cs-CZ" sz="2400" dirty="0" err="1"/>
              <a:t>Xenokrates</a:t>
            </a:r>
            <a:r>
              <a:rPr lang="cs-CZ" sz="2400" dirty="0"/>
              <a:t> z Atén, žák </a:t>
            </a:r>
            <a:r>
              <a:rPr lang="cs-CZ" sz="2400" dirty="0" err="1"/>
              <a:t>Lysippa</a:t>
            </a:r>
            <a:r>
              <a:rPr lang="cs-CZ" sz="2400" dirty="0"/>
              <a:t>, 4. stol. př. Kr.: srovnávání dovedností jednotlivých umělců – princip cyklického vývoje (</a:t>
            </a:r>
            <a:r>
              <a:rPr lang="cs-CZ" sz="2400" dirty="0" err="1"/>
              <a:t>Vasari</a:t>
            </a:r>
            <a:r>
              <a:rPr lang="cs-CZ" sz="2400" dirty="0"/>
              <a:t>, </a:t>
            </a:r>
            <a:r>
              <a:rPr lang="cs-CZ" sz="2400" dirty="0" err="1"/>
              <a:t>Winckelmann</a:t>
            </a:r>
            <a:r>
              <a:rPr lang="cs-CZ" sz="2400" dirty="0"/>
              <a:t>, </a:t>
            </a:r>
            <a:r>
              <a:rPr lang="cs-CZ" sz="2400" dirty="0" err="1"/>
              <a:t>Wölfflin</a:t>
            </a:r>
            <a:r>
              <a:rPr lang="cs-CZ" sz="2400" dirty="0"/>
              <a:t>…)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 err="1"/>
              <a:t>Duris</a:t>
            </a:r>
            <a:r>
              <a:rPr lang="cs-CZ" sz="2400" dirty="0"/>
              <a:t> ze Samu, 4.-3. stol. př. Kr. – anekdoty o umělcích </a:t>
            </a:r>
            <a:br>
              <a:rPr lang="cs-CZ" sz="2400" dirty="0"/>
            </a:br>
            <a:r>
              <a:rPr lang="cs-CZ" sz="2400" dirty="0"/>
              <a:t>(text </a:t>
            </a:r>
            <a:r>
              <a:rPr lang="cs-CZ" sz="2400" i="1" dirty="0"/>
              <a:t>O sochařích </a:t>
            </a:r>
            <a:r>
              <a:rPr lang="cs-CZ" sz="2400" dirty="0"/>
              <a:t>a </a:t>
            </a:r>
            <a:r>
              <a:rPr lang="cs-CZ" sz="2400" i="1" dirty="0"/>
              <a:t>O malířích</a:t>
            </a:r>
            <a:r>
              <a:rPr lang="cs-CZ" sz="2400" dirty="0"/>
              <a:t>) - biografie</a:t>
            </a:r>
          </a:p>
        </p:txBody>
      </p:sp>
    </p:spTree>
    <p:extLst>
      <p:ext uri="{BB962C8B-B14F-4D97-AF65-F5344CB8AC3E}">
        <p14:creationId xmlns:p14="http://schemas.microsoft.com/office/powerpoint/2010/main" val="153483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-87457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Plinius – počátky dějin/dějepisu umění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6" y="1238106"/>
            <a:ext cx="2824264" cy="4351338"/>
          </a:xfrm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3826164" y="1114425"/>
            <a:ext cx="454198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Dějiny umění a hledání dokonalosti (mimesis)</a:t>
            </a:r>
          </a:p>
          <a:p>
            <a:pPr>
              <a:buFontTx/>
              <a:buChar char="-"/>
            </a:pPr>
            <a:r>
              <a:rPr lang="cs-CZ" sz="2400" dirty="0"/>
              <a:t>Dějiny objevů a zlepšování</a:t>
            </a:r>
          </a:p>
          <a:p>
            <a:pPr>
              <a:buFontTx/>
              <a:buChar char="-"/>
            </a:pPr>
            <a:r>
              <a:rPr lang="cs-CZ" sz="2400" dirty="0"/>
              <a:t>Stínová malba – barva – plasticita – perspektiva….</a:t>
            </a:r>
          </a:p>
          <a:p>
            <a:pPr>
              <a:buFontTx/>
              <a:buChar char="-"/>
            </a:pPr>
            <a:r>
              <a:rPr lang="cs-CZ" sz="2400" dirty="0"/>
              <a:t>Malířské soutěže (</a:t>
            </a:r>
            <a:r>
              <a:rPr lang="cs-CZ" sz="2400" dirty="0" err="1"/>
              <a:t>Zeuxis</a:t>
            </a:r>
            <a:r>
              <a:rPr lang="cs-CZ" sz="2400" dirty="0"/>
              <a:t> </a:t>
            </a:r>
            <a:br>
              <a:rPr lang="cs-CZ" sz="2400" dirty="0"/>
            </a:br>
            <a:r>
              <a:rPr lang="cs-CZ" sz="2400" dirty="0"/>
              <a:t>a </a:t>
            </a:r>
            <a:r>
              <a:rPr lang="cs-CZ" sz="2400" dirty="0" err="1"/>
              <a:t>Parrhasios</a:t>
            </a:r>
            <a:r>
              <a:rPr lang="cs-CZ" sz="2400" dirty="0"/>
              <a:t>)</a:t>
            </a:r>
          </a:p>
          <a:p>
            <a:pPr>
              <a:buFontTx/>
              <a:buChar char="-"/>
            </a:pPr>
            <a:r>
              <a:rPr lang="cs-CZ" sz="2400" dirty="0"/>
              <a:t>Sociální život a status umělců (</a:t>
            </a:r>
            <a:r>
              <a:rPr lang="cs-CZ" sz="2400" dirty="0" err="1"/>
              <a:t>Apelles</a:t>
            </a:r>
            <a:r>
              <a:rPr lang="cs-CZ" sz="2400" dirty="0"/>
              <a:t>)</a:t>
            </a:r>
          </a:p>
          <a:p>
            <a:pPr>
              <a:buFontTx/>
              <a:buChar char="-"/>
            </a:pPr>
            <a:r>
              <a:rPr lang="cs-CZ" sz="2400" dirty="0"/>
              <a:t>Umělecké žánry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528" y="3658489"/>
            <a:ext cx="4155209" cy="319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13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06923-9F6C-426A-B3D5-3EFA4493B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474" y="-232052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/>
              <a:t>Georges </a:t>
            </a:r>
            <a:r>
              <a:rPr lang="cs-CZ" sz="3200" dirty="0" err="1"/>
              <a:t>Didi-Huberman</a:t>
            </a:r>
            <a:r>
              <a:rPr lang="cs-CZ" sz="3200" dirty="0"/>
              <a:t> (nar. 1953)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B344ACE-0DDB-41C8-B91A-994F3FBE1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5404" y="1023937"/>
            <a:ext cx="6096000" cy="5562600"/>
          </a:xfrm>
        </p:spPr>
        <p:txBody>
          <a:bodyPr>
            <a:normAutofit fontScale="70000" lnSpcReduction="20000"/>
          </a:bodyPr>
          <a:lstStyle/>
          <a:p>
            <a:r>
              <a:rPr lang="cs-CZ" dirty="0" err="1"/>
              <a:t>École</a:t>
            </a:r>
            <a:r>
              <a:rPr lang="cs-CZ" dirty="0"/>
              <a:t> des </a:t>
            </a:r>
            <a:r>
              <a:rPr lang="cs-CZ" dirty="0" err="1"/>
              <a:t>hautes</a:t>
            </a:r>
            <a:r>
              <a:rPr lang="cs-CZ" dirty="0"/>
              <a:t> </a:t>
            </a:r>
            <a:r>
              <a:rPr lang="cs-CZ" dirty="0" err="1"/>
              <a:t>études</a:t>
            </a:r>
            <a:r>
              <a:rPr lang="cs-CZ" dirty="0"/>
              <a:t> en </a:t>
            </a:r>
            <a:r>
              <a:rPr lang="cs-CZ" dirty="0" err="1"/>
              <a:t>sciences</a:t>
            </a:r>
            <a:r>
              <a:rPr lang="cs-CZ" dirty="0"/>
              <a:t> </a:t>
            </a:r>
            <a:r>
              <a:rPr lang="cs-CZ" dirty="0" err="1"/>
              <a:t>sociales</a:t>
            </a:r>
            <a:r>
              <a:rPr lang="cs-CZ" dirty="0"/>
              <a:t>, Paris</a:t>
            </a:r>
          </a:p>
          <a:p>
            <a:r>
              <a:rPr lang="cs-CZ" dirty="0"/>
              <a:t>Filozof, historik umění</a:t>
            </a:r>
          </a:p>
          <a:p>
            <a:r>
              <a:rPr lang="cs-CZ" dirty="0"/>
              <a:t>Antropologický a psychoanalytický přístup.</a:t>
            </a:r>
          </a:p>
          <a:p>
            <a:r>
              <a:rPr lang="cs-CZ" dirty="0"/>
              <a:t>Kritika pozitivistického a „dokumentárního modelu“ dějin umění.</a:t>
            </a:r>
          </a:p>
          <a:p>
            <a:r>
              <a:rPr lang="cs-CZ" dirty="0"/>
              <a:t>Před obrazem (1990); Před časem (2000) – kritika tradičních konceptů dějin umění založených na pozvolném vývoji uměleckých forem a jejich racionálním studiu</a:t>
            </a:r>
          </a:p>
          <a:p>
            <a:r>
              <a:rPr lang="cs-CZ" dirty="0"/>
              <a:t>Pojem (časové) „trhliny“ – v uměleckém díla se spojuje několik časů – nejen jeho vzniku (synchronní čas), ale i dalších časů, které status uměleckého díla (diachronně) v jeho vnímání měnily – k uměleckému dílu se tedy můžeme přiblížit jen anachronicky. </a:t>
            </a:r>
          </a:p>
          <a:p>
            <a:r>
              <a:rPr lang="cs-CZ" dirty="0"/>
              <a:t> Klíčovým pro porozumění uměleckému dílu je „akt dívání“ – ten je nestabilní</a:t>
            </a:r>
          </a:p>
          <a:p>
            <a:r>
              <a:rPr lang="cs-CZ" dirty="0"/>
              <a:t>Otevřenost obrazu -  trhlina či anachronismus jsou symptomy neúplnosti – jejímu k zaplnění je třeba při interpretaci obrazu užít imaginativního myšlení</a:t>
            </a:r>
          </a:p>
        </p:txBody>
      </p:sp>
      <p:pic>
        <p:nvPicPr>
          <p:cNvPr id="6" name="Picture 2" descr="Výsledek obrázku pro georges didi-huberman">
            <a:extLst>
              <a:ext uri="{FF2B5EF4-FFF2-40B4-BE49-F238E27FC236}">
                <a16:creationId xmlns:a16="http://schemas.microsoft.com/office/drawing/2014/main" id="{1D7630BB-A52B-42CA-B0A4-C79DD0F61BF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7" y="14719"/>
            <a:ext cx="3804666" cy="252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EABD8C2-C6B4-4D98-B58D-AF6D1B1871EF}"/>
              </a:ext>
            </a:extLst>
          </p:cNvPr>
          <p:cNvSpPr txBox="1"/>
          <p:nvPr/>
        </p:nvSpPr>
        <p:spPr>
          <a:xfrm>
            <a:off x="309977" y="2701202"/>
            <a:ext cx="4152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„…</a:t>
            </a:r>
            <a:r>
              <a:rPr lang="cs-CZ" i="1" dirty="0"/>
              <a:t>jím prováděné interpretace jsou někdy až jakousi intelektuální  hrou</a:t>
            </a:r>
            <a:r>
              <a:rPr lang="cs-CZ" dirty="0"/>
              <a:t>.“</a:t>
            </a:r>
          </a:p>
        </p:txBody>
      </p:sp>
      <p:pic>
        <p:nvPicPr>
          <p:cNvPr id="1026" name="Picture 2" descr="Před časem - Georges Didi-Huberman | KOSMAS.cz - vaše internetové  knihkupectví">
            <a:extLst>
              <a:ext uri="{FF2B5EF4-FFF2-40B4-BE49-F238E27FC236}">
                <a16:creationId xmlns:a16="http://schemas.microsoft.com/office/drawing/2014/main" id="{6EAE7200-ABDB-41EB-BB91-2A6850078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90" y="3539583"/>
            <a:ext cx="2115172" cy="330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vant l'image">
            <a:extLst>
              <a:ext uri="{FF2B5EF4-FFF2-40B4-BE49-F238E27FC236}">
                <a16:creationId xmlns:a16="http://schemas.microsoft.com/office/drawing/2014/main" id="{889C31E6-2039-41D7-BB80-61186DA58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7" y="3409871"/>
            <a:ext cx="2115171" cy="33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853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1C29FB-0329-4A99-872F-9CFF6CC97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2" name="Picture 4" descr="Fra Angelico : Georges Didi-Huberman : 9780226148137">
            <a:extLst>
              <a:ext uri="{FF2B5EF4-FFF2-40B4-BE49-F238E27FC236}">
                <a16:creationId xmlns:a16="http://schemas.microsoft.com/office/drawing/2014/main" id="{EFC166EA-E12E-46E4-AFEE-1B2A2B4934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7" y="0"/>
            <a:ext cx="330701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a Angelico: Dissemblance and Figuration by Georges Didi-Huberman">
            <a:extLst>
              <a:ext uri="{FF2B5EF4-FFF2-40B4-BE49-F238E27FC236}">
                <a16:creationId xmlns:a16="http://schemas.microsoft.com/office/drawing/2014/main" id="{B4D19BD5-834E-4048-8BBD-FE7BCC223A7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910" y="109957"/>
            <a:ext cx="269658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our un atlas des Figures">
            <a:extLst>
              <a:ext uri="{FF2B5EF4-FFF2-40B4-BE49-F238E27FC236}">
                <a16:creationId xmlns:a16="http://schemas.microsoft.com/office/drawing/2014/main" id="{EB7BE14D-9B5B-4225-BCAC-D9E7FA46E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38" y="3743325"/>
            <a:ext cx="7086600" cy="300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523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6D8E48-7D45-4821-897A-F42AF769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8" name="Picture 6" descr="Anachronic Renaissance od 1 177 Kč - Heureka.cz">
            <a:extLst>
              <a:ext uri="{FF2B5EF4-FFF2-40B4-BE49-F238E27FC236}">
                <a16:creationId xmlns:a16="http://schemas.microsoft.com/office/drawing/2014/main" id="{CBB391D3-797F-4D07-8424-1BDC9BA4894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5125"/>
            <a:ext cx="3463831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New Publication: Renaissance Meta-painting, Edited by Alexander Nagel and  Péter Bokody – Medieval Art Research">
            <a:extLst>
              <a:ext uri="{FF2B5EF4-FFF2-40B4-BE49-F238E27FC236}">
                <a16:creationId xmlns:a16="http://schemas.microsoft.com/office/drawing/2014/main" id="{C609B600-BEE8-4F08-BAFA-541D38879E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941" y="365124"/>
            <a:ext cx="3921373" cy="501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nachronic Renaissance (Zone Books) - Kindle edition by Nagel, Alexander,  Wood, Christopher S.. Arts &amp; Photography Kindle eBooks @ Amazon.com.">
            <a:extLst>
              <a:ext uri="{FF2B5EF4-FFF2-40B4-BE49-F238E27FC236}">
                <a16:creationId xmlns:a16="http://schemas.microsoft.com/office/drawing/2014/main" id="{FFE7C31E-D131-4F0F-AFAF-C9D1C0DCF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365125"/>
            <a:ext cx="3463831" cy="50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626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17155" y="1535575"/>
            <a:ext cx="4592638" cy="1207316"/>
          </a:xfrm>
        </p:spPr>
        <p:txBody>
          <a:bodyPr>
            <a:normAutofit fontScale="90000"/>
          </a:bodyPr>
          <a:lstStyle/>
          <a:p>
            <a:r>
              <a:rPr lang="cs-CZ" sz="2800" i="1" dirty="0" err="1"/>
              <a:t>kalos</a:t>
            </a:r>
            <a:r>
              <a:rPr lang="cs-CZ" sz="2800" i="1" dirty="0"/>
              <a:t> </a:t>
            </a:r>
            <a:r>
              <a:rPr lang="cs-CZ" sz="2800" i="1" dirty="0" err="1"/>
              <a:t>k´agathos</a:t>
            </a:r>
            <a:br>
              <a:rPr lang="cs-CZ" sz="2800" i="1" dirty="0"/>
            </a:br>
            <a:r>
              <a:rPr lang="cs-CZ" sz="2800" i="1" dirty="0" err="1"/>
              <a:t>techné</a:t>
            </a:r>
            <a:br>
              <a:rPr lang="cs-CZ" sz="2800" i="1" dirty="0"/>
            </a:br>
            <a:r>
              <a:rPr lang="cs-CZ" sz="2800" i="1" dirty="0"/>
              <a:t>mimesis </a:t>
            </a:r>
            <a:r>
              <a:rPr lang="cs-CZ" sz="2800" dirty="0"/>
              <a:t>(Příroda)</a:t>
            </a:r>
            <a:endParaRPr lang="cs-CZ" sz="1400" dirty="0">
              <a:latin typeface="+mn-lt"/>
            </a:endParaRPr>
          </a:p>
        </p:txBody>
      </p:sp>
      <p:pic>
        <p:nvPicPr>
          <p:cNvPr id="40963" name="Picture 6" descr="HPIM33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3992" y="0"/>
            <a:ext cx="2484437" cy="6858000"/>
          </a:xfrm>
          <a:noFill/>
        </p:spPr>
      </p:pic>
      <p:pic>
        <p:nvPicPr>
          <p:cNvPr id="5" name="Picture 6" descr="HPIM33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75305" y="148728"/>
            <a:ext cx="3611563" cy="5400675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7643099" y="6135018"/>
            <a:ext cx="42961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err="1"/>
              <a:t>Polykleitos</a:t>
            </a:r>
            <a:r>
              <a:rPr lang="cs-CZ" sz="2000" dirty="0"/>
              <a:t>, </a:t>
            </a:r>
            <a:r>
              <a:rPr lang="cs-CZ" sz="2000" dirty="0" err="1"/>
              <a:t>Doryforos</a:t>
            </a:r>
            <a:r>
              <a:rPr lang="cs-CZ" sz="2000" dirty="0"/>
              <a:t>, kolem 440 př. Kr.</a:t>
            </a:r>
          </a:p>
        </p:txBody>
      </p:sp>
      <p:sp>
        <p:nvSpPr>
          <p:cNvPr id="3" name="Obdélník 2"/>
          <p:cNvSpPr/>
          <p:nvPr/>
        </p:nvSpPr>
        <p:spPr>
          <a:xfrm>
            <a:off x="371290" y="2132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cs-CZ" sz="2000" dirty="0"/>
            </a:br>
            <a:r>
              <a:rPr lang="cs-CZ" sz="2000" dirty="0"/>
              <a:t>				</a:t>
            </a:r>
            <a:br>
              <a:rPr lang="cs-CZ" sz="2000" dirty="0"/>
            </a:br>
            <a:r>
              <a:rPr lang="cs-CZ" sz="2000" dirty="0" err="1"/>
              <a:t>Kůros</a:t>
            </a:r>
            <a:r>
              <a:rPr lang="cs-CZ" sz="2000" dirty="0"/>
              <a:t> ze </a:t>
            </a:r>
            <a:r>
              <a:rPr lang="cs-CZ" sz="2000" dirty="0" err="1"/>
              <a:t>Sunia</a:t>
            </a:r>
            <a:r>
              <a:rPr lang="cs-CZ" sz="2000" dirty="0"/>
              <a:t>, kolem 600 př. Kr.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3" y="3000825"/>
            <a:ext cx="2946677" cy="313419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72613" y="6213676"/>
            <a:ext cx="8514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Platón</a:t>
            </a:r>
          </a:p>
        </p:txBody>
      </p:sp>
    </p:spTree>
    <p:extLst>
      <p:ext uri="{BB962C8B-B14F-4D97-AF65-F5344CB8AC3E}">
        <p14:creationId xmlns:p14="http://schemas.microsoft.com/office/powerpoint/2010/main" val="1528116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E19743-7448-4341-B9D7-83B30CFAA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934075" cy="1054100"/>
          </a:xfrm>
        </p:spPr>
        <p:txBody>
          <a:bodyPr>
            <a:noAutofit/>
          </a:bodyPr>
          <a:lstStyle/>
          <a:p>
            <a:r>
              <a:rPr lang="cs-CZ" sz="2400" dirty="0" err="1"/>
              <a:t>Vittore</a:t>
            </a:r>
            <a:r>
              <a:rPr lang="cs-CZ" sz="2400" dirty="0"/>
              <a:t> Carpaccio, Vize sv. Augustina, 1503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499B512-2288-4EF8-A2D4-E63CC5C597C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0" y="1690688"/>
            <a:ext cx="5832060" cy="385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3E1C5E3-6355-4C0B-93AD-875F9D4BEFA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4" y="365125"/>
            <a:ext cx="3609975" cy="375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299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0BC85-19A4-4675-9593-FE61934FF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4" y="4451350"/>
            <a:ext cx="7888728" cy="1959724"/>
          </a:xfrm>
        </p:spPr>
        <p:txBody>
          <a:bodyPr>
            <a:noAutofit/>
          </a:bodyPr>
          <a:lstStyle/>
          <a:p>
            <a:r>
              <a:rPr lang="cs-CZ" sz="2000" dirty="0"/>
              <a:t>Socha Krista – anachronismus – odkazuje na soudobé dílo, současně se vztahuje k pozdně antickému prototypu (</a:t>
            </a:r>
            <a:r>
              <a:rPr lang="cs-CZ" sz="2000" i="1" dirty="0"/>
              <a:t>double historicity</a:t>
            </a:r>
            <a:r>
              <a:rPr lang="cs-CZ" sz="2000" dirty="0"/>
              <a:t>) – dílo patří více historickým okamžikům současně</a:t>
            </a:r>
            <a:br>
              <a:rPr lang="cs-CZ" sz="2000" dirty="0"/>
            </a:br>
            <a:br>
              <a:rPr lang="cs-CZ" sz="2000" dirty="0"/>
            </a:br>
            <a:r>
              <a:rPr lang="cs-CZ" sz="2000" dirty="0"/>
              <a:t>Renesance: kolize/syntéza performativního a substitučního modelu </a:t>
            </a:r>
          </a:p>
        </p:txBody>
      </p:sp>
      <p:pic>
        <p:nvPicPr>
          <p:cNvPr id="5124" name="Picture 4" descr="St. Augustine in His Study (Carpaccio) - Wikipedia">
            <a:extLst>
              <a:ext uri="{FF2B5EF4-FFF2-40B4-BE49-F238E27FC236}">
                <a16:creationId xmlns:a16="http://schemas.microsoft.com/office/drawing/2014/main" id="{861B203B-0A46-4819-935E-D3AA435E59E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933" y="176594"/>
            <a:ext cx="3187335" cy="388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hrist the Redeemer — Google Arts &amp; Culture">
            <a:extLst>
              <a:ext uri="{FF2B5EF4-FFF2-40B4-BE49-F238E27FC236}">
                <a16:creationId xmlns:a16="http://schemas.microsoft.com/office/drawing/2014/main" id="{6C200E77-86D6-4C40-87E1-722F3515A5D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770" y="176594"/>
            <a:ext cx="240411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F3F50D5-0FE8-4BB7-948B-5BD9750D5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6594"/>
            <a:ext cx="5062618" cy="334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172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1D51C-7203-4340-8305-C3C5A827E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48A55A8-6CD7-4A02-9182-DE31E3A9B2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64" y="0"/>
            <a:ext cx="4637908" cy="6868552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3ADDCCBA-392D-4555-BDAE-5F41C40784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72" y="0"/>
            <a:ext cx="4425828" cy="6936891"/>
          </a:xfrm>
        </p:spPr>
      </p:pic>
      <p:pic>
        <p:nvPicPr>
          <p:cNvPr id="8" name="Picture 2" descr="Výsledek obrázku pro plinius kapitoly">
            <a:extLst>
              <a:ext uri="{FF2B5EF4-FFF2-40B4-BE49-F238E27FC236}">
                <a16:creationId xmlns:a16="http://schemas.microsoft.com/office/drawing/2014/main" id="{5344852B-383B-42F2-A54A-A90B1FD76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40895" cy="31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848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9976" y="324347"/>
            <a:ext cx="5769842" cy="3105257"/>
          </a:xfrm>
        </p:spPr>
        <p:txBody>
          <a:bodyPr>
            <a:noAutofit/>
          </a:bodyPr>
          <a:lstStyle/>
          <a:p>
            <a:pPr algn="l"/>
            <a:r>
              <a:rPr lang="cs-CZ" sz="2000" b="1" dirty="0"/>
              <a:t>Zobrazení zemřelého - reprezentace jedince a počátky (dějin) umění: </a:t>
            </a:r>
            <a:br>
              <a:rPr lang="cs-CZ" sz="2000" b="1" dirty="0"/>
            </a:br>
            <a:r>
              <a:rPr lang="cs-CZ" sz="2000" dirty="0"/>
              <a:t>Plinius Starší, </a:t>
            </a:r>
            <a:r>
              <a:rPr lang="cs-CZ" sz="2000" i="1" dirty="0" err="1"/>
              <a:t>Historia</a:t>
            </a:r>
            <a:r>
              <a:rPr lang="cs-CZ" sz="2000" i="1" dirty="0"/>
              <a:t> </a:t>
            </a:r>
            <a:r>
              <a:rPr lang="cs-CZ" sz="2000" i="1" dirty="0" err="1"/>
              <a:t>naturalis</a:t>
            </a:r>
            <a:r>
              <a:rPr lang="cs-CZ" sz="2000" dirty="0"/>
              <a:t>, Kniha 35: </a:t>
            </a:r>
            <a:r>
              <a:rPr lang="cs-CZ" sz="2000" i="1" dirty="0"/>
              <a:t>„malované obrazy“ </a:t>
            </a:r>
            <a:r>
              <a:rPr lang="cs-CZ" sz="2000" dirty="0"/>
              <a:t>předků a „antropologie podobnosti“: obraz a jeho rituální (sociální, legální, antropologický, kulturní) – nikoliv estetický prostor.</a:t>
            </a:r>
            <a:br>
              <a:rPr lang="cs-CZ" sz="2000" dirty="0"/>
            </a:br>
            <a:br>
              <a:rPr lang="cs-CZ" sz="2000" dirty="0"/>
            </a:br>
            <a:r>
              <a:rPr lang="cs-CZ" sz="2000" dirty="0"/>
              <a:t>Portrét není optické napodobení individua, ale obraz-matrice fyzického prototypu, který stále zasahuje do prostoru a života.</a:t>
            </a:r>
            <a:br>
              <a:rPr lang="cs-CZ" sz="2000" dirty="0"/>
            </a:br>
            <a:r>
              <a:rPr lang="cs-CZ" sz="2000" b="1" dirty="0"/>
              <a:t>Není to pasivní objekt.</a:t>
            </a:r>
          </a:p>
        </p:txBody>
      </p:sp>
      <p:pic>
        <p:nvPicPr>
          <p:cNvPr id="4098" name="Picture 2" descr="Výsledek obrázku pro imprint ancient casting fa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57250"/>
            <a:ext cx="2039452" cy="20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ýsledek obrázku pro imprint ancient casting fac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017" y="857250"/>
            <a:ext cx="1742604" cy="20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810000"/>
            <a:ext cx="7210561" cy="1950968"/>
          </a:xfrm>
          <a:prstGeom prst="rect">
            <a:avLst/>
          </a:prstGeom>
        </p:spPr>
      </p:pic>
      <p:pic>
        <p:nvPicPr>
          <p:cNvPr id="6" name="Picture 5" descr="I:\Články\Moravská Třebová_Epitafy\P11308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52848" y="2964693"/>
            <a:ext cx="1815152" cy="30360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729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ýsledek obrázku pro didi huberm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64" y="158967"/>
            <a:ext cx="5181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didi huberm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4312"/>
            <a:ext cx="304593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ek obrázku pro didi huber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19" y="2997488"/>
            <a:ext cx="3514148" cy="351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ýsledek obrázku pro didi huberm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93" y="2159650"/>
            <a:ext cx="2781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ýsledek obrázku pro didi huberm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29" y="2997488"/>
            <a:ext cx="21240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780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0071" y="116632"/>
            <a:ext cx="4329114" cy="725470"/>
          </a:xfrm>
        </p:spPr>
        <p:txBody>
          <a:bodyPr>
            <a:noAutofit/>
          </a:bodyPr>
          <a:lstStyle/>
          <a:p>
            <a:r>
              <a:rPr lang="cs-CZ" sz="2000" dirty="0"/>
              <a:t>Náhrobek Ludvíka XII. a jeho ženy Anny, po 1517 (Jean Juste), St. Denis, Paříž</a:t>
            </a:r>
          </a:p>
        </p:txBody>
      </p:sp>
      <p:pic>
        <p:nvPicPr>
          <p:cNvPr id="1026" name="Picture 2" descr="J:\Přednášky\UDU_Přednáška\Cohen_Transi\Kopie (2) - HPIM84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28049" y="1183339"/>
            <a:ext cx="3894417" cy="5628573"/>
          </a:xfrm>
          <a:prstGeom prst="rect">
            <a:avLst/>
          </a:prstGeom>
          <a:noFill/>
        </p:spPr>
      </p:pic>
      <p:pic>
        <p:nvPicPr>
          <p:cNvPr id="1028" name="Picture 4" descr="J:\Přednášky\UDU_Přednáška\Cohen_Transi\Kopie - HPIM84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09720" y="116633"/>
            <a:ext cx="4342264" cy="3036319"/>
          </a:xfrm>
          <a:prstGeom prst="rect">
            <a:avLst/>
          </a:prstGeom>
          <a:noFill/>
        </p:spPr>
      </p:pic>
      <p:pic>
        <p:nvPicPr>
          <p:cNvPr id="7" name="Picture 4" descr="http://upload.wikimedia.org/wikipedia/commons/f/f2/Transitory_tomb_-_1435-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7608" y="3355743"/>
            <a:ext cx="2735010" cy="34738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44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5091" y="529023"/>
            <a:ext cx="9504220" cy="943959"/>
          </a:xfrm>
        </p:spPr>
        <p:txBody>
          <a:bodyPr>
            <a:noAutofit/>
          </a:bodyPr>
          <a:lstStyle/>
          <a:p>
            <a:pPr algn="l"/>
            <a:r>
              <a:rPr lang="cs-CZ" sz="2000" b="1" dirty="0"/>
              <a:t>Umělecká díla:</a:t>
            </a:r>
            <a:r>
              <a:rPr lang="cs-CZ" sz="2000" dirty="0"/>
              <a:t> nejsou jen objekty </a:t>
            </a:r>
            <a:r>
              <a:rPr lang="cs-CZ" sz="2000" u="sng" dirty="0"/>
              <a:t>pozitivistické reflexe</a:t>
            </a:r>
            <a:r>
              <a:rPr lang="cs-CZ" sz="2000" dirty="0"/>
              <a:t> (reprezentace jako zrcadlo věcí), ani  </a:t>
            </a:r>
            <a:r>
              <a:rPr lang="cs-CZ" sz="2000" u="sng" dirty="0"/>
              <a:t>strukturalistického výkladu </a:t>
            </a:r>
            <a:r>
              <a:rPr lang="cs-CZ" sz="2000" dirty="0"/>
              <a:t>(vnitřní systém znaků: ikonografických, formálních… apod.) –</a:t>
            </a:r>
            <a:br>
              <a:rPr lang="cs-CZ" sz="2000" dirty="0"/>
            </a:br>
            <a:r>
              <a:rPr lang="cs-CZ" sz="2000" dirty="0"/>
              <a:t>Předmětem tázaní historika (umění) není „objekt“, ale „sociální vztahy“, které tyto objekty „organizují“: zásadní kategorie: čas – prostor – individuum – konvence – média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354645" y="2156386"/>
            <a:ext cx="4547264" cy="3263504"/>
          </a:xfrm>
        </p:spPr>
        <p:txBody>
          <a:bodyPr>
            <a:normAutofit/>
          </a:bodyPr>
          <a:lstStyle/>
          <a:p>
            <a:r>
              <a:rPr lang="cs-CZ" sz="1650" i="1" dirty="0"/>
              <a:t>„Obraz není omezeným polem poznání – je „pohybem“ vyžadujícím zahrnutí antropologických aspektů bytí a času.“  </a:t>
            </a:r>
          </a:p>
        </p:txBody>
      </p:sp>
      <p:pic>
        <p:nvPicPr>
          <p:cNvPr id="3076" name="Picture 4" descr="Výsledek obrázku pro georges didi-huberman před čas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4" y="2131991"/>
            <a:ext cx="2013221" cy="315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ýsledek obrázku pro georges didi-huber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673" y="3141335"/>
            <a:ext cx="2661314" cy="176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Administrator\Dokumenty\Epitafy_Hauptner_Bader\Katalog_Epitafy\Epitafy_Katalog_Obr.přílohy\K5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4273" y="1769227"/>
            <a:ext cx="3154018" cy="5088773"/>
          </a:xfrm>
          <a:prstGeom prst="rect">
            <a:avLst/>
          </a:prstGeom>
          <a:noFill/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133601" y="5286510"/>
            <a:ext cx="5768309" cy="142150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/>
              <a:t>Matouš Radouš, Epitaf Marty Boleslavské z Kočice, 1610, hřbitovní kostel sv. Michala v Chrudimi: </a:t>
            </a:r>
            <a:r>
              <a:rPr lang="cs-CZ" sz="1600" i="1" dirty="0"/>
              <a:t>„…tak jako já nyní na vás hledím, jednou v Královstvím nebeském vy na mě patřiti budete.“</a:t>
            </a:r>
            <a:endParaRPr lang="cs-CZ" sz="1600" b="1" dirty="0"/>
          </a:p>
          <a:p>
            <a:r>
              <a:rPr lang="cs-CZ" sz="1600" b="1" dirty="0"/>
              <a:t>Různé (časové) perspektivy: </a:t>
            </a:r>
            <a:r>
              <a:rPr lang="cs-CZ" sz="1600" dirty="0"/>
              <a:t>obrazového pole, Marty, jejích manželů, soudobých pozorovatelů, dnešních diváků, historiků…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566626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/>
              <a:t>Historismus a jeho dokumentární model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403806" y="1485899"/>
            <a:ext cx="8588044" cy="47029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200" dirty="0"/>
              <a:t>1.     Bádání je založeno na základních faktech.</a:t>
            </a:r>
          </a:p>
          <a:p>
            <a:pPr marL="514350" indent="-514350">
              <a:buAutoNum type="arabicPeriod" startAt="2"/>
            </a:pPr>
            <a:r>
              <a:rPr lang="cs-CZ" sz="2200" dirty="0"/>
              <a:t>Fakta získáváme kritickou analýzou pramenů či uměleckých děl. </a:t>
            </a:r>
          </a:p>
          <a:p>
            <a:pPr marL="514350" indent="-514350">
              <a:buAutoNum type="arabicPeriod" startAt="2"/>
            </a:pPr>
            <a:r>
              <a:rPr lang="cs-CZ" sz="2200" dirty="0"/>
              <a:t>Získáváme  a popisujeme tak něco, co skutečně existovalo.</a:t>
            </a:r>
          </a:p>
          <a:p>
            <a:pPr marL="514350" indent="-514350">
              <a:buAutoNum type="arabicPeriod" startAt="2"/>
            </a:pPr>
            <a:r>
              <a:rPr lang="cs-CZ" sz="2200" dirty="0"/>
              <a:t>Lidské jednání (tvorba uměleckých děl) odráží skutečné a konkrétní záměry, které se dají rekonstruovat a sestavit do určitého vyprávění.</a:t>
            </a:r>
          </a:p>
          <a:p>
            <a:pPr marL="514350" indent="-514350">
              <a:buAutoNum type="arabicPeriod" startAt="2"/>
            </a:pPr>
            <a:r>
              <a:rPr lang="cs-CZ" sz="2200" dirty="0"/>
              <a:t>Výklad je sledován v  </a:t>
            </a:r>
            <a:r>
              <a:rPr lang="cs-CZ" sz="2200" b="1" u="sng" dirty="0"/>
              <a:t>lineární a kauzální posloupnosti </a:t>
            </a:r>
            <a:r>
              <a:rPr lang="cs-CZ" sz="2200" dirty="0"/>
              <a:t>– událost navazuje na starší událost – v dějinách umění starší ovlivňuje mladší formu – idea vývoje.</a:t>
            </a:r>
          </a:p>
          <a:p>
            <a:pPr marL="514350" indent="-514350">
              <a:buAutoNum type="arabicPeriod" startAt="2"/>
            </a:pPr>
            <a:r>
              <a:rPr lang="cs-CZ" sz="2200" dirty="0"/>
              <a:t>Závěr: Celé to dává </a:t>
            </a:r>
            <a:r>
              <a:rPr lang="cs-CZ" sz="2200" b="1" dirty="0"/>
              <a:t>smysl</a:t>
            </a:r>
            <a:r>
              <a:rPr lang="cs-CZ" sz="2200" dirty="0"/>
              <a:t>, neboť „</a:t>
            </a:r>
            <a:r>
              <a:rPr lang="cs-CZ" sz="2200" i="1" dirty="0"/>
              <a:t>se to skutečně stalo“ </a:t>
            </a:r>
            <a:r>
              <a:rPr lang="cs-CZ" sz="2200" dirty="0"/>
              <a:t>(L. </a:t>
            </a:r>
            <a:r>
              <a:rPr lang="cs-CZ" sz="2200" dirty="0" err="1"/>
              <a:t>Ranke</a:t>
            </a:r>
            <a:r>
              <a:rPr lang="cs-CZ" sz="2200" dirty="0"/>
              <a:t>) – </a:t>
            </a:r>
            <a:r>
              <a:rPr lang="cs-CZ" sz="2200" b="1" dirty="0"/>
              <a:t>práce historika směřuje k objektivnímu poznání.</a:t>
            </a:r>
            <a:endParaRPr lang="cs-CZ" sz="2200" dirty="0"/>
          </a:p>
          <a:p>
            <a:pPr marL="514350" indent="-514350">
              <a:buAutoNum type="arabicPeriod" startAt="2"/>
            </a:pPr>
            <a:r>
              <a:rPr lang="cs-CZ" sz="2200" dirty="0"/>
              <a:t>Poznání je založena na </a:t>
            </a:r>
            <a:r>
              <a:rPr lang="cs-CZ" sz="2200" b="1" dirty="0"/>
              <a:t>objektivním a nezaujatém vztahu </a:t>
            </a:r>
            <a:r>
              <a:rPr lang="cs-CZ" sz="2200" dirty="0"/>
              <a:t>subjektu historika k objektu historického poznání.</a:t>
            </a:r>
          </a:p>
        </p:txBody>
      </p:sp>
      <p:pic>
        <p:nvPicPr>
          <p:cNvPr id="7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899"/>
            <a:ext cx="2318081" cy="354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123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Dekonstrukce: </a:t>
            </a:r>
            <a:r>
              <a:rPr lang="cs-CZ" sz="2400" dirty="0" err="1"/>
              <a:t>Hayden</a:t>
            </a:r>
            <a:r>
              <a:rPr lang="cs-CZ" sz="2400" dirty="0"/>
              <a:t> </a:t>
            </a:r>
            <a:r>
              <a:rPr lang="cs-CZ" sz="2400" dirty="0" err="1"/>
              <a:t>White</a:t>
            </a:r>
            <a:r>
              <a:rPr lang="cs-CZ" sz="2400" dirty="0"/>
              <a:t>, Jacques </a:t>
            </a:r>
            <a:r>
              <a:rPr lang="cs-CZ" sz="2400" dirty="0" err="1"/>
              <a:t>Derrida</a:t>
            </a:r>
            <a:br>
              <a:rPr lang="cs-CZ" sz="2400" dirty="0"/>
            </a:br>
            <a:r>
              <a:rPr lang="cs-CZ" altLang="cs-CZ" sz="2400" dirty="0"/>
              <a:t>Postmoderna: krize historismu, revizionismus a epistemologické zpochybnění</a:t>
            </a:r>
            <a:endParaRPr lang="cs-CZ" sz="2400" dirty="0"/>
          </a:p>
        </p:txBody>
      </p:sp>
      <p:pic>
        <p:nvPicPr>
          <p:cNvPr id="5124" name="Picture 4" descr="Výsledek obrázku pro jacques derrid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881235"/>
            <a:ext cx="3165230" cy="395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ýsledek obrázku pro hayden whit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5" y="1690688"/>
            <a:ext cx="3160835" cy="381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ýsledek obrázku pro hayden wh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353" y="3165231"/>
            <a:ext cx="2490230" cy="358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932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/>
          </p:nvPr>
        </p:nvSpPr>
        <p:spPr>
          <a:xfrm>
            <a:off x="381000" y="303212"/>
            <a:ext cx="7277100" cy="11207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b="1" dirty="0"/>
              <a:t>Objektivita / Neutrálnost / Exaktnost historických věd - dějin umění a nalézání „historického obsahu“ (?)</a:t>
            </a:r>
          </a:p>
        </p:txBody>
      </p:sp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>
          <a:xfrm>
            <a:off x="191062" y="1657350"/>
            <a:ext cx="5855495" cy="50673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2400" dirty="0"/>
              <a:t>D. Třeštík, </a:t>
            </a:r>
            <a:r>
              <a:rPr lang="cs-CZ" altLang="cs-CZ" sz="2400" dirty="0" err="1"/>
              <a:t>Faktopisci</a:t>
            </a:r>
            <a:r>
              <a:rPr lang="cs-CZ" altLang="cs-CZ" sz="2400" dirty="0"/>
              <a:t> a dějepisci: </a:t>
            </a:r>
            <a:br>
              <a:rPr lang="cs-CZ" altLang="cs-CZ" sz="2400" dirty="0"/>
            </a:br>
            <a:r>
              <a:rPr lang="cs-CZ" altLang="cs-CZ" sz="2400" dirty="0"/>
              <a:t>„</a:t>
            </a:r>
            <a:r>
              <a:rPr lang="cs-CZ" altLang="cs-CZ" sz="2400" b="1" i="1" dirty="0"/>
              <a:t>Dějiny</a:t>
            </a:r>
            <a:r>
              <a:rPr lang="cs-CZ" altLang="cs-CZ" sz="2400" i="1" dirty="0"/>
              <a:t> nejsou totožné s </a:t>
            </a:r>
            <a:r>
              <a:rPr lang="cs-CZ" altLang="cs-CZ" sz="2400" b="1" i="1" dirty="0"/>
              <a:t>minulostí</a:t>
            </a:r>
            <a:r>
              <a:rPr lang="cs-CZ" altLang="cs-CZ" sz="2400" i="1" dirty="0"/>
              <a:t>, jsou vždy konstrukcí o minulosti vztaženou k historikově současnosti. Historik za dějiny jakožto svůj výtvor přebírá plnou zodpovědnost. Je proto nejenom hloupé schovávat se za prý </a:t>
            </a:r>
            <a:r>
              <a:rPr lang="cs-CZ" altLang="cs-CZ" sz="2400" b="1" i="1" dirty="0"/>
              <a:t>objektivně existující fakta</a:t>
            </a:r>
            <a:r>
              <a:rPr lang="cs-CZ" altLang="cs-CZ" sz="2400" i="1" dirty="0"/>
              <a:t>, je to především nemorální a svým způsobem podlé, protože to využívá bludu prostého lidu, jeho prostoduchého přesvědčení, že to, co mu historikové předkládají, je konec konců totožné s minulostí, tedy jaksi automaticky </a:t>
            </a:r>
            <a:r>
              <a:rPr lang="cs-CZ" altLang="cs-CZ" sz="2400" b="1" i="1" dirty="0"/>
              <a:t>pravdivé</a:t>
            </a:r>
            <a:r>
              <a:rPr lang="cs-CZ" altLang="cs-CZ" sz="2400" dirty="0"/>
              <a:t>.“</a:t>
            </a:r>
          </a:p>
        </p:txBody>
      </p:sp>
      <p:pic>
        <p:nvPicPr>
          <p:cNvPr id="4" name="Picture 2" descr="C:\Documents and Settings\Administrator\Dokumenty\Brno\Přednášky a semináře\2011_ZS\Úvod DU\Objektivita vědy\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58275" y="0"/>
            <a:ext cx="3133725" cy="4526336"/>
          </a:xfrm>
          <a:prstGeom prst="rect">
            <a:avLst/>
          </a:prstGeom>
        </p:spPr>
      </p:pic>
      <p:pic>
        <p:nvPicPr>
          <p:cNvPr id="5" name="Picture 3" descr="C:\Documents and Settings\Administrator\Dokumenty\Brno\Přednášky a semináře\2011_ZS\Úvod DU\Objektivita vědy\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981" y="1385887"/>
            <a:ext cx="3040294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272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17155" y="1535575"/>
            <a:ext cx="4592638" cy="1207316"/>
          </a:xfrm>
        </p:spPr>
        <p:txBody>
          <a:bodyPr>
            <a:normAutofit/>
          </a:bodyPr>
          <a:lstStyle/>
          <a:p>
            <a:endParaRPr lang="cs-CZ" sz="1400" dirty="0">
              <a:latin typeface="+mn-lt"/>
            </a:endParaRPr>
          </a:p>
        </p:txBody>
      </p:sp>
      <p:pic>
        <p:nvPicPr>
          <p:cNvPr id="5" name="Picture 6" descr="HPIM33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8941" y="279291"/>
            <a:ext cx="3611563" cy="5400675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7643099" y="6135018"/>
            <a:ext cx="42961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err="1"/>
              <a:t>Polykleitos</a:t>
            </a:r>
            <a:r>
              <a:rPr lang="cs-CZ" sz="2000" dirty="0"/>
              <a:t>, </a:t>
            </a:r>
            <a:r>
              <a:rPr lang="cs-CZ" sz="2000" dirty="0" err="1"/>
              <a:t>Doryforos</a:t>
            </a:r>
            <a:r>
              <a:rPr lang="cs-CZ" sz="2000" dirty="0"/>
              <a:t>, kolem 440 př. Kr.</a:t>
            </a:r>
          </a:p>
        </p:txBody>
      </p:sp>
      <p:sp>
        <p:nvSpPr>
          <p:cNvPr id="3" name="Obdélník 2"/>
          <p:cNvSpPr/>
          <p:nvPr/>
        </p:nvSpPr>
        <p:spPr>
          <a:xfrm>
            <a:off x="417155" y="27929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dirty="0" err="1"/>
              <a:t>Polykleitos</a:t>
            </a:r>
            <a:r>
              <a:rPr lang="cs-CZ" sz="2000" dirty="0"/>
              <a:t> – Kanon (známé díky </a:t>
            </a:r>
            <a:r>
              <a:rPr lang="cs-CZ" sz="2000" dirty="0" err="1"/>
              <a:t>Galenovi</a:t>
            </a:r>
            <a:r>
              <a:rPr lang="cs-CZ" sz="2000" dirty="0"/>
              <a:t>): </a:t>
            </a:r>
            <a:r>
              <a:rPr lang="cs-CZ" sz="2000" i="1" dirty="0"/>
              <a:t>Krása spočívá v souměrnosti lidského těla…“</a:t>
            </a:r>
          </a:p>
          <a:p>
            <a:r>
              <a:rPr lang="cs-CZ" sz="2000" dirty="0"/>
              <a:t>Malíř </a:t>
            </a:r>
            <a:r>
              <a:rPr lang="cs-CZ" sz="2000" dirty="0" err="1"/>
              <a:t>Pamphilius</a:t>
            </a:r>
            <a:r>
              <a:rPr lang="cs-CZ" sz="2000" dirty="0"/>
              <a:t> z </a:t>
            </a:r>
            <a:r>
              <a:rPr lang="cs-CZ" sz="2000" dirty="0" err="1"/>
              <a:t>Amphipolis</a:t>
            </a:r>
            <a:endParaRPr lang="cs-CZ" sz="20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11: Policleto's Canon, Doriforo (c 450 b.C.) |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6" y="2024088"/>
            <a:ext cx="4352757" cy="45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544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62885" y="138556"/>
            <a:ext cx="10515600" cy="1325563"/>
          </a:xfrm>
        </p:spPr>
        <p:txBody>
          <a:bodyPr>
            <a:noAutofit/>
          </a:bodyPr>
          <a:lstStyle/>
          <a:p>
            <a:r>
              <a:rPr lang="cs-CZ" sz="2000" dirty="0" err="1"/>
              <a:t>Keith</a:t>
            </a:r>
            <a:r>
              <a:rPr lang="cs-CZ" sz="2000" dirty="0"/>
              <a:t> </a:t>
            </a:r>
            <a:r>
              <a:rPr lang="cs-CZ" sz="2000" dirty="0" err="1"/>
              <a:t>Moxey</a:t>
            </a:r>
            <a:r>
              <a:rPr lang="cs-CZ" sz="2000" dirty="0"/>
              <a:t>, </a:t>
            </a:r>
            <a:r>
              <a:rPr lang="en-US" sz="2000" dirty="0"/>
              <a:t>Panofsky's Concept of "Iconology" and the. Problem of Interpretation in the History of Art</a:t>
            </a:r>
            <a:r>
              <a:rPr lang="cs-CZ" sz="2000" dirty="0"/>
              <a:t>, </a:t>
            </a:r>
            <a:r>
              <a:rPr lang="en-US" sz="2000" i="1" dirty="0"/>
              <a:t>New Literary History</a:t>
            </a:r>
            <a:r>
              <a:rPr lang="cs-CZ" sz="2000" i="1" dirty="0"/>
              <a:t>, </a:t>
            </a:r>
            <a:r>
              <a:rPr lang="en-US" sz="2000" dirty="0"/>
              <a:t>Vol. 17, No. 2, Interpretation and Culture (Winter, 1986), pp. 265-274</a:t>
            </a:r>
            <a:br>
              <a:rPr lang="en-US" sz="2000" dirty="0"/>
            </a:br>
            <a:r>
              <a:rPr lang="cs-CZ" sz="2000" dirty="0"/>
              <a:t> </a:t>
            </a:r>
          </a:p>
        </p:txBody>
      </p:sp>
      <p:pic>
        <p:nvPicPr>
          <p:cNvPr id="2050" name="Picture 2" descr="Výsledek obrázku pro moxey on panofsk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775"/>
            <a:ext cx="4174836" cy="29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keith moxe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54" y="2370570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ek obrázku pro michael holly panofs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31" y="2733964"/>
            <a:ext cx="2533422" cy="39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ýsledek obrázku pro kesner vizuální teor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5" y="801337"/>
            <a:ext cx="19050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ýsledek obrázku pro durer melancholi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502" y="3870519"/>
            <a:ext cx="2372805" cy="305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601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27946" y="-262948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/>
              <a:t>Jan Dienstbier</a:t>
            </a:r>
          </a:p>
        </p:txBody>
      </p:sp>
      <p:pic>
        <p:nvPicPr>
          <p:cNvPr id="3074" name="Picture 2" descr="Výsledek obrázku pro jan dienstbi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3" y="230908"/>
            <a:ext cx="2061152" cy="302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ek obrázku pro jan dienstbi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152" y="3417454"/>
            <a:ext cx="4587393" cy="344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ýsledek obrázku pro jan dienstbier panofs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56" y="3493043"/>
            <a:ext cx="2486025" cy="34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ouvisející obr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163" y="1181263"/>
            <a:ext cx="4203989" cy="279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72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301171" y="0"/>
            <a:ext cx="10515600" cy="1325563"/>
          </a:xfrm>
        </p:spPr>
        <p:txBody>
          <a:bodyPr>
            <a:noAutofit/>
          </a:bodyPr>
          <a:lstStyle/>
          <a:p>
            <a:r>
              <a:rPr lang="cs-CZ" altLang="cs-CZ" sz="2400" dirty="0"/>
              <a:t>Henri </a:t>
            </a:r>
            <a:r>
              <a:rPr lang="cs-CZ" altLang="cs-CZ" sz="2400" dirty="0" err="1"/>
              <a:t>Focillon</a:t>
            </a:r>
            <a:r>
              <a:rPr lang="cs-CZ" altLang="cs-CZ" sz="2400" dirty="0"/>
              <a:t> (1881-1943)</a:t>
            </a:r>
            <a:br>
              <a:rPr lang="cs-CZ" altLang="cs-CZ" sz="2400" dirty="0"/>
            </a:br>
            <a:r>
              <a:rPr lang="cs-CZ" altLang="cs-CZ" sz="2400" dirty="0"/>
              <a:t>ředitel </a:t>
            </a:r>
            <a:r>
              <a:rPr lang="en-US" altLang="cs-CZ" sz="2400" dirty="0" err="1"/>
              <a:t>Musée</a:t>
            </a:r>
            <a:r>
              <a:rPr lang="en-US" altLang="cs-CZ" sz="2400" dirty="0"/>
              <a:t> des Beaux-Arts in Lyon</a:t>
            </a:r>
            <a:r>
              <a:rPr lang="cs-CZ" altLang="cs-CZ" sz="2400" dirty="0"/>
              <a:t>, profesor na tamní </a:t>
            </a:r>
            <a:r>
              <a:rPr lang="en-US" altLang="cs-CZ" sz="2400" dirty="0" err="1"/>
              <a:t>Ecole</a:t>
            </a:r>
            <a:r>
              <a:rPr lang="en-US" altLang="cs-CZ" sz="2400" dirty="0"/>
              <a:t> des Beaux-Arts</a:t>
            </a:r>
            <a:r>
              <a:rPr lang="cs-CZ" altLang="cs-CZ" sz="2400" dirty="0"/>
              <a:t>, později na</a:t>
            </a:r>
            <a:r>
              <a:rPr lang="en-US" altLang="cs-CZ" sz="2400" dirty="0"/>
              <a:t> </a:t>
            </a:r>
            <a:r>
              <a:rPr lang="en-US" altLang="cs-CZ" sz="2400" dirty="0" err="1"/>
              <a:t>Sorbonn</a:t>
            </a:r>
            <a:r>
              <a:rPr lang="cs-CZ" altLang="cs-CZ" sz="2400" dirty="0"/>
              <a:t>ě</a:t>
            </a:r>
            <a:r>
              <a:rPr lang="en-US" altLang="cs-CZ" sz="2400" dirty="0"/>
              <a:t>, </a:t>
            </a:r>
            <a:r>
              <a:rPr lang="cs-CZ" altLang="cs-CZ" sz="2400" dirty="0"/>
              <a:t>při </a:t>
            </a:r>
            <a:r>
              <a:rPr lang="en-US" altLang="cs-CZ" sz="2400" dirty="0" err="1"/>
              <a:t>Collège</a:t>
            </a:r>
            <a:r>
              <a:rPr lang="en-US" altLang="cs-CZ" sz="2400" dirty="0"/>
              <a:t> de France and </a:t>
            </a:r>
            <a:r>
              <a:rPr lang="cs-CZ" altLang="cs-CZ" sz="2400" dirty="0"/>
              <a:t>následně v exilu v USA.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5327" y="1840139"/>
            <a:ext cx="6420077" cy="4351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800" dirty="0"/>
              <a:t>Principiální otázka dějin umění jako historické disciplíny – otázka plynulého, či naopak diskontinuitního vývoje – otázka tradice, kontinuity a změny – formální proměny umění jsou klíčem k pochopení vývoje.</a:t>
            </a:r>
          </a:p>
          <a:p>
            <a:pPr>
              <a:defRPr/>
            </a:pPr>
            <a:r>
              <a:rPr lang="fr-FR" sz="1800" i="1" dirty="0"/>
              <a:t>Art des sculpteurs romans</a:t>
            </a:r>
            <a:r>
              <a:rPr lang="cs-CZ" sz="1800" dirty="0"/>
              <a:t>, </a:t>
            </a:r>
            <a:r>
              <a:rPr lang="fr-FR" sz="1800" dirty="0"/>
              <a:t>1932</a:t>
            </a:r>
            <a:endParaRPr lang="cs-CZ" sz="1800" dirty="0"/>
          </a:p>
          <a:p>
            <a:pPr>
              <a:defRPr/>
            </a:pPr>
            <a:r>
              <a:rPr lang="cs-CZ" sz="1800" i="1" dirty="0"/>
              <a:t>Život tvarů</a:t>
            </a:r>
            <a:r>
              <a:rPr lang="cs-CZ" sz="1800" dirty="0"/>
              <a:t>, 1934</a:t>
            </a:r>
          </a:p>
          <a:p>
            <a:pPr marL="0" indent="0">
              <a:buNone/>
              <a:defRPr/>
            </a:pPr>
            <a:r>
              <a:rPr lang="cs-CZ" sz="1800" dirty="0"/>
              <a:t>Zaujetí evolučními principy vývoj uměleckých  forem – 4 fáze: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/>
              <a:t>Experiment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/>
              <a:t>Klasické vyjádření stylu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/>
              <a:t>Zjemňování stylu</a:t>
            </a:r>
          </a:p>
          <a:p>
            <a:pPr eaLnBrk="1" hangingPunct="1">
              <a:buFontTx/>
              <a:buChar char="-"/>
              <a:defRPr/>
            </a:pPr>
            <a:r>
              <a:rPr lang="cs-CZ" sz="1800" dirty="0"/>
              <a:t>Barokní stadium</a:t>
            </a:r>
          </a:p>
          <a:p>
            <a:pPr eaLnBrk="1" hangingPunct="1">
              <a:buFontTx/>
              <a:buChar char="-"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Neexistence jednotného genetického řetězce umění (sváry a </a:t>
            </a:r>
            <a:r>
              <a:rPr lang="cs-CZ" sz="1800" b="1" dirty="0"/>
              <a:t>trhliny </a:t>
            </a:r>
            <a:r>
              <a:rPr lang="cs-CZ" sz="1800" dirty="0"/>
              <a:t>– úkol historika umění je zkoumat právě tyto zlomové oblasti).</a:t>
            </a:r>
          </a:p>
        </p:txBody>
      </p:sp>
      <p:pic>
        <p:nvPicPr>
          <p:cNvPr id="5122" name="Picture 2" descr="Image result for Henri Focill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743" y="1033194"/>
            <a:ext cx="2645682" cy="387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Henri Focill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404" y="1386569"/>
            <a:ext cx="2507688" cy="362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654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Ã½sledek obrÃ¡zku pro georg kubl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3536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georg kubl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095" y="2399367"/>
            <a:ext cx="286152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visejÃ­cÃ­ obrÃ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5" y="1825625"/>
            <a:ext cx="29813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004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D00403-61F4-4DB1-A9A2-4E53F0795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Tom Ljevar on Twitter: &quot;#onthisday in 1944, Marc Bloch, one of the greatest  20th century historians, was killed by the Gestapo. Instead of the Hebrew  prayers that had accompanied all his ancestors">
            <a:extLst>
              <a:ext uri="{FF2B5EF4-FFF2-40B4-BE49-F238E27FC236}">
                <a16:creationId xmlns:a16="http://schemas.microsoft.com/office/drawing/2014/main" id="{B2CA2037-6FD7-4162-9EEF-27FEFBC7894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81" y="-90160"/>
            <a:ext cx="304956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brana historie aneb historik a jeho řemeslo - Marc Bloch | KOSMAS.cz -  vaše internetové knihkupectví">
            <a:extLst>
              <a:ext uri="{FF2B5EF4-FFF2-40B4-BE49-F238E27FC236}">
                <a16:creationId xmlns:a16="http://schemas.microsoft.com/office/drawing/2014/main" id="{A9859D9B-9CEC-4AE5-8D90-743882AFFD3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881" y="1919186"/>
            <a:ext cx="3332319" cy="468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LOCH, Marek. Obrana historie aneb historik a jeho řemeslo, 1967 – Markéta  Šíbalová – album na Rajčeti">
            <a:extLst>
              <a:ext uri="{FF2B5EF4-FFF2-40B4-BE49-F238E27FC236}">
                <a16:creationId xmlns:a16="http://schemas.microsoft.com/office/drawing/2014/main" id="{21549C25-0364-4639-8927-8236537DC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27" y="210807"/>
            <a:ext cx="4517511" cy="374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012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4311" y="-28357"/>
            <a:ext cx="9467850" cy="994172"/>
          </a:xfrm>
        </p:spPr>
        <p:txBody>
          <a:bodyPr>
            <a:normAutofit/>
          </a:bodyPr>
          <a:lstStyle/>
          <a:p>
            <a:r>
              <a:rPr lang="cs-CZ" sz="2400" dirty="0"/>
              <a:t>Peter Burke a „nová kulturní historie“: historická a kulturní antropologie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22021" y="1095592"/>
            <a:ext cx="7527104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2000" i="1" dirty="0"/>
              <a:t>The </a:t>
            </a:r>
            <a:r>
              <a:rPr lang="cs-CZ" altLang="cs-CZ" sz="2000" i="1" dirty="0" err="1"/>
              <a:t>historical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anthropology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of</a:t>
            </a:r>
            <a:r>
              <a:rPr lang="cs-CZ" altLang="cs-CZ" sz="2000" i="1" dirty="0"/>
              <a:t> early </a:t>
            </a:r>
            <a:r>
              <a:rPr lang="cs-CZ" altLang="cs-CZ" sz="2000" i="1" dirty="0" err="1"/>
              <a:t>modern</a:t>
            </a:r>
            <a:r>
              <a:rPr lang="cs-CZ" altLang="cs-CZ" sz="2000" i="1" dirty="0"/>
              <a:t> Italy</a:t>
            </a:r>
            <a:r>
              <a:rPr lang="cs-CZ" altLang="cs-CZ" sz="2000" dirty="0"/>
              <a:t>, Cambridge 1986 </a:t>
            </a:r>
          </a:p>
          <a:p>
            <a:pPr marL="0" indent="0">
              <a:buNone/>
            </a:pPr>
            <a:r>
              <a:rPr lang="cs-CZ" altLang="cs-CZ" sz="2000" dirty="0"/>
              <a:t>     Reprezentace – praktiky </a:t>
            </a:r>
          </a:p>
        </p:txBody>
      </p:sp>
      <p:pic>
        <p:nvPicPr>
          <p:cNvPr id="5" name="Picture 5" descr="peterburk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25" y="1095592"/>
            <a:ext cx="3175397" cy="211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884828" y="4847035"/>
            <a:ext cx="28868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+mj-lt"/>
              </a:rPr>
              <a:t>Hans Belting 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a antropologie obrazu</a:t>
            </a:r>
          </a:p>
        </p:txBody>
      </p:sp>
      <p:pic>
        <p:nvPicPr>
          <p:cNvPr id="1026" name="Picture 2" descr="Výsledek obrázku pro hans bel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25" y="4005659"/>
            <a:ext cx="2614283" cy="261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hans belting bild-anthropolog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664" y="3215283"/>
            <a:ext cx="2840288" cy="35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414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2733" y="4942442"/>
            <a:ext cx="4969267" cy="2033710"/>
          </a:xfrm>
        </p:spPr>
        <p:txBody>
          <a:bodyPr>
            <a:normAutofit/>
          </a:bodyPr>
          <a:lstStyle/>
          <a:p>
            <a:r>
              <a:rPr lang="cs-CZ" sz="1800" b="1" u="sng" dirty="0">
                <a:hlinkClick r:id="rId2"/>
              </a:rPr>
              <a:t>Prof. Hans </a:t>
            </a:r>
            <a:r>
              <a:rPr lang="cs-CZ" sz="1800" b="1" u="sng" dirty="0" err="1">
                <a:hlinkClick r:id="rId2"/>
              </a:rPr>
              <a:t>Belting</a:t>
            </a:r>
            <a:r>
              <a:rPr lang="cs-CZ" sz="1800" b="1" u="sng" dirty="0">
                <a:hlinkClick r:id="rId2"/>
              </a:rPr>
              <a:t> On </a:t>
            </a:r>
            <a:r>
              <a:rPr lang="cs-CZ" sz="1800" b="1" u="sng" dirty="0" err="1">
                <a:hlinkClick r:id="rId2"/>
              </a:rPr>
              <a:t>anthropology</a:t>
            </a:r>
            <a:r>
              <a:rPr lang="cs-CZ" sz="1800" b="1" u="sng" dirty="0">
                <a:hlinkClick r:id="rId2"/>
              </a:rPr>
              <a:t> </a:t>
            </a:r>
            <a:r>
              <a:rPr lang="cs-CZ" sz="1800" b="1" u="sng" dirty="0" err="1">
                <a:hlinkClick r:id="rId2"/>
              </a:rPr>
              <a:t>of</a:t>
            </a:r>
            <a:r>
              <a:rPr lang="cs-CZ" sz="1800" b="1" u="sng" dirty="0">
                <a:hlinkClick r:id="rId2"/>
              </a:rPr>
              <a:t> </a:t>
            </a:r>
            <a:r>
              <a:rPr lang="cs-CZ" sz="1800" b="1" u="sng" dirty="0" err="1">
                <a:hlinkClick r:id="rId2"/>
              </a:rPr>
              <a:t>Images</a:t>
            </a:r>
            <a:br>
              <a:rPr lang="cs-CZ" sz="1800" dirty="0">
                <a:hlinkClick r:id="rId2"/>
              </a:rPr>
            </a:br>
            <a:r>
              <a:rPr lang="cs-CZ" sz="1800" dirty="0">
                <a:hlinkClick r:id="rId2"/>
              </a:rPr>
              <a:t>https://www.youtube.com/watch?v=f7LWGKQXOxM</a:t>
            </a:r>
            <a:endParaRPr lang="cs-CZ" sz="1800" dirty="0"/>
          </a:p>
        </p:txBody>
      </p:sp>
      <p:pic>
        <p:nvPicPr>
          <p:cNvPr id="4098" name="Picture 2" descr="Výsledek obrázku pro belting anthropolog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9" y="32850"/>
            <a:ext cx="2464379" cy="373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ýsledek obrázku pro belting anthropology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850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Výsledek obrázku pro belting anthropolo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4" y="0"/>
            <a:ext cx="3267074" cy="461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tropologie obrazu - Hans Belting | KOSMAS.cz - vaše internetové  knihkupectví">
            <a:extLst>
              <a:ext uri="{FF2B5EF4-FFF2-40B4-BE49-F238E27FC236}">
                <a16:creationId xmlns:a16="http://schemas.microsoft.com/office/drawing/2014/main" id="{8220B4AF-9810-D8BB-CC09-4E3BC15D6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45" y="3321810"/>
            <a:ext cx="2464380" cy="353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437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Antika: Biografie a umělecké dílo: soutěživost, technická dokonalost ideál = mimesis (</a:t>
            </a:r>
            <a:r>
              <a:rPr lang="cs-CZ" sz="3600" i="1" dirty="0" err="1"/>
              <a:t>symmetria</a:t>
            </a:r>
            <a:r>
              <a:rPr lang="cs-CZ" sz="3600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2064" y="1825625"/>
            <a:ext cx="11568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/>
              <a:t>1) „Umělecké anekdoty“</a:t>
            </a:r>
            <a:r>
              <a:rPr lang="cs-CZ" sz="2200" b="1" dirty="0"/>
              <a:t>: </a:t>
            </a:r>
            <a:r>
              <a:rPr lang="cs-CZ" sz="2200" dirty="0"/>
              <a:t>doložené/nezachované texty: </a:t>
            </a:r>
            <a:r>
              <a:rPr lang="cs-CZ" sz="2200" dirty="0" err="1"/>
              <a:t>Duris</a:t>
            </a:r>
            <a:r>
              <a:rPr lang="cs-CZ" sz="2200" dirty="0"/>
              <a:t> ze Samu, přelom 4. a 3. stol. př. Kr., historik – anekdoty o umělcích (dva spisy  o malířích a sochařích)</a:t>
            </a:r>
          </a:p>
          <a:p>
            <a:pPr marL="0" indent="0">
              <a:buNone/>
            </a:pPr>
            <a:r>
              <a:rPr lang="cs-CZ" sz="2200" dirty="0" err="1"/>
              <a:t>Xenokrates</a:t>
            </a:r>
            <a:r>
              <a:rPr lang="cs-CZ" sz="2200" dirty="0"/>
              <a:t> z Atén, žák </a:t>
            </a:r>
            <a:r>
              <a:rPr lang="cs-CZ" sz="2200" dirty="0" err="1"/>
              <a:t>Lysippa</a:t>
            </a:r>
            <a:r>
              <a:rPr lang="cs-CZ" sz="2200" dirty="0"/>
              <a:t>, 3. stol. př. Kr.: srovnávání dovedností jednotlivých umělců – „progresivní“ vývoj umění směrem k naturalismu a </a:t>
            </a:r>
            <a:r>
              <a:rPr lang="cs-CZ" sz="2200" dirty="0" err="1"/>
              <a:t>iluzionosmu</a:t>
            </a:r>
            <a:endParaRPr lang="cs-CZ" sz="2200" dirty="0"/>
          </a:p>
          <a:p>
            <a:pPr marL="0" indent="0">
              <a:buNone/>
            </a:pPr>
            <a:r>
              <a:rPr lang="cs-CZ" sz="2200" dirty="0" err="1"/>
              <a:t>Appolodorus</a:t>
            </a:r>
            <a:r>
              <a:rPr lang="cs-CZ" sz="2200" dirty="0"/>
              <a:t> z Athén (2. stol. po Kr.): nostalgická oslava umělců z doby </a:t>
            </a:r>
            <a:r>
              <a:rPr lang="cs-CZ" sz="2200" dirty="0" err="1"/>
              <a:t>Periklovy</a:t>
            </a:r>
            <a:r>
              <a:rPr lang="cs-CZ" sz="2200" dirty="0"/>
              <a:t> (5. stol. př. Kr.)</a:t>
            </a:r>
          </a:p>
          <a:p>
            <a:pPr marL="0" indent="0">
              <a:buNone/>
            </a:pPr>
            <a:r>
              <a:rPr lang="cs-CZ" sz="2200" dirty="0"/>
              <a:t>2) Texty umělců: sochař </a:t>
            </a:r>
            <a:r>
              <a:rPr lang="cs-CZ" sz="2200" dirty="0" err="1"/>
              <a:t>Polykleitos</a:t>
            </a:r>
            <a:r>
              <a:rPr lang="cs-CZ" sz="2200" dirty="0"/>
              <a:t>, malíř </a:t>
            </a:r>
            <a:r>
              <a:rPr lang="cs-CZ" sz="2200" dirty="0" err="1"/>
              <a:t>Pamphilius</a:t>
            </a:r>
            <a:endParaRPr lang="cs-CZ" sz="2200" dirty="0"/>
          </a:p>
          <a:p>
            <a:pPr marL="0" indent="0">
              <a:buNone/>
            </a:pPr>
            <a:r>
              <a:rPr lang="cs-CZ" sz="2200" dirty="0"/>
              <a:t>3) Umělci, původ umění a role umění (Plinius st.)</a:t>
            </a:r>
          </a:p>
          <a:p>
            <a:pPr marL="0" indent="0">
              <a:buNone/>
            </a:pPr>
            <a:r>
              <a:rPr lang="cs-CZ" sz="2200" dirty="0"/>
              <a:t>4) Cestopisy: </a:t>
            </a:r>
            <a:r>
              <a:rPr lang="cs-CZ" sz="2200" dirty="0" err="1"/>
              <a:t>Pasiteles</a:t>
            </a:r>
            <a:r>
              <a:rPr lang="cs-CZ" sz="2200" dirty="0"/>
              <a:t> (</a:t>
            </a:r>
            <a:r>
              <a:rPr lang="cs-CZ" sz="2200" i="1" dirty="0" err="1"/>
              <a:t>Mirabilia</a:t>
            </a:r>
            <a:r>
              <a:rPr lang="cs-CZ" sz="2200" dirty="0"/>
              <a:t>, 1. pol. 1. stol. př. Kr.), </a:t>
            </a:r>
            <a:r>
              <a:rPr lang="cs-CZ" sz="2200" dirty="0" err="1"/>
              <a:t>Pausanias</a:t>
            </a:r>
            <a:r>
              <a:rPr lang="cs-CZ" sz="2200" dirty="0"/>
              <a:t> (2. stol.)</a:t>
            </a:r>
          </a:p>
          <a:p>
            <a:pPr marL="0" indent="0">
              <a:buNone/>
            </a:pPr>
            <a:r>
              <a:rPr lang="cs-CZ" sz="2200" dirty="0"/>
              <a:t>5) </a:t>
            </a:r>
            <a:r>
              <a:rPr lang="cs-CZ" sz="2200" dirty="0" err="1"/>
              <a:t>Ekfrasis</a:t>
            </a:r>
            <a:r>
              <a:rPr lang="cs-CZ" sz="2200" dirty="0"/>
              <a:t> – popisy uměleckých děl (</a:t>
            </a:r>
            <a:r>
              <a:rPr lang="cs-CZ" sz="2200" dirty="0" err="1"/>
              <a:t>Lukianos</a:t>
            </a:r>
            <a:r>
              <a:rPr lang="cs-CZ" sz="2200" dirty="0"/>
              <a:t> ze </a:t>
            </a:r>
            <a:r>
              <a:rPr lang="cs-CZ" sz="2200" dirty="0" err="1"/>
              <a:t>Samosaty</a:t>
            </a:r>
            <a:r>
              <a:rPr lang="cs-CZ" sz="2200" dirty="0"/>
              <a:t>, </a:t>
            </a:r>
            <a:r>
              <a:rPr lang="cs-CZ" sz="2200" dirty="0" err="1"/>
              <a:t>Flavios</a:t>
            </a:r>
            <a:r>
              <a:rPr lang="cs-CZ" sz="2200" dirty="0"/>
              <a:t> </a:t>
            </a:r>
            <a:r>
              <a:rPr lang="cs-CZ" sz="2200" dirty="0" err="1"/>
              <a:t>Filostratos</a:t>
            </a:r>
            <a:r>
              <a:rPr lang="cs-CZ" sz="2200" dirty="0"/>
              <a:t>, </a:t>
            </a:r>
            <a:r>
              <a:rPr lang="cs-CZ" sz="2200" dirty="0" err="1"/>
              <a:t>Filostratos</a:t>
            </a:r>
            <a:r>
              <a:rPr lang="cs-CZ" sz="2200" dirty="0"/>
              <a:t> z </a:t>
            </a:r>
            <a:r>
              <a:rPr lang="cs-CZ" sz="2200" dirty="0" err="1"/>
              <a:t>Lémnu</a:t>
            </a:r>
            <a:r>
              <a:rPr lang="cs-CZ" sz="2200" dirty="0"/>
              <a:t>, </a:t>
            </a:r>
            <a:r>
              <a:rPr lang="cs-CZ" sz="2200" dirty="0" err="1"/>
              <a:t>Kallistratos</a:t>
            </a:r>
            <a:r>
              <a:rPr lang="cs-CZ" sz="2200" dirty="0"/>
              <a:t>)</a:t>
            </a:r>
          </a:p>
          <a:p>
            <a:pPr marL="0" indent="0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860303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70813" y="72550"/>
            <a:ext cx="10515600" cy="1325563"/>
          </a:xfrm>
        </p:spPr>
        <p:txBody>
          <a:bodyPr>
            <a:normAutofit/>
          </a:bodyPr>
          <a:lstStyle/>
          <a:p>
            <a:r>
              <a:rPr lang="cs-CZ" sz="2800" b="1" dirty="0" err="1"/>
              <a:t>Pausanias</a:t>
            </a:r>
            <a:r>
              <a:rPr lang="cs-CZ" sz="2800" b="1" dirty="0"/>
              <a:t>: </a:t>
            </a:r>
            <a:r>
              <a:rPr lang="cs-CZ" sz="2800" b="1" i="1" dirty="0"/>
              <a:t>Cesty po Řecku </a:t>
            </a:r>
            <a:br>
              <a:rPr lang="cs-CZ" sz="2800" b="1" i="1" dirty="0"/>
            </a:br>
            <a:r>
              <a:rPr lang="cs-CZ" sz="2800" b="1" i="1" dirty="0"/>
              <a:t>(</a:t>
            </a:r>
            <a:r>
              <a:rPr lang="cs-CZ" sz="2800" b="1" i="1" dirty="0" err="1"/>
              <a:t>Graeciae</a:t>
            </a:r>
            <a:r>
              <a:rPr lang="cs-CZ" sz="2800" b="1" i="1" dirty="0"/>
              <a:t> </a:t>
            </a:r>
            <a:r>
              <a:rPr lang="cs-CZ" sz="2800" b="1" i="1" dirty="0" err="1"/>
              <a:t>descriptio</a:t>
            </a:r>
            <a:r>
              <a:rPr lang="cs-CZ" sz="2800" b="1" i="1" dirty="0"/>
              <a:t>)</a:t>
            </a:r>
            <a:r>
              <a:rPr lang="cs-CZ" sz="2800" b="1" dirty="0"/>
              <a:t>, po r. 170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970813" y="1398113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err="1"/>
              <a:t>Feidias</a:t>
            </a:r>
            <a:r>
              <a:rPr lang="cs-CZ" sz="2400"/>
              <a:t>, </a:t>
            </a:r>
            <a:r>
              <a:rPr lang="cs-CZ" sz="2400" dirty="0"/>
              <a:t>Pallas Athéna, pol. 5. stol.</a:t>
            </a:r>
          </a:p>
        </p:txBody>
      </p:sp>
      <p:pic>
        <p:nvPicPr>
          <p:cNvPr id="1026" name="Picture 2" descr="Pausanias Description of Greec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174954"/>
            <a:ext cx="310809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pausani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1" y="4001294"/>
            <a:ext cx="177165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pausani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604" y="2588643"/>
            <a:ext cx="2659836" cy="410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Ã½sledek obrÃ¡zku pro feidias pallas athÃ©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005" y="1187531"/>
            <a:ext cx="2570946" cy="564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608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Popis uměleckého díla </a:t>
            </a:r>
            <a:br>
              <a:rPr lang="cs-CZ" sz="2800" dirty="0"/>
            </a:br>
            <a:r>
              <a:rPr lang="cs-CZ" sz="2800" dirty="0"/>
              <a:t>Homér, </a:t>
            </a:r>
            <a:r>
              <a:rPr lang="cs-CZ" sz="2800" dirty="0" err="1"/>
              <a:t>Illias</a:t>
            </a:r>
            <a:r>
              <a:rPr lang="cs-CZ" sz="2800" dirty="0"/>
              <a:t>, XVIII, 480 </a:t>
            </a:r>
            <a:r>
              <a:rPr lang="cs-CZ" sz="2800" dirty="0" err="1"/>
              <a:t>passim</a:t>
            </a:r>
            <a:r>
              <a:rPr lang="cs-CZ" sz="2800" dirty="0"/>
              <a:t>, Aeneův štít (</a:t>
            </a:r>
            <a:r>
              <a:rPr lang="cs-CZ" sz="2800" dirty="0" err="1"/>
              <a:t>ekfrasická</a:t>
            </a:r>
            <a:r>
              <a:rPr lang="cs-CZ" sz="2800" dirty="0"/>
              <a:t> kosmogonie)</a:t>
            </a:r>
          </a:p>
        </p:txBody>
      </p:sp>
      <p:pic>
        <p:nvPicPr>
          <p:cNvPr id="5122" name="Picture 2" descr="Výsledek obrázku pro homer aeneas shiel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43879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ýsledek obrázku pro ekfrasis filostra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759" y="1690688"/>
            <a:ext cx="290379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817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Lúkianos</a:t>
            </a:r>
            <a:r>
              <a:rPr lang="cs-CZ" sz="2800" dirty="0"/>
              <a:t> ze </a:t>
            </a:r>
            <a:r>
              <a:rPr lang="cs-CZ" sz="2800" dirty="0" err="1"/>
              <a:t>Samosaty</a:t>
            </a:r>
            <a:r>
              <a:rPr lang="cs-CZ" sz="2800" dirty="0"/>
              <a:t> (</a:t>
            </a:r>
            <a:r>
              <a:rPr lang="cs-CZ" sz="2800" dirty="0" err="1"/>
              <a:t>Lucianus</a:t>
            </a:r>
            <a:r>
              <a:rPr lang="cs-CZ" sz="2800" dirty="0"/>
              <a:t> </a:t>
            </a:r>
            <a:r>
              <a:rPr lang="cs-CZ" sz="2800" dirty="0" err="1"/>
              <a:t>Samosatensis</a:t>
            </a:r>
            <a:r>
              <a:rPr lang="cs-CZ" sz="2800" dirty="0"/>
              <a:t>, kolem 120 – po 180)</a:t>
            </a:r>
          </a:p>
        </p:txBody>
      </p:sp>
      <p:pic>
        <p:nvPicPr>
          <p:cNvPr id="3074" name="Picture 2" descr="Výsledek obrázku pro lukian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92" y="1594714"/>
            <a:ext cx="5181600" cy="366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ýsledek obrázku pro lukian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48" y="1690688"/>
            <a:ext cx="292039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avdivé výmysly bazar | Databáze knih">
            <a:extLst>
              <a:ext uri="{FF2B5EF4-FFF2-40B4-BE49-F238E27FC236}">
                <a16:creationId xmlns:a16="http://schemas.microsoft.com/office/drawing/2014/main" id="{24F877A9-963D-460E-926B-7723C25CA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8" y="1687159"/>
            <a:ext cx="2998416" cy="435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001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3470" y="-204044"/>
            <a:ext cx="10515600" cy="1325563"/>
          </a:xfrm>
        </p:spPr>
        <p:txBody>
          <a:bodyPr>
            <a:normAutofit/>
          </a:bodyPr>
          <a:lstStyle/>
          <a:p>
            <a:pPr fontAlgn="base"/>
            <a:r>
              <a:rPr lang="cs-CZ" sz="2400" b="1" dirty="0"/>
              <a:t>Pomluva </a:t>
            </a:r>
            <a:r>
              <a:rPr lang="cs-CZ" sz="2400" b="1" dirty="0" err="1"/>
              <a:t>Apellova</a:t>
            </a:r>
            <a:r>
              <a:rPr lang="cs-CZ" sz="2400" dirty="0"/>
              <a:t>: Botticelli, 1495,Mantegna, 1506, C</a:t>
            </a:r>
            <a:r>
              <a:rPr lang="en-US" sz="2400" dirty="0" err="1"/>
              <a:t>ornelis</a:t>
            </a:r>
            <a:r>
              <a:rPr lang="en-US" sz="2400" dirty="0"/>
              <a:t> </a:t>
            </a:r>
            <a:r>
              <a:rPr lang="en-US" sz="2400" dirty="0" err="1"/>
              <a:t>Cort</a:t>
            </a:r>
            <a:r>
              <a:rPr lang="cs-CZ" sz="2400" dirty="0"/>
              <a:t> podle </a:t>
            </a:r>
            <a:r>
              <a:rPr lang="en-US" sz="2400" dirty="0" err="1"/>
              <a:t>Federic</a:t>
            </a:r>
            <a:r>
              <a:rPr lang="cs-CZ" sz="2400" dirty="0"/>
              <a:t>a</a:t>
            </a:r>
            <a:r>
              <a:rPr lang="en-US" sz="2400" dirty="0"/>
              <a:t> </a:t>
            </a:r>
            <a:r>
              <a:rPr lang="en-US" sz="2400" dirty="0" err="1"/>
              <a:t>Zuccar</a:t>
            </a:r>
            <a:r>
              <a:rPr lang="cs-CZ" sz="2400" dirty="0"/>
              <a:t>a</a:t>
            </a:r>
            <a:r>
              <a:rPr lang="en-US" sz="2400" dirty="0"/>
              <a:t>, 157</a:t>
            </a:r>
            <a:r>
              <a:rPr lang="cs-CZ" sz="2400" dirty="0"/>
              <a:t>2, </a:t>
            </a:r>
            <a:r>
              <a:rPr lang="de-DE" sz="2400" dirty="0"/>
              <a:t>Hans Jacob </a:t>
            </a:r>
            <a:r>
              <a:rPr lang="de-DE" sz="2400" dirty="0" err="1"/>
              <a:t>Breüning</a:t>
            </a:r>
            <a:r>
              <a:rPr lang="de-DE" sz="2400" dirty="0"/>
              <a:t> Von Buchenbach</a:t>
            </a:r>
            <a:r>
              <a:rPr lang="cs-CZ" sz="2400" dirty="0"/>
              <a:t>, před 1600</a:t>
            </a:r>
            <a:endParaRPr lang="en-US" sz="2400" dirty="0"/>
          </a:p>
        </p:txBody>
      </p:sp>
      <p:pic>
        <p:nvPicPr>
          <p:cNvPr id="1026" name="Picture 2" descr="https://lakeimagesweb.artic.edu/iiif/2/64360346-0527-58b8-31c9-eb1e638d34e7/full/!800,800/0/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535" y="954831"/>
            <a:ext cx="4809514" cy="364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mantegna calumny apel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78" y="990140"/>
            <a:ext cx="50863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ek obrázku pro mantegna calumny apel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39" y="3573156"/>
            <a:ext cx="4929136" cy="330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ýsledek obrázku pro mantegna calumny apel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103" y="4252991"/>
            <a:ext cx="4835832" cy="250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125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b="1" dirty="0" err="1"/>
              <a:t>Flavios</a:t>
            </a:r>
            <a:r>
              <a:rPr lang="cs-CZ" b="1" dirty="0"/>
              <a:t> </a:t>
            </a:r>
            <a:r>
              <a:rPr lang="cs-CZ" b="1" dirty="0" err="1"/>
              <a:t>Filostratos</a:t>
            </a:r>
            <a:r>
              <a:rPr lang="cs-CZ" b="1" dirty="0"/>
              <a:t> (2./3 stol. po Kr.) </a:t>
            </a:r>
            <a:r>
              <a:rPr lang="cs-CZ" b="1" i="1" dirty="0" err="1"/>
              <a:t>Eikones</a:t>
            </a:r>
            <a:r>
              <a:rPr lang="cs-CZ" b="1" i="1" dirty="0"/>
              <a:t> </a:t>
            </a:r>
            <a:r>
              <a:rPr lang="cs-CZ" b="1" dirty="0"/>
              <a:t>– popisy obrazů v Neapoli</a:t>
            </a:r>
          </a:p>
          <a:p>
            <a:pPr marL="0" indent="0">
              <a:buNone/>
            </a:pPr>
            <a:r>
              <a:rPr lang="cs-CZ" b="1" dirty="0"/>
              <a:t>   </a:t>
            </a:r>
            <a:r>
              <a:rPr lang="cs-CZ" i="1" dirty="0"/>
              <a:t>Život Apollónia z </a:t>
            </a:r>
            <a:r>
              <a:rPr lang="cs-CZ" i="1" dirty="0" err="1"/>
              <a:t>Tyany</a:t>
            </a:r>
            <a:r>
              <a:rPr lang="cs-CZ" i="1" dirty="0"/>
              <a:t> </a:t>
            </a:r>
            <a:r>
              <a:rPr lang="cs-CZ" dirty="0"/>
              <a:t>(mimesis a </a:t>
            </a:r>
            <a:r>
              <a:rPr lang="cs-CZ" dirty="0" err="1"/>
              <a:t>fantasia</a:t>
            </a:r>
            <a:r>
              <a:rPr lang="cs-CZ" dirty="0"/>
              <a:t>)</a:t>
            </a:r>
          </a:p>
          <a:p>
            <a:r>
              <a:rPr lang="cs-CZ" dirty="0" err="1"/>
              <a:t>Filostratos</a:t>
            </a:r>
            <a:r>
              <a:rPr lang="cs-CZ" dirty="0"/>
              <a:t> z </a:t>
            </a:r>
            <a:r>
              <a:rPr lang="cs-CZ" dirty="0" err="1"/>
              <a:t>Lémnu</a:t>
            </a:r>
            <a:r>
              <a:rPr lang="cs-CZ" dirty="0"/>
              <a:t> – 3. stol. – vnuk předchozího – </a:t>
            </a:r>
            <a:r>
              <a:rPr lang="cs-CZ" i="1" dirty="0" err="1"/>
              <a:t>Eikones</a:t>
            </a:r>
            <a:endParaRPr lang="cs-CZ" dirty="0"/>
          </a:p>
          <a:p>
            <a:r>
              <a:rPr lang="cs-CZ" dirty="0" err="1"/>
              <a:t>Kallistratos</a:t>
            </a:r>
            <a:r>
              <a:rPr lang="cs-CZ" dirty="0"/>
              <a:t> (3. stol. po Kr.) – </a:t>
            </a:r>
            <a:r>
              <a:rPr lang="cs-CZ" i="1" dirty="0" err="1"/>
              <a:t>Ekphrasis</a:t>
            </a:r>
            <a:r>
              <a:rPr lang="cs-CZ" dirty="0"/>
              <a:t> – popisy slavných sochařských děl.</a:t>
            </a:r>
          </a:p>
        </p:txBody>
      </p:sp>
      <p:pic>
        <p:nvPicPr>
          <p:cNvPr id="6146" name="Picture 2" descr="Výsledek obrázku pro filostratos eikon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458" y="0"/>
            <a:ext cx="2645753" cy="400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ýsledek obrázku pro filostratos eik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675" y="4544292"/>
            <a:ext cx="6203325" cy="224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ýsledek obrázku pro marek ekphras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337" y="26194"/>
            <a:ext cx="2981325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7548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1592</Words>
  <Application>Microsoft Office PowerPoint</Application>
  <PresentationFormat>Širokoúhlá obrazovka</PresentationFormat>
  <Paragraphs>95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Motiv Office</vt:lpstr>
      <vt:lpstr>Plinius Starší a počátky dějin umění Status uměleckého díla  a dějin umění  (Didi-Huberman čte Plinia)</vt:lpstr>
      <vt:lpstr>kalos k´agathos techné mimesis (Příroda)</vt:lpstr>
      <vt:lpstr>Prezentace aplikace PowerPoint</vt:lpstr>
      <vt:lpstr>Antika: Biografie a umělecké dílo: soutěživost, technická dokonalost ideál = mimesis (symmetria)</vt:lpstr>
      <vt:lpstr>Pausanias: Cesty po Řecku  (Graeciae descriptio), po r. 170</vt:lpstr>
      <vt:lpstr>Popis uměleckého díla  Homér, Illias, XVIII, 480 passim, Aeneův štít (ekfrasická kosmogonie)</vt:lpstr>
      <vt:lpstr>Lúkianos ze Samosaty (Lucianus Samosatensis, kolem 120 – po 180)</vt:lpstr>
      <vt:lpstr>Pomluva Apellova: Botticelli, 1495,Mantegna, 1506, Cornelis Cort podle Federica Zuccara, 1572, Hans Jacob Breüning Von Buchenbach, před 1600</vt:lpstr>
      <vt:lpstr>Prezentace aplikace PowerPoint</vt:lpstr>
      <vt:lpstr>RÉTORIKA A STYL Marcus T. Cicero (106-43)  Marcus Fabius Quintilianus (35-95) Styl: stilus (lat.); stylos (řec.) </vt:lpstr>
      <vt:lpstr>Rétorika – systém pro společenské jednání, vzdělávání i interpretaci uměleckých děl</vt:lpstr>
      <vt:lpstr>Gaius Plinius Secundus st. (23–79), Naturalis Historiae libri XXXVII</vt:lpstr>
      <vt:lpstr>Gaius Plinius Caecilius Secundus (61 – kol. 113) Epistula ad Clusinium Gallum – vila Laurentium</vt:lpstr>
      <vt:lpstr>Karl Friedrich Schinkel, rekonstrukce vily Laurentium (Architektonisches Album, 1841)  Vila Orianda na Krymu, 1838</vt:lpstr>
      <vt:lpstr>Gaius Plinius Secundus st. (23–79), Naturalis Historiae libri XXXVII</vt:lpstr>
      <vt:lpstr>Plinius – počátky dějin/dějepisu umění</vt:lpstr>
      <vt:lpstr>Georges Didi-Huberman (nar. 1953)</vt:lpstr>
      <vt:lpstr>Prezentace aplikace PowerPoint</vt:lpstr>
      <vt:lpstr>Prezentace aplikace PowerPoint</vt:lpstr>
      <vt:lpstr>Vittore Carpaccio, Vize sv. Augustina, 1503</vt:lpstr>
      <vt:lpstr>Socha Krista – anachronismus – odkazuje na soudobé dílo, současně se vztahuje k pozdně antickému prototypu (double historicity) – dílo patří více historickým okamžikům současně  Renesance: kolize/syntéza performativního a substitučního modelu </vt:lpstr>
      <vt:lpstr>Prezentace aplikace PowerPoint</vt:lpstr>
      <vt:lpstr>Zobrazení zemřelého - reprezentace jedince a počátky (dějin) umění:  Plinius Starší, Historia naturalis, Kniha 35: „malované obrazy“ předků a „antropologie podobnosti“: obraz a jeho rituální (sociální, legální, antropologický, kulturní) – nikoliv estetický prostor.  Portrét není optické napodobení individua, ale obraz-matrice fyzického prototypu, který stále zasahuje do prostoru a života. Není to pasivní objekt.</vt:lpstr>
      <vt:lpstr>Prezentace aplikace PowerPoint</vt:lpstr>
      <vt:lpstr>Náhrobek Ludvíka XII. a jeho ženy Anny, po 1517 (Jean Juste), St. Denis, Paříž</vt:lpstr>
      <vt:lpstr>Umělecká díla: nejsou jen objekty pozitivistické reflexe (reprezentace jako zrcadlo věcí), ani  strukturalistického výkladu (vnitřní systém znaků: ikonografických, formálních… apod.) – Předmětem tázaní historika (umění) není „objekt“, ale „sociální vztahy“, které tyto objekty „organizují“: zásadní kategorie: čas – prostor – individuum – konvence – média</vt:lpstr>
      <vt:lpstr>Historismus a jeho dokumentární model</vt:lpstr>
      <vt:lpstr>Dekonstrukce: Hayden White, Jacques Derrida Postmoderna: krize historismu, revizionismus a epistemologické zpochybnění</vt:lpstr>
      <vt:lpstr>Objektivita / Neutrálnost / Exaktnost historických věd - dějin umění a nalézání „historického obsahu“ (?)</vt:lpstr>
      <vt:lpstr>Keith Moxey, Panofsky's Concept of "Iconology" and the. Problem of Interpretation in the History of Art, New Literary History, Vol. 17, No. 2, Interpretation and Culture (Winter, 1986), pp. 265-274  </vt:lpstr>
      <vt:lpstr>Jan Dienstbier</vt:lpstr>
      <vt:lpstr>Henri Focillon (1881-1943) ředitel Musée des Beaux-Arts in Lyon, profesor na tamní Ecole des Beaux-Arts, později na Sorbonně, při Collège de France and následně v exilu v USA.</vt:lpstr>
      <vt:lpstr>Prezentace aplikace PowerPoint</vt:lpstr>
      <vt:lpstr>Prezentace aplikace PowerPoint</vt:lpstr>
      <vt:lpstr>Peter Burke a „nová kulturní historie“: historická a kulturní antropologie</vt:lpstr>
      <vt:lpstr>Prof. Hans Belting On anthropology of Images https://www.youtube.com/watch?v=f7LWGKQXOxM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Jakubec</dc:creator>
  <cp:lastModifiedBy>Ondřej Jakubec</cp:lastModifiedBy>
  <cp:revision>30</cp:revision>
  <dcterms:created xsi:type="dcterms:W3CDTF">2019-10-08T20:59:55Z</dcterms:created>
  <dcterms:modified xsi:type="dcterms:W3CDTF">2022-10-17T07:19:03Z</dcterms:modified>
</cp:coreProperties>
</file>