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330" r:id="rId3"/>
    <p:sldId id="335" r:id="rId4"/>
    <p:sldId id="319" r:id="rId5"/>
    <p:sldId id="340" r:id="rId6"/>
    <p:sldId id="265" r:id="rId7"/>
    <p:sldId id="366" r:id="rId8"/>
    <p:sldId id="341" r:id="rId9"/>
    <p:sldId id="305" r:id="rId10"/>
    <p:sldId id="337" r:id="rId11"/>
    <p:sldId id="268" r:id="rId12"/>
    <p:sldId id="303" r:id="rId13"/>
    <p:sldId id="273" r:id="rId14"/>
    <p:sldId id="338" r:id="rId15"/>
    <p:sldId id="339" r:id="rId16"/>
    <p:sldId id="343" r:id="rId17"/>
    <p:sldId id="328" r:id="rId18"/>
    <p:sldId id="344" r:id="rId19"/>
    <p:sldId id="331" r:id="rId20"/>
    <p:sldId id="332" r:id="rId21"/>
    <p:sldId id="333" r:id="rId22"/>
    <p:sldId id="347" r:id="rId23"/>
    <p:sldId id="367" r:id="rId24"/>
    <p:sldId id="278" r:id="rId25"/>
    <p:sldId id="349" r:id="rId26"/>
    <p:sldId id="350" r:id="rId27"/>
    <p:sldId id="351" r:id="rId28"/>
    <p:sldId id="352" r:id="rId29"/>
    <p:sldId id="353" r:id="rId30"/>
    <p:sldId id="282" r:id="rId31"/>
    <p:sldId id="272" r:id="rId32"/>
    <p:sldId id="294" r:id="rId33"/>
    <p:sldId id="295" r:id="rId34"/>
    <p:sldId id="296" r:id="rId35"/>
    <p:sldId id="297" r:id="rId36"/>
    <p:sldId id="298" r:id="rId37"/>
    <p:sldId id="293" r:id="rId38"/>
    <p:sldId id="364" r:id="rId39"/>
    <p:sldId id="362" r:id="rId40"/>
    <p:sldId id="363" r:id="rId41"/>
    <p:sldId id="334" r:id="rId42"/>
    <p:sldId id="356" r:id="rId43"/>
    <p:sldId id="357" r:id="rId44"/>
    <p:sldId id="358" r:id="rId45"/>
    <p:sldId id="360" r:id="rId46"/>
    <p:sldId id="361" r:id="rId47"/>
    <p:sldId id="269" r:id="rId48"/>
    <p:sldId id="315" r:id="rId49"/>
    <p:sldId id="320" r:id="rId50"/>
    <p:sldId id="316" r:id="rId51"/>
    <p:sldId id="284" r:id="rId52"/>
    <p:sldId id="281" r:id="rId53"/>
    <p:sldId id="275" r:id="rId54"/>
    <p:sldId id="277" r:id="rId55"/>
    <p:sldId id="365" r:id="rId56"/>
    <p:sldId id="285" r:id="rId57"/>
    <p:sldId id="256" r:id="rId58"/>
    <p:sldId id="325" r:id="rId59"/>
    <p:sldId id="348" r:id="rId60"/>
    <p:sldId id="665" r:id="rId61"/>
    <p:sldId id="666" r:id="rId62"/>
    <p:sldId id="372" r:id="rId63"/>
    <p:sldId id="667" r:id="rId64"/>
    <p:sldId id="434" r:id="rId65"/>
    <p:sldId id="629" r:id="rId66"/>
    <p:sldId id="668" r:id="rId67"/>
    <p:sldId id="628" r:id="rId68"/>
    <p:sldId id="659" r:id="rId69"/>
    <p:sldId id="411" r:id="rId70"/>
    <p:sldId id="292" r:id="rId71"/>
    <p:sldId id="661" r:id="rId72"/>
    <p:sldId id="662" r:id="rId73"/>
    <p:sldId id="660" r:id="rId74"/>
    <p:sldId id="669" r:id="rId75"/>
    <p:sldId id="393" r:id="rId76"/>
    <p:sldId id="395" r:id="rId77"/>
    <p:sldId id="670" r:id="rId78"/>
    <p:sldId id="375" r:id="rId79"/>
    <p:sldId id="671" r:id="rId80"/>
    <p:sldId id="378" r:id="rId81"/>
    <p:sldId id="384" r:id="rId82"/>
    <p:sldId id="672" r:id="rId83"/>
    <p:sldId id="326" r:id="rId84"/>
    <p:sldId id="404" r:id="rId8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138433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132157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1128909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eaLnBrk="1" hangingPunct="1">
              <a:defRPr/>
            </a:lvl1pPr>
          </a:lstStyle>
          <a:p>
            <a:pPr>
              <a:defRPr/>
            </a:pPr>
            <a:endParaRPr lang="cs-CZ"/>
          </a:p>
        </p:txBody>
      </p:sp>
      <p:sp>
        <p:nvSpPr>
          <p:cNvPr id="7" name="Rectangle 5"/>
          <p:cNvSpPr>
            <a:spLocks noGrp="1" noChangeArrowheads="1"/>
          </p:cNvSpPr>
          <p:nvPr>
            <p:ph type="ftr" sz="quarter" idx="11"/>
          </p:nvPr>
        </p:nvSpPr>
        <p:spPr/>
        <p:txBody>
          <a:bodyPr/>
          <a:lstStyle>
            <a:lvl1pPr>
              <a:defRPr/>
            </a:lvl1pPr>
          </a:lstStyle>
          <a:p>
            <a:pPr>
              <a:defRPr/>
            </a:pPr>
            <a:endParaRPr lang="cs-CZ"/>
          </a:p>
        </p:txBody>
      </p:sp>
      <p:sp>
        <p:nvSpPr>
          <p:cNvPr id="8" name="Rectangle 6"/>
          <p:cNvSpPr>
            <a:spLocks noGrp="1" noChangeArrowheads="1"/>
          </p:cNvSpPr>
          <p:nvPr>
            <p:ph type="sldNum" sz="quarter" idx="12"/>
          </p:nvPr>
        </p:nvSpPr>
        <p:spPr/>
        <p:txBody>
          <a:bodyPr/>
          <a:lstStyle>
            <a:lvl1pPr>
              <a:defRPr/>
            </a:lvl1pPr>
          </a:lstStyle>
          <a:p>
            <a:pPr>
              <a:defRPr/>
            </a:pPr>
            <a:fld id="{989C35AF-8250-434F-9694-668C0258D0A2}" type="slidenum">
              <a:rPr lang="cs-CZ" altLang="cs-CZ"/>
              <a:pPr>
                <a:defRPr/>
              </a:pPr>
              <a:t>‹#›</a:t>
            </a:fld>
            <a:endParaRPr lang="cs-CZ" altLang="cs-CZ"/>
          </a:p>
        </p:txBody>
      </p:sp>
    </p:spTree>
    <p:extLst>
      <p:ext uri="{BB962C8B-B14F-4D97-AF65-F5344CB8AC3E}">
        <p14:creationId xmlns:p14="http://schemas.microsoft.com/office/powerpoint/2010/main" val="80947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216879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33998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FACA467-6664-49F0-8EAB-EB05DF37FAC2}" type="datetimeFigureOut">
              <a:rPr lang="cs-CZ" smtClean="0"/>
              <a:t>05.12.2022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330498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FACA467-6664-49F0-8EAB-EB05DF37FAC2}" type="datetimeFigureOut">
              <a:rPr lang="cs-CZ" smtClean="0"/>
              <a:t>05.12.2022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179843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FACA467-6664-49F0-8EAB-EB05DF37FAC2}" type="datetimeFigureOut">
              <a:rPr lang="cs-CZ" smtClean="0"/>
              <a:t>05.12.2022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28931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FACA467-6664-49F0-8EAB-EB05DF37FAC2}" type="datetimeFigureOut">
              <a:rPr lang="cs-CZ" smtClean="0"/>
              <a:t>05.12.2022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263121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FACA467-6664-49F0-8EAB-EB05DF37FAC2}" type="datetimeFigureOut">
              <a:rPr lang="cs-CZ" smtClean="0"/>
              <a:t>05.12.2022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77961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FACA467-6664-49F0-8EAB-EB05DF37FAC2}" type="datetimeFigureOut">
              <a:rPr lang="cs-CZ" smtClean="0"/>
              <a:t>05.12.2022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5055F47-596F-44F1-8B9B-793E3BD262E8}" type="slidenum">
              <a:rPr lang="cs-CZ" smtClean="0"/>
              <a:t>‹#›</a:t>
            </a:fld>
            <a:endParaRPr lang="cs-CZ"/>
          </a:p>
        </p:txBody>
      </p:sp>
    </p:spTree>
    <p:extLst>
      <p:ext uri="{BB962C8B-B14F-4D97-AF65-F5344CB8AC3E}">
        <p14:creationId xmlns:p14="http://schemas.microsoft.com/office/powerpoint/2010/main" val="2426163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CA467-6664-49F0-8EAB-EB05DF37FAC2}" type="datetimeFigureOut">
              <a:rPr lang="cs-CZ" smtClean="0"/>
              <a:t>05.12.2022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55F47-596F-44F1-8B9B-793E3BD262E8}" type="slidenum">
              <a:rPr lang="cs-CZ" smtClean="0"/>
              <a:t>‹#›</a:t>
            </a:fld>
            <a:endParaRPr lang="cs-CZ"/>
          </a:p>
        </p:txBody>
      </p:sp>
    </p:spTree>
    <p:extLst>
      <p:ext uri="{BB962C8B-B14F-4D97-AF65-F5344CB8AC3E}">
        <p14:creationId xmlns:p14="http://schemas.microsoft.com/office/powerpoint/2010/main" val="3110404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upload.wikimedia.org/wikipedia/commons/6/6b/Johann_Joachim_Winckelmann_(Anton_von_Maron_1768).jpg"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en.wikipedia.org/wiki/File:Bernard_de_Montfaucon_-_Imagines_philologorum.jpg"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theyearofhalloween.files.wordpress.com/2014/08/different-depictions-of-janus-from-bernard-de-montfaucons-lantiquitc3a9-expliquc3a9e-et-reprc3a9sentc3a9e-en-figures-via-wikipedia.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hyperlink" Target="//upload.wikimedia.org/wikipedia/commons/d/d4/Roslin_Comte_de_Caylus.jpg" TargetMode="External"/><Relationship Id="rId1" Type="http://schemas.openxmlformats.org/officeDocument/2006/relationships/slideLayout" Target="../slideLayouts/slideLayout2.xml"/><Relationship Id="rId6" Type="http://schemas.openxmlformats.org/officeDocument/2006/relationships/hyperlink" Target="//covers.openlibrary.org/b/id/6829089-L.jpg" TargetMode="External"/><Relationship Id="rId5" Type="http://schemas.openxmlformats.org/officeDocument/2006/relationships/image" Target="../media/image26.jpeg"/><Relationship Id="rId4" Type="http://schemas.openxmlformats.org/officeDocument/2006/relationships/hyperlink" Target="https://upload.wikimedia.org/wikipedia/commons/8/88/Recueil_d'antiquit%C3%A9s_%C3%A9gyptiennes,_%C3%A9trusques,_greques_et_romaines_(1752)_(14597740778).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upload.wikimedia.org/wikipedia/commons/0/0b/Heinrich_W%C3%B6lfflin_D%C3%BChrkoop.jpg"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upload.wikimedia.org/wikipedia/commons/6/6b/Johann_Joachim_Winckelmann_(Anton_von_Maron_1768).jpg" TargetMode="Externa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upload.wikimedia.org/wikipedia/commons/0/0b/Heinrich_W%C3%B6lfflin_D%C3%BChrkoop.jpg"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cup.columbia.edu/book/queer-beauty/9780231146906" TargetMode="External"/><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5" Type="http://schemas.openxmlformats.org/officeDocument/2006/relationships/image" Target="../media/image103.jpe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upload.wikimedia.org/wikipedia/commons/c/cf/Franz-Kugler-Rudelsburg.JPG" TargetMode="External"/><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22.emf"/><Relationship Id="rId5" Type="http://schemas.openxmlformats.org/officeDocument/2006/relationships/image" Target="../media/image121.jpeg"/><Relationship Id="rId4" Type="http://schemas.openxmlformats.org/officeDocument/2006/relationships/image" Target="../media/image120.jpeg"/></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3.emf"/><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xml"/><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5.jpg"/><Relationship Id="rId1" Type="http://schemas.openxmlformats.org/officeDocument/2006/relationships/slideLayout" Target="../slideLayouts/slideLayout4.xml"/><Relationship Id="rId5" Type="http://schemas.openxmlformats.org/officeDocument/2006/relationships/image" Target="../media/image139.emf"/><Relationship Id="rId4" Type="http://schemas.openxmlformats.org/officeDocument/2006/relationships/image" Target="../media/image138.emf"/></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7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semioticon.com/semiotix/files/2012/07/Preziosi.jpg" TargetMode="Externa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gif"/></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 Id="rId4" Type="http://schemas.openxmlformats.org/officeDocument/2006/relationships/image" Target="../media/image156.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2.xml"/><Relationship Id="rId5" Type="http://schemas.openxmlformats.org/officeDocument/2006/relationships/image" Target="../media/image162.jpeg"/><Relationship Id="rId4" Type="http://schemas.openxmlformats.org/officeDocument/2006/relationships/image" Target="../media/image16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401F03-2539-4279-ABEC-FBC4C477E59A}"/>
              </a:ext>
            </a:extLst>
          </p:cNvPr>
          <p:cNvSpPr>
            <a:spLocks noGrp="1"/>
          </p:cNvSpPr>
          <p:nvPr>
            <p:ph type="ctrTitle"/>
          </p:nvPr>
        </p:nvSpPr>
        <p:spPr>
          <a:xfrm>
            <a:off x="482885" y="1122362"/>
            <a:ext cx="11363218" cy="2479676"/>
          </a:xfrm>
        </p:spPr>
        <p:txBody>
          <a:bodyPr>
            <a:normAutofit/>
          </a:bodyPr>
          <a:lstStyle/>
          <a:p>
            <a:r>
              <a:rPr lang="cs-CZ" sz="4400" dirty="0">
                <a:latin typeface="+mn-lt"/>
              </a:rPr>
              <a:t>Johann Joachim </a:t>
            </a:r>
            <a:r>
              <a:rPr lang="cs-CZ" sz="4400" dirty="0" err="1">
                <a:latin typeface="+mn-lt"/>
              </a:rPr>
              <a:t>Winckelmann</a:t>
            </a:r>
            <a:br>
              <a:rPr lang="cs-CZ" sz="4400" dirty="0">
                <a:latin typeface="+mn-lt"/>
              </a:rPr>
            </a:br>
            <a:r>
              <a:rPr lang="cs-CZ" sz="4400" dirty="0">
                <a:latin typeface="+mn-lt"/>
              </a:rPr>
              <a:t>Styl (a jeho vývoj): nové paradigma dějin umění</a:t>
            </a:r>
            <a:br>
              <a:rPr lang="cs-CZ" sz="4400" dirty="0">
                <a:latin typeface="+mn-lt"/>
              </a:rPr>
            </a:br>
            <a:r>
              <a:rPr lang="cs-CZ" sz="4400" dirty="0">
                <a:latin typeface="+mn-lt"/>
              </a:rPr>
              <a:t>Aktuální pohled: queer </a:t>
            </a:r>
            <a:r>
              <a:rPr lang="cs-CZ" sz="4400" dirty="0" err="1">
                <a:latin typeface="+mn-lt"/>
              </a:rPr>
              <a:t>theory</a:t>
            </a:r>
            <a:endParaRPr lang="cs-CZ" sz="4400" dirty="0">
              <a:latin typeface="+mn-lt"/>
            </a:endParaRPr>
          </a:p>
        </p:txBody>
      </p:sp>
      <p:sp>
        <p:nvSpPr>
          <p:cNvPr id="3" name="Podnadpis 2">
            <a:extLst>
              <a:ext uri="{FF2B5EF4-FFF2-40B4-BE49-F238E27FC236}">
                <a16:creationId xmlns:a16="http://schemas.microsoft.com/office/drawing/2014/main" id="{715E3677-A0E2-4A9C-BA03-D38EF36978C7}"/>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1042936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301625" y="73887"/>
            <a:ext cx="8048625" cy="2070100"/>
          </a:xfrm>
        </p:spPr>
        <p:txBody>
          <a:bodyPr>
            <a:normAutofit/>
          </a:bodyPr>
          <a:lstStyle/>
          <a:p>
            <a:pPr eaLnBrk="1" hangingPunct="1"/>
            <a:r>
              <a:rPr lang="cs-CZ" altLang="cs-CZ" sz="2400" dirty="0"/>
              <a:t>Řecký ideál je myšlenkovou koncepcí s etickými konotacemi: výrok JJW o podstatě řeckého umění, které zjevuje „ušlechtilou prostotu a tichou velikost“ (</a:t>
            </a:r>
            <a:r>
              <a:rPr lang="cs-CZ" altLang="cs-CZ" sz="2400" i="1" dirty="0" err="1"/>
              <a:t>edle</a:t>
            </a:r>
            <a:r>
              <a:rPr lang="cs-CZ" altLang="cs-CZ" sz="2400" i="1" dirty="0"/>
              <a:t> </a:t>
            </a:r>
            <a:r>
              <a:rPr lang="cs-CZ" altLang="cs-CZ" sz="2400" i="1" dirty="0" err="1"/>
              <a:t>Einfalt</a:t>
            </a:r>
            <a:r>
              <a:rPr lang="cs-CZ" altLang="cs-CZ" sz="2400" i="1" dirty="0"/>
              <a:t>, </a:t>
            </a:r>
            <a:r>
              <a:rPr lang="cs-CZ" altLang="cs-CZ" sz="2400" i="1" dirty="0" err="1"/>
              <a:t>stille</a:t>
            </a:r>
            <a:r>
              <a:rPr lang="cs-CZ" altLang="cs-CZ" sz="2400" i="1" dirty="0"/>
              <a:t> </a:t>
            </a:r>
            <a:r>
              <a:rPr lang="cs-CZ" altLang="cs-CZ" sz="2400" i="1" dirty="0" err="1"/>
              <a:t>Grösse</a:t>
            </a:r>
            <a:r>
              <a:rPr lang="cs-CZ" altLang="cs-CZ" sz="2400" dirty="0"/>
              <a:t>).</a:t>
            </a:r>
          </a:p>
        </p:txBody>
      </p:sp>
      <p:pic>
        <p:nvPicPr>
          <p:cNvPr id="2662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50250" y="100013"/>
            <a:ext cx="3586163" cy="6661150"/>
          </a:xfrm>
        </p:spPr>
      </p:pic>
      <p:pic>
        <p:nvPicPr>
          <p:cNvPr id="4" name="Zástupný symbol pro obsah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82533" y="2321428"/>
            <a:ext cx="3101042" cy="4288420"/>
          </a:xfrm>
          <a:prstGeom prst="rect">
            <a:avLst/>
          </a:prstGeom>
        </p:spPr>
      </p:pic>
      <p:sp>
        <p:nvSpPr>
          <p:cNvPr id="2" name="Obdélník 1"/>
          <p:cNvSpPr/>
          <p:nvPr/>
        </p:nvSpPr>
        <p:spPr>
          <a:xfrm>
            <a:off x="3851955" y="6240516"/>
            <a:ext cx="3936975" cy="461665"/>
          </a:xfrm>
          <a:prstGeom prst="rect">
            <a:avLst/>
          </a:prstGeom>
        </p:spPr>
        <p:txBody>
          <a:bodyPr wrap="none">
            <a:spAutoFit/>
          </a:bodyPr>
          <a:lstStyle/>
          <a:p>
            <a:r>
              <a:rPr lang="cs-CZ" altLang="cs-CZ" sz="2400" dirty="0"/>
              <a:t>Johann Joachim </a:t>
            </a:r>
            <a:r>
              <a:rPr lang="cs-CZ" altLang="cs-CZ" sz="2400" dirty="0" err="1"/>
              <a:t>Winckelmann</a:t>
            </a:r>
            <a:endParaRPr lang="cs-CZ" sz="2400" dirty="0"/>
          </a:p>
        </p:txBody>
      </p:sp>
    </p:spTree>
    <p:extLst>
      <p:ext uri="{BB962C8B-B14F-4D97-AF65-F5344CB8AC3E}">
        <p14:creationId xmlns:p14="http://schemas.microsoft.com/office/powerpoint/2010/main" val="1329014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pPr eaLnBrk="1" hangingPunct="1"/>
            <a:endParaRPr lang="cs-CZ" altLang="cs-CZ"/>
          </a:p>
        </p:txBody>
      </p:sp>
      <p:pic>
        <p:nvPicPr>
          <p:cNvPr id="18435"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44450"/>
            <a:ext cx="3794125" cy="6902450"/>
          </a:xfrm>
        </p:spPr>
      </p:pic>
      <p:pic>
        <p:nvPicPr>
          <p:cNvPr id="1843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365125"/>
            <a:ext cx="6335713"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19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850900" y="0"/>
            <a:ext cx="10515600" cy="1325563"/>
          </a:xfrm>
        </p:spPr>
        <p:txBody>
          <a:bodyPr>
            <a:normAutofit/>
          </a:bodyPr>
          <a:lstStyle/>
          <a:p>
            <a:pPr eaLnBrk="1" hangingPunct="1"/>
            <a:r>
              <a:rPr lang="cs-CZ" altLang="cs-CZ" sz="3600" b="1" dirty="0"/>
              <a:t>Henry </a:t>
            </a:r>
            <a:r>
              <a:rPr lang="cs-CZ" altLang="cs-CZ" sz="3600" b="1" dirty="0" err="1"/>
              <a:t>Fuseli</a:t>
            </a:r>
            <a:r>
              <a:rPr lang="cs-CZ" altLang="cs-CZ" sz="3600" b="1" dirty="0"/>
              <a:t> (</a:t>
            </a:r>
            <a:r>
              <a:rPr lang="cs-CZ" altLang="cs-CZ" sz="3600" b="1" dirty="0" err="1"/>
              <a:t>Füssli</a:t>
            </a:r>
            <a:r>
              <a:rPr lang="cs-CZ" altLang="cs-CZ" sz="3600" b="1" dirty="0"/>
              <a:t>) (</a:t>
            </a:r>
            <a:r>
              <a:rPr lang="cs-CZ" altLang="cs-CZ" sz="3600" dirty="0"/>
              <a:t>1741 – 1825)</a:t>
            </a:r>
          </a:p>
        </p:txBody>
      </p:sp>
      <p:pic>
        <p:nvPicPr>
          <p:cNvPr id="1945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5950" y="1325563"/>
            <a:ext cx="3619500" cy="4351337"/>
          </a:xfrm>
        </p:spPr>
      </p:pic>
      <p:sp>
        <p:nvSpPr>
          <p:cNvPr id="19460" name="Obdélník 1"/>
          <p:cNvSpPr>
            <a:spLocks noChangeArrowheads="1"/>
          </p:cNvSpPr>
          <p:nvPr/>
        </p:nvSpPr>
        <p:spPr bwMode="auto">
          <a:xfrm>
            <a:off x="5013789" y="1101725"/>
            <a:ext cx="63527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cs-CZ" altLang="cs-CZ" sz="2000" dirty="0">
                <a:latin typeface="+mn-lt"/>
              </a:rPr>
              <a:t>+ Johann </a:t>
            </a:r>
            <a:r>
              <a:rPr lang="cs-CZ" altLang="cs-CZ" sz="2000" dirty="0" err="1">
                <a:latin typeface="+mn-lt"/>
              </a:rPr>
              <a:t>Caspar</a:t>
            </a:r>
            <a:r>
              <a:rPr lang="cs-CZ" altLang="cs-CZ" sz="2000" dirty="0">
                <a:latin typeface="+mn-lt"/>
              </a:rPr>
              <a:t> </a:t>
            </a:r>
            <a:r>
              <a:rPr lang="cs-CZ" altLang="cs-CZ" sz="2000" dirty="0" err="1">
                <a:latin typeface="+mn-lt"/>
              </a:rPr>
              <a:t>Füssli</a:t>
            </a:r>
            <a:r>
              <a:rPr lang="cs-CZ" altLang="cs-CZ" sz="2000" dirty="0">
                <a:latin typeface="+mn-lt"/>
              </a:rPr>
              <a:t>,</a:t>
            </a:r>
            <a:r>
              <a:rPr lang="cs-CZ" altLang="cs-CZ" sz="2000" i="1" dirty="0">
                <a:latin typeface="+mn-lt"/>
              </a:rPr>
              <a:t> </a:t>
            </a:r>
            <a:r>
              <a:rPr lang="cs-CZ" altLang="cs-CZ" sz="2000" i="1" dirty="0" err="1">
                <a:latin typeface="+mn-lt"/>
              </a:rPr>
              <a:t>Winckelmanns</a:t>
            </a:r>
            <a:r>
              <a:rPr lang="cs-CZ" altLang="cs-CZ" sz="2000" i="1" dirty="0">
                <a:latin typeface="+mn-lt"/>
              </a:rPr>
              <a:t> </a:t>
            </a:r>
            <a:r>
              <a:rPr lang="cs-CZ" altLang="cs-CZ" sz="2000" i="1" dirty="0" err="1">
                <a:latin typeface="+mn-lt"/>
              </a:rPr>
              <a:t>Briefe</a:t>
            </a:r>
            <a:r>
              <a:rPr lang="cs-CZ" altLang="cs-CZ" sz="2000" i="1" dirty="0">
                <a:latin typeface="+mn-lt"/>
              </a:rPr>
              <a:t> </a:t>
            </a:r>
            <a:r>
              <a:rPr lang="cs-CZ" altLang="cs-CZ" sz="2000" i="1" dirty="0" err="1">
                <a:latin typeface="+mn-lt"/>
              </a:rPr>
              <a:t>an</a:t>
            </a:r>
            <a:r>
              <a:rPr lang="cs-CZ" altLang="cs-CZ" sz="2000" i="1" dirty="0">
                <a:latin typeface="+mn-lt"/>
              </a:rPr>
              <a:t> </a:t>
            </a:r>
            <a:r>
              <a:rPr lang="cs-CZ" altLang="cs-CZ" sz="2000" i="1" dirty="0" err="1">
                <a:latin typeface="+mn-lt"/>
              </a:rPr>
              <a:t>seine</a:t>
            </a:r>
            <a:r>
              <a:rPr lang="cs-CZ" altLang="cs-CZ" sz="2000" i="1" dirty="0">
                <a:latin typeface="+mn-lt"/>
              </a:rPr>
              <a:t> </a:t>
            </a:r>
            <a:r>
              <a:rPr lang="cs-CZ" altLang="cs-CZ" sz="2000" i="1" dirty="0" err="1">
                <a:latin typeface="+mn-lt"/>
              </a:rPr>
              <a:t>Freunde</a:t>
            </a:r>
            <a:r>
              <a:rPr lang="cs-CZ" altLang="cs-CZ" sz="2000" i="1" dirty="0">
                <a:latin typeface="+mn-lt"/>
              </a:rPr>
              <a:t> in der </a:t>
            </a:r>
            <a:r>
              <a:rPr lang="cs-CZ" altLang="cs-CZ" sz="2000" i="1" dirty="0" err="1">
                <a:latin typeface="+mn-lt"/>
              </a:rPr>
              <a:t>Schweiz</a:t>
            </a:r>
            <a:r>
              <a:rPr lang="cs-CZ" altLang="cs-CZ" sz="2000" i="1" dirty="0">
                <a:latin typeface="+mn-lt"/>
              </a:rPr>
              <a:t>,</a:t>
            </a:r>
            <a:r>
              <a:rPr lang="cs-CZ" altLang="cs-CZ" sz="2000" dirty="0">
                <a:latin typeface="+mn-lt"/>
              </a:rPr>
              <a:t> Zürich1778</a:t>
            </a:r>
          </a:p>
          <a:p>
            <a:pPr eaLnBrk="1" hangingPunct="1">
              <a:lnSpc>
                <a:spcPct val="100000"/>
              </a:lnSpc>
              <a:spcBef>
                <a:spcPct val="0"/>
              </a:spcBef>
              <a:buFontTx/>
              <a:buNone/>
            </a:pPr>
            <a:r>
              <a:rPr lang="cs-CZ" altLang="cs-CZ" sz="2000" dirty="0">
                <a:latin typeface="+mn-lt"/>
              </a:rPr>
              <a:t>+ </a:t>
            </a:r>
            <a:r>
              <a:rPr lang="cs-CZ" altLang="cs-CZ" sz="2000" dirty="0" err="1">
                <a:latin typeface="+mn-lt"/>
              </a:rPr>
              <a:t>Mathew</a:t>
            </a:r>
            <a:r>
              <a:rPr lang="cs-CZ" altLang="cs-CZ" sz="2000" dirty="0">
                <a:latin typeface="+mn-lt"/>
              </a:rPr>
              <a:t> </a:t>
            </a:r>
            <a:r>
              <a:rPr lang="cs-CZ" altLang="cs-CZ" sz="2000" dirty="0" err="1">
                <a:latin typeface="+mn-lt"/>
              </a:rPr>
              <a:t>Pilkington</a:t>
            </a:r>
            <a:r>
              <a:rPr lang="cs-CZ" altLang="cs-CZ" sz="2000" dirty="0">
                <a:latin typeface="+mn-lt"/>
              </a:rPr>
              <a:t>, </a:t>
            </a:r>
            <a:r>
              <a:rPr lang="cs-CZ" altLang="cs-CZ" sz="2000" i="1" dirty="0">
                <a:latin typeface="+mn-lt"/>
              </a:rPr>
              <a:t>A </a:t>
            </a:r>
            <a:r>
              <a:rPr lang="cs-CZ" altLang="cs-CZ" sz="2000" i="1" dirty="0" err="1">
                <a:latin typeface="+mn-lt"/>
              </a:rPr>
              <a:t>Dictionary</a:t>
            </a:r>
            <a:r>
              <a:rPr lang="cs-CZ" altLang="cs-CZ" sz="2000" i="1" dirty="0">
                <a:latin typeface="+mn-lt"/>
              </a:rPr>
              <a:t> </a:t>
            </a:r>
            <a:r>
              <a:rPr lang="cs-CZ" altLang="cs-CZ" sz="2000" i="1" dirty="0" err="1">
                <a:latin typeface="+mn-lt"/>
              </a:rPr>
              <a:t>of</a:t>
            </a:r>
            <a:r>
              <a:rPr lang="cs-CZ" altLang="cs-CZ" sz="2000" i="1" dirty="0">
                <a:latin typeface="+mn-lt"/>
              </a:rPr>
              <a:t> </a:t>
            </a:r>
            <a:r>
              <a:rPr lang="cs-CZ" altLang="cs-CZ" sz="2000" i="1" dirty="0" err="1">
                <a:latin typeface="+mn-lt"/>
              </a:rPr>
              <a:t>Painters</a:t>
            </a:r>
            <a:r>
              <a:rPr lang="cs-CZ" altLang="cs-CZ" sz="2000" i="1" dirty="0">
                <a:latin typeface="+mn-lt"/>
              </a:rPr>
              <a:t> </a:t>
            </a:r>
            <a:r>
              <a:rPr lang="cs-CZ" altLang="cs-CZ" sz="2000" i="1" dirty="0" err="1">
                <a:latin typeface="+mn-lt"/>
              </a:rPr>
              <a:t>from</a:t>
            </a:r>
            <a:r>
              <a:rPr lang="cs-CZ" altLang="cs-CZ" sz="2000" i="1" dirty="0">
                <a:latin typeface="+mn-lt"/>
              </a:rPr>
              <a:t> </a:t>
            </a:r>
            <a:r>
              <a:rPr lang="cs-CZ" altLang="cs-CZ" sz="2000" i="1" dirty="0" err="1">
                <a:latin typeface="+mn-lt"/>
              </a:rPr>
              <a:t>the</a:t>
            </a:r>
            <a:r>
              <a:rPr lang="cs-CZ" altLang="cs-CZ" sz="2000" i="1" dirty="0">
                <a:latin typeface="+mn-lt"/>
              </a:rPr>
              <a:t> Revival </a:t>
            </a:r>
            <a:r>
              <a:rPr lang="cs-CZ" altLang="cs-CZ" sz="2000" i="1" dirty="0" err="1">
                <a:latin typeface="+mn-lt"/>
              </a:rPr>
              <a:t>of</a:t>
            </a:r>
            <a:r>
              <a:rPr lang="cs-CZ" altLang="cs-CZ" sz="2000" i="1" dirty="0">
                <a:latin typeface="+mn-lt"/>
              </a:rPr>
              <a:t> </a:t>
            </a:r>
            <a:r>
              <a:rPr lang="cs-CZ" altLang="cs-CZ" sz="2000" i="1" dirty="0" err="1">
                <a:latin typeface="+mn-lt"/>
              </a:rPr>
              <a:t>the</a:t>
            </a:r>
            <a:r>
              <a:rPr lang="cs-CZ" altLang="cs-CZ" sz="2000" i="1" dirty="0">
                <a:latin typeface="+mn-lt"/>
              </a:rPr>
              <a:t> Art to </a:t>
            </a:r>
            <a:r>
              <a:rPr lang="cs-CZ" altLang="cs-CZ" sz="2000" i="1" dirty="0" err="1">
                <a:latin typeface="+mn-lt"/>
              </a:rPr>
              <a:t>the</a:t>
            </a:r>
            <a:r>
              <a:rPr lang="cs-CZ" altLang="cs-CZ" sz="2000" i="1" dirty="0">
                <a:latin typeface="+mn-lt"/>
              </a:rPr>
              <a:t> </a:t>
            </a:r>
            <a:r>
              <a:rPr lang="cs-CZ" altLang="cs-CZ" sz="2000" i="1" dirty="0" err="1">
                <a:latin typeface="+mn-lt"/>
              </a:rPr>
              <a:t>Present</a:t>
            </a:r>
            <a:r>
              <a:rPr lang="cs-CZ" altLang="cs-CZ" sz="2000" i="1" dirty="0">
                <a:latin typeface="+mn-lt"/>
              </a:rPr>
              <a:t> Period,</a:t>
            </a:r>
            <a:r>
              <a:rPr lang="cs-CZ" altLang="cs-CZ" sz="2000" dirty="0">
                <a:latin typeface="+mn-lt"/>
              </a:rPr>
              <a:t> London 1810. </a:t>
            </a:r>
          </a:p>
        </p:txBody>
      </p:sp>
      <p:pic>
        <p:nvPicPr>
          <p:cNvPr id="19461"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1388" y="2627313"/>
            <a:ext cx="3275012"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2627313"/>
            <a:ext cx="3297238"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35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6219825" y="365125"/>
            <a:ext cx="5133975" cy="2957513"/>
          </a:xfrm>
        </p:spPr>
        <p:txBody>
          <a:bodyPr>
            <a:normAutofit/>
          </a:bodyPr>
          <a:lstStyle/>
          <a:p>
            <a:r>
              <a:rPr lang="cs-CZ" sz="2400" i="1" dirty="0" err="1"/>
              <a:t>Geschichte</a:t>
            </a:r>
            <a:r>
              <a:rPr lang="cs-CZ" sz="2400" i="1" dirty="0"/>
              <a:t> der Kunst des </a:t>
            </a:r>
            <a:r>
              <a:rPr lang="cs-CZ" sz="2400" i="1" dirty="0" err="1"/>
              <a:t>Altertums</a:t>
            </a:r>
            <a:r>
              <a:rPr lang="cs-CZ" sz="2400" i="1" dirty="0"/>
              <a:t>,</a:t>
            </a:r>
            <a:r>
              <a:rPr lang="cs-CZ" sz="2400" dirty="0"/>
              <a:t>  </a:t>
            </a:r>
            <a:r>
              <a:rPr lang="cs-CZ" sz="2400" dirty="0" err="1"/>
              <a:t>Dresden</a:t>
            </a:r>
            <a:r>
              <a:rPr lang="cs-CZ" sz="2400" dirty="0"/>
              <a:t> 1764-1767</a:t>
            </a:r>
            <a:br>
              <a:rPr lang="cs-CZ" sz="2400" b="1" dirty="0"/>
            </a:br>
            <a:br>
              <a:rPr lang="cs-CZ" sz="2400" b="1" dirty="0"/>
            </a:br>
            <a:r>
              <a:rPr lang="cs-CZ" altLang="cs-CZ" sz="2400" b="1" dirty="0"/>
              <a:t>Dějiny jako podání vědeckého systému</a:t>
            </a:r>
          </a:p>
        </p:txBody>
      </p:sp>
      <p:pic>
        <p:nvPicPr>
          <p:cNvPr id="143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4858" y="365125"/>
            <a:ext cx="4662488" cy="6089650"/>
          </a:xfrm>
        </p:spPr>
      </p:pic>
      <p:pic>
        <p:nvPicPr>
          <p:cNvPr id="2" name="Picture 2" descr="File:Johann Joachim Winckelmann (Anton von Maron 1768).jpg">
            <a:hlinkClick r:id="rId3"/>
            <a:extLst>
              <a:ext uri="{FF2B5EF4-FFF2-40B4-BE49-F238E27FC236}">
                <a16:creationId xmlns:a16="http://schemas.microsoft.com/office/drawing/2014/main" id="{E49A2CDF-D5FF-4D24-F84B-992E2EA77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336" y="3003857"/>
            <a:ext cx="2494640" cy="345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www.databazeknih.cz/images_books/11_/110768/big_dejiny-umeni-staroveku-Mcf-110768.jpg">
            <a:extLst>
              <a:ext uri="{FF2B5EF4-FFF2-40B4-BE49-F238E27FC236}">
                <a16:creationId xmlns:a16="http://schemas.microsoft.com/office/drawing/2014/main" id="{6952D206-02DF-F2D0-E4D9-529A70D9F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571" y="3003857"/>
            <a:ext cx="2342454" cy="345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10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838200" y="344577"/>
            <a:ext cx="10515600" cy="1325563"/>
          </a:xfrm>
        </p:spPr>
        <p:txBody>
          <a:bodyPr>
            <a:normAutofit fontScale="90000"/>
          </a:bodyPr>
          <a:lstStyle/>
          <a:p>
            <a:pPr eaLnBrk="1" hangingPunct="1"/>
            <a:r>
              <a:rPr lang="cs-CZ" altLang="cs-CZ" sz="3200" b="1" dirty="0"/>
              <a:t>Počátky archeologie – zájem o antické památky</a:t>
            </a:r>
            <a:br>
              <a:rPr lang="cs-CZ" altLang="cs-CZ" sz="3200" b="1" dirty="0"/>
            </a:br>
            <a:br>
              <a:rPr lang="cs-CZ" altLang="cs-CZ" sz="3200" dirty="0"/>
            </a:br>
            <a:r>
              <a:rPr lang="cs-CZ" altLang="cs-CZ" sz="2700" dirty="0"/>
              <a:t>Bernard de </a:t>
            </a:r>
            <a:r>
              <a:rPr lang="cs-CZ" altLang="cs-CZ" sz="2700" dirty="0" err="1"/>
              <a:t>Montfaucon</a:t>
            </a:r>
            <a:r>
              <a:rPr lang="cs-CZ" altLang="cs-CZ" sz="2700" dirty="0"/>
              <a:t> (1655-1741), O.S.B., </a:t>
            </a:r>
            <a:r>
              <a:rPr lang="cs-CZ" altLang="cs-CZ" sz="2700" i="1" dirty="0" err="1"/>
              <a:t>L'antiquité</a:t>
            </a:r>
            <a:r>
              <a:rPr lang="cs-CZ" altLang="cs-CZ" sz="2700" i="1" dirty="0"/>
              <a:t> </a:t>
            </a:r>
            <a:r>
              <a:rPr lang="cs-CZ" altLang="cs-CZ" sz="2700" i="1" dirty="0" err="1"/>
              <a:t>expliquée</a:t>
            </a:r>
            <a:r>
              <a:rPr lang="cs-CZ" altLang="cs-CZ" sz="2700" i="1" dirty="0"/>
              <a:t> et </a:t>
            </a:r>
            <a:r>
              <a:rPr lang="cs-CZ" altLang="cs-CZ" sz="2700" i="1" dirty="0" err="1"/>
              <a:t>representée</a:t>
            </a:r>
            <a:r>
              <a:rPr lang="cs-CZ" altLang="cs-CZ" sz="2700" i="1" dirty="0"/>
              <a:t> en </a:t>
            </a:r>
            <a:r>
              <a:rPr lang="cs-CZ" altLang="cs-CZ" sz="2700" i="1" dirty="0" err="1"/>
              <a:t>figures</a:t>
            </a:r>
            <a:r>
              <a:rPr lang="cs-CZ" altLang="cs-CZ" sz="2700" i="1" dirty="0"/>
              <a:t> 1-15</a:t>
            </a:r>
            <a:r>
              <a:rPr lang="cs-CZ" altLang="cs-CZ" sz="2700" dirty="0"/>
              <a:t>, Paris 1719-1724 </a:t>
            </a:r>
          </a:p>
        </p:txBody>
      </p:sp>
      <p:sp>
        <p:nvSpPr>
          <p:cNvPr id="23555" name="Rectangle 3"/>
          <p:cNvSpPr>
            <a:spLocks noGrp="1"/>
          </p:cNvSpPr>
          <p:nvPr>
            <p:ph type="body" idx="1"/>
          </p:nvPr>
        </p:nvSpPr>
        <p:spPr>
          <a:xfrm>
            <a:off x="6446854" y="1867989"/>
            <a:ext cx="5004585" cy="4308974"/>
          </a:xfrm>
        </p:spPr>
        <p:txBody>
          <a:bodyPr>
            <a:normAutofit/>
          </a:bodyPr>
          <a:lstStyle/>
          <a:p>
            <a:pPr marL="0" indent="0" eaLnBrk="1" hangingPunct="1">
              <a:buNone/>
            </a:pPr>
            <a:r>
              <a:rPr lang="cs-CZ" altLang="cs-CZ" sz="2400" dirty="0"/>
              <a:t>Francouzský benediktin, jeden ze zakladatelů paleografie a archeologie.</a:t>
            </a:r>
          </a:p>
          <a:p>
            <a:pPr marL="0" indent="0">
              <a:buNone/>
            </a:pPr>
            <a:r>
              <a:rPr lang="cs-CZ" altLang="cs-CZ" sz="2400" dirty="0"/>
              <a:t>Záhy anglicky přeloženo: </a:t>
            </a:r>
            <a:r>
              <a:rPr lang="en-US" sz="2400" dirty="0"/>
              <a:t> </a:t>
            </a:r>
            <a:r>
              <a:rPr lang="en-US" sz="2400" i="1" dirty="0"/>
              <a:t>Antiquity Explained and Represented in Diagrams</a:t>
            </a:r>
            <a:r>
              <a:rPr lang="cs-CZ" sz="2400" i="1" dirty="0"/>
              <a:t> </a:t>
            </a:r>
            <a:r>
              <a:rPr lang="cs-CZ" sz="2400" dirty="0"/>
              <a:t>(</a:t>
            </a:r>
            <a:r>
              <a:rPr lang="en-US" sz="2400" dirty="0"/>
              <a:t>1721–25</a:t>
            </a:r>
            <a:r>
              <a:rPr lang="cs-CZ" sz="2400" dirty="0"/>
              <a:t>)</a:t>
            </a:r>
          </a:p>
          <a:p>
            <a:pPr marL="0" indent="0">
              <a:buNone/>
            </a:pPr>
            <a:r>
              <a:rPr lang="cs-CZ" altLang="cs-CZ" sz="2400" dirty="0"/>
              <a:t>Bohatá ilustrační složka – názornost, „vědeckost“ zpracování </a:t>
            </a:r>
          </a:p>
        </p:txBody>
      </p:sp>
      <p:pic>
        <p:nvPicPr>
          <p:cNvPr id="23556" name="Picture 5" descr="Bernard de Montfaucon - Imagines philologoru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40" y="1998318"/>
            <a:ext cx="2456921" cy="28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Different depictions of Janus from Bernard de Montfaucon's L'antiquité expliquée et représentée en figures via Wikipedi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1652" y="1998318"/>
            <a:ext cx="3204348" cy="345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32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77288" y="-277864"/>
            <a:ext cx="10515600" cy="1325563"/>
          </a:xfrm>
        </p:spPr>
        <p:txBody>
          <a:bodyPr>
            <a:normAutofit/>
          </a:bodyPr>
          <a:lstStyle/>
          <a:p>
            <a:pPr eaLnBrk="1" hangingPunct="1"/>
            <a:r>
              <a:rPr lang="cs-CZ" altLang="cs-CZ" sz="2400" dirty="0"/>
              <a:t>Anne Claude de </a:t>
            </a:r>
            <a:r>
              <a:rPr lang="cs-CZ" altLang="cs-CZ" sz="2400" dirty="0" err="1"/>
              <a:t>Tubières-Grimoard</a:t>
            </a:r>
            <a:r>
              <a:rPr lang="cs-CZ" altLang="cs-CZ" sz="2400" dirty="0"/>
              <a:t> de </a:t>
            </a:r>
            <a:r>
              <a:rPr lang="cs-CZ" altLang="cs-CZ" sz="2400" dirty="0" err="1"/>
              <a:t>Pestels</a:t>
            </a:r>
            <a:r>
              <a:rPr lang="cs-CZ" altLang="cs-CZ" sz="2400" dirty="0"/>
              <a:t> de </a:t>
            </a:r>
            <a:r>
              <a:rPr lang="cs-CZ" altLang="cs-CZ" sz="2400" dirty="0" err="1"/>
              <a:t>Lévis</a:t>
            </a:r>
            <a:r>
              <a:rPr lang="cs-CZ" altLang="cs-CZ" sz="2400" dirty="0"/>
              <a:t>, </a:t>
            </a:r>
            <a:r>
              <a:rPr lang="cs-CZ" altLang="cs-CZ" sz="2400" i="1" dirty="0" err="1"/>
              <a:t>comte</a:t>
            </a:r>
            <a:r>
              <a:rPr lang="cs-CZ" altLang="cs-CZ" sz="2400" i="1" dirty="0"/>
              <a:t> de </a:t>
            </a:r>
            <a:r>
              <a:rPr lang="cs-CZ" altLang="cs-CZ" sz="2400" i="1" dirty="0" err="1"/>
              <a:t>Caylus</a:t>
            </a:r>
            <a:r>
              <a:rPr lang="cs-CZ" altLang="cs-CZ" sz="2400" dirty="0"/>
              <a:t>, </a:t>
            </a:r>
            <a:r>
              <a:rPr lang="cs-CZ" altLang="cs-CZ" sz="2400" dirty="0" err="1"/>
              <a:t>marquis</a:t>
            </a:r>
            <a:r>
              <a:rPr lang="cs-CZ" altLang="cs-CZ" sz="2400" dirty="0"/>
              <a:t> </a:t>
            </a:r>
            <a:r>
              <a:rPr lang="cs-CZ" altLang="cs-CZ" sz="2400" dirty="0" err="1"/>
              <a:t>d'Esternay</a:t>
            </a:r>
            <a:r>
              <a:rPr lang="cs-CZ" altLang="cs-CZ" sz="2400" dirty="0"/>
              <a:t>, baron de </a:t>
            </a:r>
            <a:r>
              <a:rPr lang="cs-CZ" altLang="cs-CZ" sz="2400" dirty="0" err="1"/>
              <a:t>Bransac</a:t>
            </a:r>
            <a:r>
              <a:rPr lang="cs-CZ" altLang="cs-CZ" sz="2400" dirty="0"/>
              <a:t> (1692-1765)</a:t>
            </a:r>
          </a:p>
        </p:txBody>
      </p:sp>
      <p:sp>
        <p:nvSpPr>
          <p:cNvPr id="29699" name="Rectangle 3"/>
          <p:cNvSpPr>
            <a:spLocks noGrp="1"/>
          </p:cNvSpPr>
          <p:nvPr>
            <p:ph type="body" idx="1"/>
          </p:nvPr>
        </p:nvSpPr>
        <p:spPr>
          <a:xfrm>
            <a:off x="77288" y="777749"/>
            <a:ext cx="6376851" cy="853894"/>
          </a:xfrm>
        </p:spPr>
        <p:txBody>
          <a:bodyPr>
            <a:normAutofit fontScale="77500" lnSpcReduction="20000"/>
          </a:bodyPr>
          <a:lstStyle/>
          <a:p>
            <a:pPr marL="0" indent="0" eaLnBrk="1" hangingPunct="1">
              <a:buNone/>
            </a:pPr>
            <a:r>
              <a:rPr lang="cs-CZ" altLang="cs-CZ" i="1" dirty="0" err="1"/>
              <a:t>Recueil</a:t>
            </a:r>
            <a:r>
              <a:rPr lang="cs-CZ" altLang="cs-CZ" i="1" dirty="0"/>
              <a:t> </a:t>
            </a:r>
            <a:r>
              <a:rPr lang="cs-CZ" altLang="cs-CZ" i="1" dirty="0" err="1"/>
              <a:t>d'antiquités</a:t>
            </a:r>
            <a:r>
              <a:rPr lang="cs-CZ" altLang="cs-CZ" i="1" dirty="0"/>
              <a:t> </a:t>
            </a:r>
            <a:r>
              <a:rPr lang="cs-CZ" altLang="cs-CZ" i="1" dirty="0" err="1"/>
              <a:t>égyptiennes</a:t>
            </a:r>
            <a:r>
              <a:rPr lang="cs-CZ" altLang="cs-CZ" i="1" dirty="0"/>
              <a:t>, </a:t>
            </a:r>
            <a:r>
              <a:rPr lang="cs-CZ" altLang="cs-CZ" i="1" dirty="0" err="1"/>
              <a:t>étrusques</a:t>
            </a:r>
            <a:r>
              <a:rPr lang="cs-CZ" altLang="cs-CZ" i="1" dirty="0"/>
              <a:t>, </a:t>
            </a:r>
            <a:r>
              <a:rPr lang="cs-CZ" altLang="cs-CZ" i="1" dirty="0" err="1"/>
              <a:t>grecques</a:t>
            </a:r>
            <a:r>
              <a:rPr lang="cs-CZ" altLang="cs-CZ" i="1" dirty="0"/>
              <a:t>, </a:t>
            </a:r>
            <a:r>
              <a:rPr lang="cs-CZ" altLang="cs-CZ" i="1" dirty="0" err="1"/>
              <a:t>romaines</a:t>
            </a:r>
            <a:r>
              <a:rPr lang="cs-CZ" altLang="cs-CZ" i="1" dirty="0"/>
              <a:t> et </a:t>
            </a:r>
            <a:r>
              <a:rPr lang="cs-CZ" altLang="cs-CZ" i="1" dirty="0" err="1"/>
              <a:t>gauloises</a:t>
            </a:r>
            <a:r>
              <a:rPr lang="cs-CZ" altLang="cs-CZ" dirty="0"/>
              <a:t> (6 sv.), Paris, 1752-1755 </a:t>
            </a:r>
          </a:p>
        </p:txBody>
      </p:sp>
      <p:pic>
        <p:nvPicPr>
          <p:cNvPr id="29700" name="Picture 9" descr="File:Roslin Comte de Caylu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685925"/>
            <a:ext cx="3048226" cy="376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5" descr="File:Recueil d'antiquités égyptiennes, étrusques, greques et romaines (1752) (1459774077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258" y="1317650"/>
            <a:ext cx="24177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Cover of: Recueil d'antiquités egyptiennes, etrusques, grecques et romaines by Caylus, Anne Claude Philippe comte de">
            <a:hlinkClick r:id="rId6" tooltip="Pull up a bigger book cover"/>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6721" y="3567932"/>
            <a:ext cx="211137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929153" y="1600857"/>
            <a:ext cx="3944983" cy="4401205"/>
          </a:xfrm>
          <a:prstGeom prst="rect">
            <a:avLst/>
          </a:prstGeom>
        </p:spPr>
        <p:txBody>
          <a:bodyPr wrap="square">
            <a:spAutoFit/>
          </a:bodyPr>
          <a:lstStyle/>
          <a:p>
            <a:r>
              <a:rPr lang="cs-CZ" altLang="cs-CZ" sz="2000" dirty="0"/>
              <a:t>Francouzský šlechtic, cestovatel, sběratel, znalec a jeden z prvních protagonistů archeologie.</a:t>
            </a:r>
          </a:p>
          <a:p>
            <a:endParaRPr lang="cs-CZ" altLang="cs-CZ" sz="2000" dirty="0"/>
          </a:p>
          <a:p>
            <a:r>
              <a:rPr lang="cs-CZ" altLang="cs-CZ" sz="2000" dirty="0"/>
              <a:t>Výrazná ilustrační složka, ovšem ne příliš systematické, nahodilý výběr, spíše řazen tematicky.</a:t>
            </a:r>
          </a:p>
          <a:p>
            <a:r>
              <a:rPr lang="cs-CZ" altLang="cs-CZ" sz="2000" dirty="0"/>
              <a:t>Snaží se využívat nových postupů přírodovědných analytických metod.</a:t>
            </a:r>
          </a:p>
          <a:p>
            <a:endParaRPr lang="cs-CZ" altLang="cs-CZ" sz="2000" dirty="0"/>
          </a:p>
          <a:p>
            <a:r>
              <a:rPr lang="cs-CZ" altLang="cs-CZ" sz="2000" dirty="0"/>
              <a:t>Inspiroval J. J. </a:t>
            </a:r>
            <a:r>
              <a:rPr lang="cs-CZ" altLang="cs-CZ" sz="2000" dirty="0" err="1"/>
              <a:t>Winckelmanna</a:t>
            </a:r>
            <a:r>
              <a:rPr lang="cs-CZ" altLang="cs-CZ" sz="2000" dirty="0"/>
              <a:t>, který od něj přejal některé pojmy, mj. i „dějiny umění“.</a:t>
            </a:r>
          </a:p>
          <a:p>
            <a:endParaRPr lang="cs-CZ" altLang="cs-CZ" sz="2000" dirty="0"/>
          </a:p>
        </p:txBody>
      </p:sp>
    </p:spTree>
    <p:extLst>
      <p:ext uri="{BB962C8B-B14F-4D97-AF65-F5344CB8AC3E}">
        <p14:creationId xmlns:p14="http://schemas.microsoft.com/office/powerpoint/2010/main" val="278602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4441371" y="1828165"/>
            <a:ext cx="7602583" cy="2957513"/>
          </a:xfrm>
        </p:spPr>
        <p:txBody>
          <a:bodyPr>
            <a:noAutofit/>
          </a:bodyPr>
          <a:lstStyle/>
          <a:p>
            <a:r>
              <a:rPr lang="cs-CZ" altLang="cs-CZ" sz="2000" dirty="0"/>
              <a:t>JJW: </a:t>
            </a:r>
            <a:r>
              <a:rPr lang="cs-CZ" altLang="cs-CZ" sz="2000" b="1" dirty="0"/>
              <a:t>Dějiny jako podání vědeckého systému</a:t>
            </a:r>
            <a:br>
              <a:rPr lang="cs-CZ" altLang="cs-CZ" sz="2000" dirty="0"/>
            </a:br>
            <a:br>
              <a:rPr lang="cs-CZ" altLang="cs-CZ" sz="2000" dirty="0"/>
            </a:br>
            <a:r>
              <a:rPr lang="cs-CZ" altLang="cs-CZ" sz="2000" dirty="0"/>
              <a:t>Předmětem zkoumání je </a:t>
            </a:r>
            <a:r>
              <a:rPr lang="cs-CZ" altLang="cs-CZ" sz="2000" b="1" dirty="0"/>
              <a:t>styl </a:t>
            </a:r>
            <a:r>
              <a:rPr lang="cs-CZ" altLang="cs-CZ" sz="2000" dirty="0"/>
              <a:t>v antickém umění: styl=umění=ideál. </a:t>
            </a:r>
            <a:br>
              <a:rPr lang="cs-CZ" altLang="cs-CZ" sz="2000" dirty="0"/>
            </a:br>
            <a:r>
              <a:rPr lang="cs-CZ" altLang="cs-CZ" sz="2000" dirty="0"/>
              <a:t>„Styl“ je pro JJW jednak v duchu </a:t>
            </a:r>
            <a:r>
              <a:rPr lang="cs-CZ" altLang="cs-CZ" sz="2000" dirty="0" err="1"/>
              <a:t>Vasariho</a:t>
            </a:r>
            <a:r>
              <a:rPr lang="cs-CZ" altLang="cs-CZ" sz="2000" dirty="0"/>
              <a:t> stále osobní styl umělce (</a:t>
            </a:r>
            <a:r>
              <a:rPr lang="cs-CZ" altLang="cs-CZ" sz="2000" dirty="0" err="1"/>
              <a:t>maniera</a:t>
            </a:r>
            <a:r>
              <a:rPr lang="cs-CZ" altLang="cs-CZ" sz="2000" dirty="0"/>
              <a:t>), ale i stylový projev konkrétní doby (v dnešním slova smyslu)</a:t>
            </a:r>
            <a:br>
              <a:rPr lang="cs-CZ" altLang="cs-CZ" sz="2000" dirty="0"/>
            </a:br>
            <a:br>
              <a:rPr lang="cs-CZ" altLang="cs-CZ" sz="2000" dirty="0"/>
            </a:br>
            <a:r>
              <a:rPr lang="cs-CZ" altLang="cs-CZ" sz="2000" dirty="0"/>
              <a:t>Pokus o historického vylíčení antického (řeckého) umění na cestě k (a od) tohoto ideálu</a:t>
            </a:r>
            <a:br>
              <a:rPr lang="cs-CZ" altLang="cs-CZ" sz="2000" dirty="0"/>
            </a:br>
            <a:r>
              <a:rPr lang="cs-CZ" altLang="cs-CZ" sz="2000" dirty="0"/>
              <a:t>Periodizace – biologický/genetický koncept vývoje umění: </a:t>
            </a:r>
            <a:br>
              <a:rPr lang="cs-CZ" altLang="cs-CZ" sz="2000" dirty="0"/>
            </a:br>
            <a:r>
              <a:rPr lang="cs-CZ" altLang="cs-CZ" sz="2000" dirty="0"/>
              <a:t>- starší styl (archaické řecké umění)</a:t>
            </a:r>
            <a:br>
              <a:rPr lang="cs-CZ" altLang="cs-CZ" sz="2000" dirty="0"/>
            </a:br>
            <a:r>
              <a:rPr lang="cs-CZ" altLang="cs-CZ" sz="2000" dirty="0"/>
              <a:t>- vznešený styl (</a:t>
            </a:r>
            <a:r>
              <a:rPr lang="cs-CZ" altLang="cs-CZ" sz="2000" dirty="0" err="1"/>
              <a:t>Feidias</a:t>
            </a:r>
            <a:r>
              <a:rPr lang="cs-CZ" altLang="cs-CZ" sz="2000" dirty="0"/>
              <a:t>)</a:t>
            </a:r>
            <a:br>
              <a:rPr lang="cs-CZ" altLang="cs-CZ" sz="2000" dirty="0"/>
            </a:br>
            <a:r>
              <a:rPr lang="cs-CZ" altLang="cs-CZ" sz="2000" dirty="0"/>
              <a:t>- krásný styl (</a:t>
            </a:r>
            <a:r>
              <a:rPr lang="cs-CZ" altLang="cs-CZ" sz="2000" dirty="0" err="1"/>
              <a:t>Praxiteles</a:t>
            </a:r>
            <a:r>
              <a:rPr lang="cs-CZ" altLang="cs-CZ" sz="2000" dirty="0"/>
              <a:t>, </a:t>
            </a:r>
            <a:r>
              <a:rPr lang="cs-CZ" altLang="cs-CZ" sz="2000" dirty="0" err="1"/>
              <a:t>Lysippos</a:t>
            </a:r>
            <a:r>
              <a:rPr lang="cs-CZ" altLang="cs-CZ" sz="2000" dirty="0"/>
              <a:t>) </a:t>
            </a:r>
            <a:br>
              <a:rPr lang="cs-CZ" altLang="cs-CZ" sz="2000" dirty="0"/>
            </a:br>
            <a:r>
              <a:rPr lang="cs-CZ" altLang="cs-CZ" sz="2000" dirty="0"/>
              <a:t>- styl napodobitelů a úpadku</a:t>
            </a:r>
            <a:br>
              <a:rPr lang="cs-CZ" altLang="cs-CZ" sz="2000" dirty="0"/>
            </a:br>
            <a:br>
              <a:rPr lang="cs-CZ" altLang="cs-CZ" sz="2000" dirty="0"/>
            </a:br>
            <a:r>
              <a:rPr lang="cs-CZ" sz="2000" dirty="0"/>
              <a:t>- na počátku umění vycházejícího z kresby stála nezbytnost, potom krása (vrchol) a potom nadbytek (úpadek) – dle JJW „</a:t>
            </a:r>
            <a:r>
              <a:rPr lang="cs-CZ" sz="2000" i="1" dirty="0"/>
              <a:t>tři nejhlavnější stupně umění</a:t>
            </a:r>
            <a:r>
              <a:rPr lang="cs-CZ" sz="2000" dirty="0"/>
              <a:t>“.</a:t>
            </a:r>
            <a:br>
              <a:rPr lang="cs-CZ" sz="2000" dirty="0"/>
            </a:br>
            <a:br>
              <a:rPr lang="cs-CZ" sz="2000" dirty="0"/>
            </a:br>
            <a:r>
              <a:rPr lang="cs-CZ" sz="2000" dirty="0"/>
              <a:t>Pro JJW je typicky emocionální a senzuální argumentace: znaleckého typu; snaží se pro každou fázi najít příklady a srovnává jejich formální charakteristiky (pracoval ale s římskými kopiemi řeckých soch, aniž to věděl – vytýkali už současníci).</a:t>
            </a:r>
            <a:br>
              <a:rPr lang="cs-CZ" sz="2000" dirty="0"/>
            </a:br>
            <a:r>
              <a:rPr lang="cs-CZ" sz="2000" dirty="0"/>
              <a:t> </a:t>
            </a:r>
            <a:br>
              <a:rPr lang="cs-CZ" sz="2000" dirty="0"/>
            </a:br>
            <a:r>
              <a:rPr lang="cs-CZ" sz="2000" b="1" dirty="0"/>
              <a:t>Závěr</a:t>
            </a:r>
            <a:r>
              <a:rPr lang="cs-CZ" sz="2000" dirty="0"/>
              <a:t>: JWW propojil kladení obecných otázek po podstatě a vývoji umění s konkrétním historickým studiem památek, jakkoliv stále poněkud abstraktním. Proto je povařován za „otce dějin umění“.</a:t>
            </a:r>
            <a:br>
              <a:rPr lang="cs-CZ" sz="2000" dirty="0"/>
            </a:br>
            <a:endParaRPr lang="cs-CZ" altLang="cs-CZ" sz="2000" dirty="0"/>
          </a:p>
        </p:txBody>
      </p:sp>
      <p:pic>
        <p:nvPicPr>
          <p:cNvPr id="143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27762"/>
            <a:ext cx="4310743" cy="5630238"/>
          </a:xfrm>
        </p:spPr>
      </p:pic>
      <p:sp>
        <p:nvSpPr>
          <p:cNvPr id="5" name="TextovéPole 4">
            <a:extLst>
              <a:ext uri="{FF2B5EF4-FFF2-40B4-BE49-F238E27FC236}">
                <a16:creationId xmlns:a16="http://schemas.microsoft.com/office/drawing/2014/main" id="{4B3B931F-C977-43F4-B667-B66CA52E5138}"/>
              </a:ext>
            </a:extLst>
          </p:cNvPr>
          <p:cNvSpPr txBox="1"/>
          <p:nvPr/>
        </p:nvSpPr>
        <p:spPr>
          <a:xfrm>
            <a:off x="138793" y="153471"/>
            <a:ext cx="4171950" cy="830997"/>
          </a:xfrm>
          <a:prstGeom prst="rect">
            <a:avLst/>
          </a:prstGeom>
          <a:noFill/>
        </p:spPr>
        <p:txBody>
          <a:bodyPr wrap="square">
            <a:spAutoFit/>
          </a:bodyPr>
          <a:lstStyle/>
          <a:p>
            <a:r>
              <a:rPr lang="cs-CZ" sz="2400" b="1" i="1" dirty="0" err="1"/>
              <a:t>Geschichte</a:t>
            </a:r>
            <a:r>
              <a:rPr lang="cs-CZ" sz="2400" b="1" i="1" dirty="0"/>
              <a:t> der Kunst des </a:t>
            </a:r>
            <a:r>
              <a:rPr lang="cs-CZ" sz="2400" b="1" i="1" dirty="0" err="1"/>
              <a:t>Altertums</a:t>
            </a:r>
            <a:r>
              <a:rPr lang="cs-CZ" sz="2400" b="1" dirty="0"/>
              <a:t>, </a:t>
            </a:r>
            <a:r>
              <a:rPr lang="cs-CZ" sz="2400" b="1" dirty="0" err="1"/>
              <a:t>Dresden</a:t>
            </a:r>
            <a:r>
              <a:rPr lang="cs-CZ" sz="2400" b="1" dirty="0"/>
              <a:t> 1764</a:t>
            </a:r>
            <a:endParaRPr lang="cs-CZ" sz="2400" dirty="0"/>
          </a:p>
        </p:txBody>
      </p:sp>
    </p:spTree>
    <p:extLst>
      <p:ext uri="{BB962C8B-B14F-4D97-AF65-F5344CB8AC3E}">
        <p14:creationId xmlns:p14="http://schemas.microsoft.com/office/powerpoint/2010/main" val="21242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4"/>
          <p:cNvSpPr>
            <a:spLocks noGrp="1"/>
          </p:cNvSpPr>
          <p:nvPr>
            <p:ph type="title"/>
          </p:nvPr>
        </p:nvSpPr>
        <p:spPr/>
        <p:txBody>
          <a:bodyPr/>
          <a:lstStyle/>
          <a:p>
            <a:pPr eaLnBrk="1" hangingPunct="1"/>
            <a:r>
              <a:rPr lang="cs-CZ" altLang="cs-CZ"/>
              <a:t>Styl</a:t>
            </a:r>
          </a:p>
        </p:txBody>
      </p:sp>
      <p:sp>
        <p:nvSpPr>
          <p:cNvPr id="10243" name="Zástupný symbol pro obsah 5"/>
          <p:cNvSpPr>
            <a:spLocks noGrp="1"/>
          </p:cNvSpPr>
          <p:nvPr>
            <p:ph idx="1"/>
          </p:nvPr>
        </p:nvSpPr>
        <p:spPr/>
        <p:txBody>
          <a:bodyPr>
            <a:normAutofit fontScale="92500" lnSpcReduction="20000"/>
          </a:bodyPr>
          <a:lstStyle/>
          <a:p>
            <a:pPr marL="0" indent="0" eaLnBrk="1" hangingPunct="1">
              <a:buNone/>
            </a:pPr>
            <a:r>
              <a:rPr lang="cs-CZ" altLang="cs-CZ" dirty="0"/>
              <a:t>Etymologicky – lat. </a:t>
            </a:r>
            <a:r>
              <a:rPr lang="cs-CZ" altLang="cs-CZ" dirty="0" err="1"/>
              <a:t>stilus</a:t>
            </a:r>
            <a:r>
              <a:rPr lang="cs-CZ" altLang="cs-CZ" dirty="0"/>
              <a:t>; </a:t>
            </a:r>
            <a:r>
              <a:rPr lang="cs-CZ" altLang="cs-CZ" dirty="0" err="1"/>
              <a:t>řec</a:t>
            </a:r>
            <a:r>
              <a:rPr lang="cs-CZ" altLang="cs-CZ" dirty="0"/>
              <a:t>. </a:t>
            </a:r>
            <a:r>
              <a:rPr lang="cs-CZ" altLang="cs-CZ" dirty="0" err="1"/>
              <a:t>stylos</a:t>
            </a:r>
            <a:endParaRPr lang="cs-CZ" altLang="cs-CZ" dirty="0"/>
          </a:p>
          <a:p>
            <a:pPr marL="0" indent="0" eaLnBrk="1" hangingPunct="1">
              <a:buNone/>
            </a:pPr>
            <a:endParaRPr lang="cs-CZ" altLang="cs-CZ" dirty="0"/>
          </a:p>
          <a:p>
            <a:pPr marL="0" indent="0" eaLnBrk="1" hangingPunct="1">
              <a:buNone/>
            </a:pPr>
            <a:r>
              <a:rPr lang="cs-CZ" altLang="cs-CZ" dirty="0"/>
              <a:t>Úloha: 1) třídění a klasifikace známých uměl. děl</a:t>
            </a:r>
          </a:p>
          <a:p>
            <a:pPr eaLnBrk="1" hangingPunct="1">
              <a:buFont typeface="Arial" panose="020B0604020202020204" pitchFamily="34" charset="0"/>
              <a:buNone/>
            </a:pPr>
            <a:r>
              <a:rPr lang="cs-CZ" altLang="cs-CZ" dirty="0"/>
              <a:t>		2) určování a identifikace neznámých uměl. děl</a:t>
            </a:r>
          </a:p>
          <a:p>
            <a:pPr eaLnBrk="1" hangingPunct="1"/>
            <a:r>
              <a:rPr lang="cs-CZ" altLang="cs-CZ" dirty="0"/>
              <a:t>Řazení podobného s podobným</a:t>
            </a:r>
          </a:p>
          <a:p>
            <a:pPr eaLnBrk="1" hangingPunct="1"/>
            <a:r>
              <a:rPr lang="cs-CZ" altLang="cs-CZ" dirty="0"/>
              <a:t>Oddělování nepodobného (vizuální reflex)</a:t>
            </a:r>
          </a:p>
          <a:p>
            <a:pPr eaLnBrk="1" hangingPunct="1"/>
            <a:endParaRPr lang="cs-CZ" altLang="cs-CZ" dirty="0"/>
          </a:p>
          <a:p>
            <a:pPr eaLnBrk="1" hangingPunct="1"/>
            <a:r>
              <a:rPr lang="cs-CZ" altLang="cs-CZ" dirty="0"/>
              <a:t>Aplikace do dějinného rámce – posun od děl k dějinám</a:t>
            </a:r>
          </a:p>
          <a:p>
            <a:pPr eaLnBrk="1" hangingPunct="1"/>
            <a:endParaRPr lang="cs-CZ" altLang="cs-CZ" dirty="0"/>
          </a:p>
          <a:p>
            <a:pPr eaLnBrk="1" hangingPunct="1"/>
            <a:r>
              <a:rPr lang="cs-CZ" altLang="cs-CZ" dirty="0"/>
              <a:t>Obecný a individuální styl</a:t>
            </a:r>
          </a:p>
          <a:p>
            <a:pPr eaLnBrk="1" hangingPunct="1"/>
            <a:endParaRPr lang="cs-CZ" altLang="cs-CZ" dirty="0"/>
          </a:p>
        </p:txBody>
      </p:sp>
    </p:spTree>
    <p:extLst>
      <p:ext uri="{BB962C8B-B14F-4D97-AF65-F5344CB8AC3E}">
        <p14:creationId xmlns:p14="http://schemas.microsoft.com/office/powerpoint/2010/main" val="373532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Georg Wilhelm Friedrich </a:t>
            </a:r>
            <a:r>
              <a:rPr lang="cs-CZ" sz="2800" dirty="0" err="1"/>
              <a:t>Hegel</a:t>
            </a:r>
            <a:r>
              <a:rPr lang="cs-CZ" sz="2800" dirty="0"/>
              <a:t> (1770-1831)</a:t>
            </a:r>
          </a:p>
        </p:txBody>
      </p:sp>
      <p:sp>
        <p:nvSpPr>
          <p:cNvPr id="4" name="Zástupný symbol pro obsah 3"/>
          <p:cNvSpPr>
            <a:spLocks noGrp="1"/>
          </p:cNvSpPr>
          <p:nvPr>
            <p:ph sz="half" idx="2"/>
          </p:nvPr>
        </p:nvSpPr>
        <p:spPr>
          <a:xfrm>
            <a:off x="5277394" y="1825625"/>
            <a:ext cx="6076406" cy="4351338"/>
          </a:xfrm>
        </p:spPr>
        <p:txBody>
          <a:bodyPr>
            <a:normAutofit/>
          </a:bodyPr>
          <a:lstStyle/>
          <a:p>
            <a:pPr marL="0" indent="0">
              <a:buNone/>
            </a:pPr>
            <a:r>
              <a:rPr lang="cs-CZ" dirty="0"/>
              <a:t>Odvolával se na JJW, který jej měl přimět hledat v uměleckých dílech samu </a:t>
            </a:r>
            <a:r>
              <a:rPr lang="cs-CZ" b="1" dirty="0"/>
              <a:t>ideu umění.</a:t>
            </a:r>
            <a:endParaRPr lang="cs-CZ" dirty="0"/>
          </a:p>
          <a:p>
            <a:pPr marL="0" indent="0">
              <a:buNone/>
            </a:pPr>
            <a:r>
              <a:rPr lang="cs-CZ" dirty="0"/>
              <a:t>Každá epocha má svůj styl – kdy všechny formy kultury získávají svůj jedinečný výraz, který jim vtiskává </a:t>
            </a:r>
            <a:r>
              <a:rPr lang="cs-CZ" i="1" dirty="0" err="1"/>
              <a:t>Zeitgeist</a:t>
            </a:r>
            <a:r>
              <a:rPr lang="cs-CZ" dirty="0"/>
              <a:t>.</a:t>
            </a:r>
          </a:p>
          <a:p>
            <a:pPr marL="0" indent="0">
              <a:buNone/>
            </a:pPr>
            <a:endParaRPr lang="cs-CZ" dirty="0"/>
          </a:p>
          <a:p>
            <a:pPr marL="0" indent="0">
              <a:buNone/>
            </a:pPr>
            <a:r>
              <a:rPr lang="cs-CZ" dirty="0"/>
              <a:t>Styl se uplatňuje (podobně jako u JJW) </a:t>
            </a:r>
            <a:r>
              <a:rPr lang="cs-CZ" dirty="0" err="1"/>
              <a:t>esencialisticky</a:t>
            </a:r>
            <a:r>
              <a:rPr lang="cs-CZ" dirty="0"/>
              <a:t> – ze své podstaty – v tom spočívá logika a zákonitost vývoje.</a:t>
            </a:r>
          </a:p>
        </p:txBody>
      </p:sp>
      <p:pic>
        <p:nvPicPr>
          <p:cNvPr id="2050" name="Picture 2" descr="Georg Wilhelm Friedrich Hegel – Wikipedi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199" y="1825624"/>
            <a:ext cx="4138749" cy="474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12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235131" y="260351"/>
            <a:ext cx="10577333" cy="1325563"/>
          </a:xfrm>
        </p:spPr>
        <p:txBody>
          <a:bodyPr/>
          <a:lstStyle/>
          <a:p>
            <a:pPr eaLnBrk="1" hangingPunct="1"/>
            <a:r>
              <a:rPr lang="cs-CZ" altLang="cs-CZ" sz="3200" b="1" dirty="0"/>
              <a:t>Styl:</a:t>
            </a:r>
            <a:r>
              <a:rPr lang="cs-CZ" altLang="cs-CZ" sz="3200" dirty="0"/>
              <a:t> nástroj řazení, vývojového principu a vymezování</a:t>
            </a:r>
            <a:br>
              <a:rPr lang="cs-CZ" altLang="cs-CZ" sz="3200" dirty="0"/>
            </a:br>
            <a:r>
              <a:rPr lang="cs-CZ" altLang="cs-CZ" sz="3200" dirty="0"/>
              <a:t>(klasický versus neklasický)</a:t>
            </a:r>
          </a:p>
        </p:txBody>
      </p:sp>
      <p:sp>
        <p:nvSpPr>
          <p:cNvPr id="17411" name="Zástupný symbol pro obsah 3"/>
          <p:cNvSpPr>
            <a:spLocks noGrp="1"/>
          </p:cNvSpPr>
          <p:nvPr>
            <p:ph sz="half" idx="1"/>
          </p:nvPr>
        </p:nvSpPr>
        <p:spPr/>
        <p:txBody>
          <a:bodyPr/>
          <a:lstStyle/>
          <a:p>
            <a:pPr eaLnBrk="1" hangingPunct="1">
              <a:lnSpc>
                <a:spcPct val="80000"/>
              </a:lnSpc>
            </a:pPr>
            <a:r>
              <a:rPr lang="cs-CZ" altLang="cs-CZ" sz="1800" i="1"/>
              <a:t>Prolegomena zu einer Psychologie der Architektur</a:t>
            </a:r>
            <a:r>
              <a:rPr lang="cs-CZ" altLang="cs-CZ" sz="1800"/>
              <a:t>, München 1886</a:t>
            </a:r>
          </a:p>
          <a:p>
            <a:pPr eaLnBrk="1" hangingPunct="1">
              <a:lnSpc>
                <a:spcPct val="80000"/>
              </a:lnSpc>
            </a:pPr>
            <a:r>
              <a:rPr lang="cs-CZ" altLang="cs-CZ" sz="1800" i="1"/>
              <a:t>Renaissance und Barock: eine Untersuchung über Wesen und Entstehung des Barockstils in Italien</a:t>
            </a:r>
            <a:r>
              <a:rPr lang="cs-CZ" altLang="cs-CZ" sz="1800"/>
              <a:t>, München 1888 </a:t>
            </a:r>
          </a:p>
          <a:p>
            <a:pPr eaLnBrk="1" hangingPunct="1">
              <a:lnSpc>
                <a:spcPct val="80000"/>
              </a:lnSpc>
            </a:pPr>
            <a:r>
              <a:rPr lang="cs-CZ" altLang="cs-CZ" sz="1800" i="1"/>
              <a:t>Die klassische Kunst: Eine Einführung in die italienische Renaissance</a:t>
            </a:r>
            <a:r>
              <a:rPr lang="cs-CZ" altLang="cs-CZ" sz="1800"/>
              <a:t>, München 1899.</a:t>
            </a:r>
          </a:p>
          <a:p>
            <a:pPr eaLnBrk="1" hangingPunct="1">
              <a:lnSpc>
                <a:spcPct val="80000"/>
              </a:lnSpc>
            </a:pPr>
            <a:r>
              <a:rPr lang="cs-CZ" altLang="cs-CZ" sz="1800" i="1"/>
              <a:t>Die Kunst Albrecht Dürers</a:t>
            </a:r>
            <a:r>
              <a:rPr lang="cs-CZ" altLang="cs-CZ" sz="1800"/>
              <a:t>, München 1905.</a:t>
            </a:r>
          </a:p>
          <a:p>
            <a:pPr eaLnBrk="1" hangingPunct="1">
              <a:lnSpc>
                <a:spcPct val="80000"/>
              </a:lnSpc>
            </a:pPr>
            <a:r>
              <a:rPr lang="cs-CZ" altLang="cs-CZ" sz="1800" i="1"/>
              <a:t>Kunstgeschichtliche Grundbegriffe: Das Problem der Stilentwickelung in der neueren Kunst</a:t>
            </a:r>
            <a:r>
              <a:rPr lang="cs-CZ" altLang="cs-CZ" sz="1800"/>
              <a:t>, München 1915 </a:t>
            </a:r>
          </a:p>
          <a:p>
            <a:pPr eaLnBrk="1" hangingPunct="1">
              <a:lnSpc>
                <a:spcPct val="80000"/>
              </a:lnSpc>
            </a:pPr>
            <a:r>
              <a:rPr lang="cs-CZ" altLang="cs-CZ" sz="1800" i="1"/>
              <a:t>Das Erklären von Kunstwerken</a:t>
            </a:r>
            <a:r>
              <a:rPr lang="cs-CZ" altLang="cs-CZ" sz="1800"/>
              <a:t>, Leipzig 1921.</a:t>
            </a:r>
          </a:p>
          <a:p>
            <a:pPr eaLnBrk="1" hangingPunct="1">
              <a:lnSpc>
                <a:spcPct val="80000"/>
              </a:lnSpc>
            </a:pPr>
            <a:endParaRPr lang="cs-CZ" altLang="cs-CZ" sz="1800"/>
          </a:p>
        </p:txBody>
      </p:sp>
      <p:sp>
        <p:nvSpPr>
          <p:cNvPr id="17412" name="Zástupný symbol pro obsah 4"/>
          <p:cNvSpPr>
            <a:spLocks noGrp="1"/>
          </p:cNvSpPr>
          <p:nvPr>
            <p:ph sz="half" idx="2"/>
          </p:nvPr>
        </p:nvSpPr>
        <p:spPr/>
        <p:txBody>
          <a:bodyPr/>
          <a:lstStyle/>
          <a:p>
            <a:pPr eaLnBrk="1" hangingPunct="1"/>
            <a:r>
              <a:rPr lang="cs-CZ" altLang="cs-CZ" sz="3600" b="1"/>
              <a:t>Heinrich Wölfflin </a:t>
            </a:r>
          </a:p>
          <a:p>
            <a:pPr eaLnBrk="1" hangingPunct="1">
              <a:buFont typeface="Arial" panose="020B0604020202020204" pitchFamily="34" charset="0"/>
              <a:buNone/>
            </a:pPr>
            <a:r>
              <a:rPr lang="cs-CZ" altLang="cs-CZ" sz="3600" b="1"/>
              <a:t>	</a:t>
            </a:r>
            <a:r>
              <a:rPr lang="cs-CZ" altLang="cs-CZ" sz="3600"/>
              <a:t>(1864–1945)</a:t>
            </a:r>
          </a:p>
        </p:txBody>
      </p:sp>
      <p:pic>
        <p:nvPicPr>
          <p:cNvPr id="17413" name="Picture 2" descr="Datei:Heinrich Wölfflin Dührkoo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064" y="3198813"/>
            <a:ext cx="43259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4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normAutofit/>
          </a:bodyPr>
          <a:lstStyle/>
          <a:p>
            <a:pPr eaLnBrk="1" hangingPunct="1"/>
            <a:r>
              <a:rPr lang="cs-CZ" altLang="cs-CZ" sz="2800" dirty="0"/>
              <a:t>Johann Joachim </a:t>
            </a:r>
            <a:r>
              <a:rPr lang="cs-CZ" altLang="cs-CZ" sz="2800" dirty="0" err="1"/>
              <a:t>Winckelmann</a:t>
            </a:r>
            <a:r>
              <a:rPr lang="cs-CZ" altLang="cs-CZ" sz="2800" dirty="0"/>
              <a:t>, </a:t>
            </a:r>
            <a:r>
              <a:rPr lang="cs-CZ" altLang="cs-CZ" sz="2800" i="1" dirty="0" err="1"/>
              <a:t>Geschichte</a:t>
            </a:r>
            <a:r>
              <a:rPr lang="cs-CZ" altLang="cs-CZ" sz="2800" i="1" dirty="0"/>
              <a:t> der Kunst der </a:t>
            </a:r>
            <a:r>
              <a:rPr lang="cs-CZ" altLang="cs-CZ" sz="2800" i="1" dirty="0" err="1"/>
              <a:t>Altertums</a:t>
            </a:r>
            <a:r>
              <a:rPr lang="cs-CZ" altLang="cs-CZ" sz="2800" dirty="0"/>
              <a:t>, 1764</a:t>
            </a:r>
          </a:p>
        </p:txBody>
      </p:sp>
      <p:sp>
        <p:nvSpPr>
          <p:cNvPr id="14339" name="Zástupný symbol pro obsah 2"/>
          <p:cNvSpPr>
            <a:spLocks noGrp="1"/>
          </p:cNvSpPr>
          <p:nvPr>
            <p:ph sz="half" idx="1"/>
          </p:nvPr>
        </p:nvSpPr>
        <p:spPr/>
        <p:txBody>
          <a:bodyPr/>
          <a:lstStyle/>
          <a:p>
            <a:pPr eaLnBrk="1" hangingPunct="1"/>
            <a:endParaRPr lang="cs-CZ" altLang="cs-CZ"/>
          </a:p>
        </p:txBody>
      </p:sp>
      <p:sp>
        <p:nvSpPr>
          <p:cNvPr id="14340" name="Zástupný symbol pro obsah 3"/>
          <p:cNvSpPr>
            <a:spLocks noGrp="1"/>
          </p:cNvSpPr>
          <p:nvPr>
            <p:ph sz="half" idx="2"/>
          </p:nvPr>
        </p:nvSpPr>
        <p:spPr/>
        <p:txBody>
          <a:bodyPr/>
          <a:lstStyle/>
          <a:p>
            <a:pPr eaLnBrk="1" hangingPunct="1"/>
            <a:endParaRPr lang="cs-CZ" altLang="cs-CZ"/>
          </a:p>
        </p:txBody>
      </p:sp>
      <p:pic>
        <p:nvPicPr>
          <p:cNvPr id="14341" name="Picture 2" descr="File:Johann Joachim Winckelmann (Anton von Maron 176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500189"/>
            <a:ext cx="37147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ttp://www.databazeknih.cz/images_books/11_/110768/big_dejiny-umeni-staroveku-Mcf-110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063" y="1643064"/>
            <a:ext cx="32766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48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184935" y="365125"/>
            <a:ext cx="11168865" cy="1325563"/>
          </a:xfrm>
        </p:spPr>
        <p:txBody>
          <a:bodyPr>
            <a:normAutofit fontScale="90000"/>
          </a:bodyPr>
          <a:lstStyle/>
          <a:p>
            <a:pPr eaLnBrk="1" hangingPunct="1"/>
            <a:r>
              <a:rPr lang="cs-CZ" altLang="cs-CZ" sz="2400" dirty="0">
                <a:latin typeface="+mn-lt"/>
              </a:rPr>
              <a:t>Srovnávání na základě formy, kompozice, způsobů vidění </a:t>
            </a:r>
            <a:br>
              <a:rPr lang="cs-CZ" altLang="cs-CZ" sz="2400" dirty="0">
                <a:latin typeface="+mn-lt"/>
              </a:rPr>
            </a:br>
            <a:r>
              <a:rPr lang="cs-CZ" altLang="cs-CZ" sz="2400" dirty="0">
                <a:latin typeface="+mn-lt"/>
              </a:rPr>
              <a:t>Koncepce stylových dějin umění jako lineárního procesu, proměny z jedné kategorie do druhé (renesance – baroko)</a:t>
            </a:r>
            <a:br>
              <a:rPr lang="cs-CZ" altLang="cs-CZ" sz="2400" dirty="0">
                <a:latin typeface="+mn-lt"/>
              </a:rPr>
            </a:br>
            <a:r>
              <a:rPr lang="cs-CZ" altLang="cs-CZ" sz="2400" b="1" dirty="0">
                <a:latin typeface="+mn-lt"/>
              </a:rPr>
              <a:t>„škola čistého vidění“</a:t>
            </a:r>
          </a:p>
        </p:txBody>
      </p:sp>
      <p:sp>
        <p:nvSpPr>
          <p:cNvPr id="3" name="Zástupný symbol pro obsah 2"/>
          <p:cNvSpPr>
            <a:spLocks noGrp="1"/>
          </p:cNvSpPr>
          <p:nvPr>
            <p:ph sz="half" idx="1"/>
          </p:nvPr>
        </p:nvSpPr>
        <p:spPr>
          <a:xfrm>
            <a:off x="184935" y="1989138"/>
            <a:ext cx="5701515" cy="4525962"/>
          </a:xfrm>
        </p:spPr>
        <p:txBody>
          <a:bodyPr>
            <a:normAutofit fontScale="92500" lnSpcReduction="10000"/>
          </a:bodyPr>
          <a:lstStyle/>
          <a:p>
            <a:pPr marL="0" indent="0" eaLnBrk="1" hangingPunct="1">
              <a:lnSpc>
                <a:spcPct val="90000"/>
              </a:lnSpc>
              <a:buNone/>
              <a:defRPr/>
            </a:pPr>
            <a:r>
              <a:rPr lang="de-DE" altLang="cs-CZ" sz="2400" dirty="0"/>
              <a:t>Linear </a:t>
            </a:r>
            <a:r>
              <a:rPr lang="cs-CZ" altLang="cs-CZ" sz="2400" dirty="0"/>
              <a:t>× </a:t>
            </a:r>
            <a:r>
              <a:rPr lang="de-DE" altLang="cs-CZ" sz="2400" dirty="0"/>
              <a:t>Malerisch </a:t>
            </a:r>
            <a:endParaRPr lang="cs-CZ" altLang="cs-CZ" sz="2400" dirty="0"/>
          </a:p>
          <a:p>
            <a:pPr eaLnBrk="1" hangingPunct="1">
              <a:lnSpc>
                <a:spcPct val="90000"/>
              </a:lnSpc>
              <a:buFont typeface="Arial" panose="020B0604020202020204" pitchFamily="34" charset="0"/>
              <a:buNone/>
              <a:defRPr/>
            </a:pPr>
            <a:r>
              <a:rPr lang="de-DE" altLang="cs-CZ" sz="2400" dirty="0"/>
              <a:t>Fläche </a:t>
            </a:r>
            <a:r>
              <a:rPr lang="cs-CZ" altLang="cs-CZ" sz="2400" dirty="0"/>
              <a:t>× </a:t>
            </a:r>
            <a:r>
              <a:rPr lang="de-DE" altLang="cs-CZ" sz="2400" dirty="0"/>
              <a:t>Tiefe </a:t>
            </a:r>
            <a:endParaRPr lang="cs-CZ" altLang="cs-CZ" sz="2400" dirty="0"/>
          </a:p>
          <a:p>
            <a:pPr eaLnBrk="1" hangingPunct="1">
              <a:lnSpc>
                <a:spcPct val="90000"/>
              </a:lnSpc>
              <a:buFont typeface="Arial" panose="020B0604020202020204" pitchFamily="34" charset="0"/>
              <a:buNone/>
              <a:defRPr/>
            </a:pPr>
            <a:r>
              <a:rPr lang="de-DE" altLang="cs-CZ" sz="2400" dirty="0"/>
              <a:t>Geschlossen </a:t>
            </a:r>
            <a:r>
              <a:rPr lang="cs-CZ" altLang="cs-CZ" sz="2400" dirty="0"/>
              <a:t>- </a:t>
            </a:r>
            <a:r>
              <a:rPr lang="de-DE" altLang="cs-CZ" sz="2400" dirty="0"/>
              <a:t>Offen </a:t>
            </a:r>
            <a:endParaRPr lang="cs-CZ" altLang="cs-CZ" sz="2400" dirty="0"/>
          </a:p>
          <a:p>
            <a:pPr eaLnBrk="1" hangingPunct="1">
              <a:lnSpc>
                <a:spcPct val="90000"/>
              </a:lnSpc>
              <a:buFont typeface="Arial" panose="020B0604020202020204" pitchFamily="34" charset="0"/>
              <a:buNone/>
              <a:defRPr/>
            </a:pPr>
            <a:r>
              <a:rPr lang="de-DE" altLang="cs-CZ" sz="2400" dirty="0"/>
              <a:t>Vielheit </a:t>
            </a:r>
            <a:r>
              <a:rPr lang="cs-CZ" altLang="cs-CZ" sz="2400" dirty="0"/>
              <a:t>× </a:t>
            </a:r>
            <a:r>
              <a:rPr lang="de-DE" altLang="cs-CZ" sz="2400" dirty="0"/>
              <a:t>Einheit </a:t>
            </a:r>
            <a:endParaRPr lang="cs-CZ" altLang="cs-CZ" sz="2400" dirty="0"/>
          </a:p>
          <a:p>
            <a:pPr eaLnBrk="1" hangingPunct="1">
              <a:lnSpc>
                <a:spcPct val="90000"/>
              </a:lnSpc>
              <a:buFont typeface="Arial" panose="020B0604020202020204" pitchFamily="34" charset="0"/>
              <a:buNone/>
              <a:defRPr/>
            </a:pPr>
            <a:r>
              <a:rPr lang="de-DE" altLang="cs-CZ" sz="2400" dirty="0"/>
              <a:t>Klarheit </a:t>
            </a:r>
            <a:r>
              <a:rPr lang="cs-CZ" altLang="cs-CZ" sz="2400" dirty="0"/>
              <a:t>× </a:t>
            </a:r>
            <a:r>
              <a:rPr lang="de-DE" altLang="cs-CZ" sz="2400" dirty="0"/>
              <a:t>Unklarheit</a:t>
            </a:r>
            <a:endParaRPr lang="cs-CZ" altLang="cs-CZ" sz="2400" dirty="0"/>
          </a:p>
          <a:p>
            <a:pPr eaLnBrk="1" hangingPunct="1">
              <a:lnSpc>
                <a:spcPct val="90000"/>
              </a:lnSpc>
              <a:buFont typeface="Arial" panose="020B0604020202020204" pitchFamily="34" charset="0"/>
              <a:buNone/>
              <a:defRPr/>
            </a:pPr>
            <a:endParaRPr lang="cs-CZ" altLang="cs-CZ" sz="2400" dirty="0"/>
          </a:p>
          <a:p>
            <a:pPr marL="0" indent="0" eaLnBrk="1" hangingPunct="1">
              <a:lnSpc>
                <a:spcPct val="90000"/>
              </a:lnSpc>
              <a:buNone/>
              <a:defRPr/>
            </a:pPr>
            <a:r>
              <a:rPr lang="cs-CZ" altLang="cs-CZ" sz="2400" dirty="0"/>
              <a:t>lineárnost × malířskost </a:t>
            </a:r>
          </a:p>
          <a:p>
            <a:pPr marL="0" indent="0" eaLnBrk="1" hangingPunct="1">
              <a:lnSpc>
                <a:spcPct val="90000"/>
              </a:lnSpc>
              <a:buNone/>
              <a:defRPr/>
            </a:pPr>
            <a:r>
              <a:rPr lang="cs-CZ" altLang="cs-CZ" sz="2400" dirty="0"/>
              <a:t>plošnost × hloubka </a:t>
            </a:r>
          </a:p>
          <a:p>
            <a:pPr marL="0" indent="0" eaLnBrk="1" hangingPunct="1">
              <a:lnSpc>
                <a:spcPct val="90000"/>
              </a:lnSpc>
              <a:buNone/>
              <a:defRPr/>
            </a:pPr>
            <a:r>
              <a:rPr lang="cs-CZ" altLang="cs-CZ" sz="2400" dirty="0"/>
              <a:t>uzavřenost (tektonika) × otevřenost (</a:t>
            </a:r>
            <a:r>
              <a:rPr lang="cs-CZ" altLang="cs-CZ" sz="2400" dirty="0" err="1"/>
              <a:t>atektonika</a:t>
            </a:r>
            <a:r>
              <a:rPr lang="cs-CZ" altLang="cs-CZ" sz="2400" dirty="0"/>
              <a:t>) </a:t>
            </a:r>
          </a:p>
          <a:p>
            <a:pPr marL="0" indent="0" eaLnBrk="1" hangingPunct="1">
              <a:lnSpc>
                <a:spcPct val="90000"/>
              </a:lnSpc>
              <a:buNone/>
              <a:defRPr/>
            </a:pPr>
            <a:r>
              <a:rPr lang="cs-CZ" altLang="cs-CZ" sz="2400" dirty="0"/>
              <a:t>mnohost × jednota </a:t>
            </a:r>
            <a:endParaRPr lang="cs-CZ" altLang="cs-CZ" sz="2400" dirty="0">
              <a:latin typeface="Arial" panose="020B0604020202020204" pitchFamily="34" charset="0"/>
            </a:endParaRPr>
          </a:p>
          <a:p>
            <a:pPr eaLnBrk="1" hangingPunct="1">
              <a:lnSpc>
                <a:spcPct val="90000"/>
              </a:lnSpc>
              <a:buFont typeface="Arial" panose="020B0604020202020204" pitchFamily="34" charset="0"/>
              <a:buNone/>
              <a:defRPr/>
            </a:pPr>
            <a:r>
              <a:rPr lang="cs-CZ" altLang="cs-CZ" sz="2400" dirty="0"/>
              <a:t>jasnost × nejasnost</a:t>
            </a:r>
          </a:p>
        </p:txBody>
      </p:sp>
      <p:sp>
        <p:nvSpPr>
          <p:cNvPr id="19460" name="Zástupný symbol pro obsah 4"/>
          <p:cNvSpPr>
            <a:spLocks noGrp="1"/>
          </p:cNvSpPr>
          <p:nvPr>
            <p:ph sz="half" idx="2"/>
          </p:nvPr>
        </p:nvSpPr>
        <p:spPr>
          <a:xfrm>
            <a:off x="5691883" y="1773238"/>
            <a:ext cx="5979559" cy="4525962"/>
          </a:xfrm>
        </p:spPr>
        <p:txBody>
          <a:bodyPr>
            <a:normAutofit fontScale="92500" lnSpcReduction="10000"/>
          </a:bodyPr>
          <a:lstStyle/>
          <a:p>
            <a:pPr eaLnBrk="1" hangingPunct="1"/>
            <a:r>
              <a:rPr lang="de-DE" altLang="cs-CZ" sz="2000" i="1" dirty="0"/>
              <a:t>Kunstgeschichtliche Grundbegriffe: Das Problem der Stilentwickelung in der neueren Kunst</a:t>
            </a:r>
            <a:r>
              <a:rPr lang="de-DE" altLang="cs-CZ" sz="2000" dirty="0"/>
              <a:t>, München 1915</a:t>
            </a:r>
            <a:endParaRPr lang="cs-CZ" altLang="cs-CZ" sz="2000" dirty="0"/>
          </a:p>
        </p:txBody>
      </p:sp>
      <p:pic>
        <p:nvPicPr>
          <p:cNvPr id="19461" name="Picture 2" descr="http://www.hieronymusboschboeken.nl/images/books/2012012516.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17" t="3456" r="4997" b="7395"/>
          <a:stretch/>
        </p:blipFill>
        <p:spPr bwMode="auto">
          <a:xfrm>
            <a:off x="5886450" y="3010828"/>
            <a:ext cx="2602142" cy="358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Základní pojmy dějin umění - Heinrich Wölfflin | KOSMAS.cz - vaše  internetové knihkupectví">
            <a:extLst>
              <a:ext uri="{FF2B5EF4-FFF2-40B4-BE49-F238E27FC236}">
                <a16:creationId xmlns:a16="http://schemas.microsoft.com/office/drawing/2014/main" id="{8DF26632-993F-44C8-B737-42B5C82CA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90" y="3028950"/>
            <a:ext cx="3000375"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632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247650" y="127000"/>
            <a:ext cx="11772900" cy="1325562"/>
          </a:xfrm>
        </p:spPr>
        <p:txBody>
          <a:bodyPr/>
          <a:lstStyle/>
          <a:p>
            <a:pPr eaLnBrk="1" hangingPunct="1"/>
            <a:r>
              <a:rPr lang="cs-CZ" altLang="cs-CZ" sz="2800" i="1" dirty="0"/>
              <a:t>Jednotlivé umělecké dílo má pro historika umění v sobě něco zneklidňujícího / neuchopitelného</a:t>
            </a:r>
          </a:p>
        </p:txBody>
      </p:sp>
      <p:sp>
        <p:nvSpPr>
          <p:cNvPr id="22531" name="Zástupný symbol pro obsah 4"/>
          <p:cNvSpPr>
            <a:spLocks noGrp="1"/>
          </p:cNvSpPr>
          <p:nvPr>
            <p:ph sz="half" idx="2"/>
          </p:nvPr>
        </p:nvSpPr>
        <p:spPr/>
        <p:txBody>
          <a:bodyPr>
            <a:normAutofit/>
          </a:bodyPr>
          <a:lstStyle/>
          <a:p>
            <a:pPr marL="0" indent="0" eaLnBrk="1" hangingPunct="1">
              <a:buNone/>
            </a:pPr>
            <a:r>
              <a:rPr lang="cs-CZ" altLang="cs-CZ" dirty="0"/>
              <a:t>Heinrich </a:t>
            </a:r>
            <a:r>
              <a:rPr lang="cs-CZ" altLang="cs-CZ" dirty="0" err="1"/>
              <a:t>Wölfflin</a:t>
            </a:r>
            <a:r>
              <a:rPr lang="cs-CZ" altLang="cs-CZ" dirty="0"/>
              <a:t> (1864–1945)</a:t>
            </a:r>
          </a:p>
        </p:txBody>
      </p:sp>
      <p:pic>
        <p:nvPicPr>
          <p:cNvPr id="22532" name="Picture 2" descr="Datei:Heinrich Wölfflin Dührkoo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515" y="2429669"/>
            <a:ext cx="43259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Zástupný symbol pro obsah 2"/>
          <p:cNvSpPr>
            <a:spLocks noGrp="1"/>
          </p:cNvSpPr>
          <p:nvPr>
            <p:ph sz="half" idx="1"/>
          </p:nvPr>
        </p:nvSpPr>
        <p:spPr>
          <a:xfrm>
            <a:off x="247650" y="1484313"/>
            <a:ext cx="5710238" cy="4525962"/>
          </a:xfrm>
        </p:spPr>
        <p:txBody>
          <a:bodyPr/>
          <a:lstStyle/>
          <a:p>
            <a:pPr marL="0" indent="0">
              <a:buNone/>
            </a:pPr>
            <a:r>
              <a:rPr lang="cs-CZ" altLang="cs-CZ" u="sng" dirty="0"/>
              <a:t>Základní úkoly:</a:t>
            </a:r>
          </a:p>
          <a:p>
            <a:pPr marL="0" indent="0">
              <a:buFontTx/>
              <a:buChar char="-"/>
            </a:pPr>
            <a:r>
              <a:rPr lang="cs-CZ" altLang="cs-CZ" dirty="0"/>
              <a:t>Najít zákl. principy interpretace uměl. formy</a:t>
            </a:r>
          </a:p>
          <a:p>
            <a:pPr marL="0" indent="0">
              <a:buFontTx/>
              <a:buChar char="-"/>
            </a:pPr>
            <a:r>
              <a:rPr lang="cs-CZ" altLang="cs-CZ" dirty="0"/>
              <a:t>Najít vysvětlení stylové proměny umění</a:t>
            </a:r>
          </a:p>
          <a:p>
            <a:pPr marL="0" indent="0">
              <a:buFontTx/>
              <a:buChar char="-"/>
            </a:pPr>
            <a:endParaRPr lang="cs-CZ" altLang="cs-CZ" dirty="0"/>
          </a:p>
          <a:p>
            <a:pPr marL="0" indent="0">
              <a:buNone/>
            </a:pPr>
            <a:r>
              <a:rPr lang="cs-CZ" altLang="cs-CZ" dirty="0"/>
              <a:t>= </a:t>
            </a:r>
            <a:r>
              <a:rPr lang="cs-CZ" altLang="cs-CZ" b="1" dirty="0"/>
              <a:t>Dějiny umění beze jmen</a:t>
            </a:r>
          </a:p>
        </p:txBody>
      </p:sp>
    </p:spTree>
    <p:extLst>
      <p:ext uri="{BB962C8B-B14F-4D97-AF65-F5344CB8AC3E}">
        <p14:creationId xmlns:p14="http://schemas.microsoft.com/office/powerpoint/2010/main" val="195735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726440" y="-11113"/>
            <a:ext cx="10515600" cy="1325563"/>
          </a:xfrm>
        </p:spPr>
        <p:txBody>
          <a:bodyPr>
            <a:normAutofit/>
          </a:bodyPr>
          <a:lstStyle/>
          <a:p>
            <a:pPr eaLnBrk="1" hangingPunct="1"/>
            <a:r>
              <a:rPr lang="cs-CZ" altLang="cs-CZ" sz="3600" dirty="0" err="1"/>
              <a:t>Meyer</a:t>
            </a:r>
            <a:r>
              <a:rPr lang="cs-CZ" altLang="cs-CZ" sz="3600" dirty="0"/>
              <a:t> </a:t>
            </a:r>
            <a:r>
              <a:rPr lang="cs-CZ" altLang="cs-CZ" sz="3600" dirty="0" err="1"/>
              <a:t>Schapiro</a:t>
            </a:r>
            <a:r>
              <a:rPr lang="cs-CZ" altLang="cs-CZ" sz="3600" dirty="0"/>
              <a:t> (1904–1996) </a:t>
            </a:r>
          </a:p>
        </p:txBody>
      </p:sp>
      <p:pic>
        <p:nvPicPr>
          <p:cNvPr id="2867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14450"/>
            <a:ext cx="3429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CHAPIRO, Meyer : Dílo a styl">
            <a:extLst>
              <a:ext uri="{FF2B5EF4-FFF2-40B4-BE49-F238E27FC236}">
                <a16:creationId xmlns:a16="http://schemas.microsoft.com/office/drawing/2014/main" id="{65413766-338C-4C33-BB1A-0C265318E9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1637" y="1879600"/>
            <a:ext cx="3047008"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0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6219825" y="365125"/>
            <a:ext cx="5133975" cy="2957513"/>
          </a:xfrm>
        </p:spPr>
        <p:txBody>
          <a:bodyPr>
            <a:normAutofit/>
          </a:bodyPr>
          <a:lstStyle/>
          <a:p>
            <a:r>
              <a:rPr lang="cs-CZ" sz="2400" i="1" dirty="0" err="1"/>
              <a:t>Geschichte</a:t>
            </a:r>
            <a:r>
              <a:rPr lang="cs-CZ" sz="2400" i="1" dirty="0"/>
              <a:t> der Kunst des </a:t>
            </a:r>
            <a:r>
              <a:rPr lang="cs-CZ" sz="2400" i="1" dirty="0" err="1"/>
              <a:t>Altertums</a:t>
            </a:r>
            <a:r>
              <a:rPr lang="cs-CZ" sz="2400" i="1" dirty="0"/>
              <a:t>,</a:t>
            </a:r>
            <a:r>
              <a:rPr lang="cs-CZ" sz="2400" dirty="0"/>
              <a:t>  </a:t>
            </a:r>
            <a:r>
              <a:rPr lang="cs-CZ" sz="2400" dirty="0" err="1"/>
              <a:t>Dresden</a:t>
            </a:r>
            <a:r>
              <a:rPr lang="cs-CZ" sz="2400" dirty="0"/>
              <a:t> 1764-1767</a:t>
            </a:r>
            <a:br>
              <a:rPr lang="cs-CZ" sz="2400" b="1" dirty="0"/>
            </a:br>
            <a:br>
              <a:rPr lang="cs-CZ" sz="2400" b="1" dirty="0"/>
            </a:br>
            <a:r>
              <a:rPr lang="cs-CZ" altLang="cs-CZ" sz="2400" b="1" dirty="0"/>
              <a:t>Dějiny jako podání vědeckého systému</a:t>
            </a:r>
          </a:p>
        </p:txBody>
      </p:sp>
      <p:pic>
        <p:nvPicPr>
          <p:cNvPr id="143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4858" y="365125"/>
            <a:ext cx="4662488" cy="6089650"/>
          </a:xfrm>
        </p:spPr>
      </p:pic>
    </p:spTree>
    <p:extLst>
      <p:ext uri="{BB962C8B-B14F-4D97-AF65-F5344CB8AC3E}">
        <p14:creationId xmlns:p14="http://schemas.microsoft.com/office/powerpoint/2010/main" val="3142271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endParaRPr lang="cs-CZ" altLang="cs-CZ"/>
          </a:p>
        </p:txBody>
      </p:sp>
      <p:pic>
        <p:nvPicPr>
          <p:cNvPr id="2457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2075" y="1387475"/>
            <a:ext cx="3017838" cy="4351338"/>
          </a:xfrm>
        </p:spPr>
      </p:pic>
      <p:pic>
        <p:nvPicPr>
          <p:cNvPr id="24580"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1519238"/>
            <a:ext cx="6985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5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95137-B3ED-49B4-A812-4BDC8993D7D7}"/>
              </a:ext>
            </a:extLst>
          </p:cNvPr>
          <p:cNvSpPr>
            <a:spLocks noGrp="1"/>
          </p:cNvSpPr>
          <p:nvPr>
            <p:ph type="title"/>
          </p:nvPr>
        </p:nvSpPr>
        <p:spPr/>
        <p:txBody>
          <a:bodyPr/>
          <a:lstStyle/>
          <a:p>
            <a:endParaRPr lang="cs-CZ"/>
          </a:p>
        </p:txBody>
      </p:sp>
      <p:pic>
        <p:nvPicPr>
          <p:cNvPr id="1026" name="Picture 2" descr="Trieste, Tomba di Winckelmann, 1877 - Puntasecca Stampe Antiche">
            <a:extLst>
              <a:ext uri="{FF2B5EF4-FFF2-40B4-BE49-F238E27FC236}">
                <a16:creationId xmlns:a16="http://schemas.microsoft.com/office/drawing/2014/main" id="{1DD616EE-6EB3-440F-8B60-25D9C63F80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6019" y="2928938"/>
            <a:ext cx="3183619" cy="3738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otaph for Johann Joachim Winckelmann, by Antonio Bosa, 1832 Temple in  the Lapidario Tergestino, Stock Photo, Picture And Rights Managed Image.  Pic. IBR-4346410 | agefotostock">
            <a:extLst>
              <a:ext uri="{FF2B5EF4-FFF2-40B4-BE49-F238E27FC236}">
                <a16:creationId xmlns:a16="http://schemas.microsoft.com/office/drawing/2014/main" id="{9262E541-3CD6-48E7-8F06-6F271E16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457" y="-190500"/>
            <a:ext cx="4518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hibition: Winckelmann at the Capitoline Museums (until April 22nd, 2018)  - Visit Ostia Antica">
            <a:extLst>
              <a:ext uri="{FF2B5EF4-FFF2-40B4-BE49-F238E27FC236}">
                <a16:creationId xmlns:a16="http://schemas.microsoft.com/office/drawing/2014/main" id="{EF6F2CC7-5779-4855-947C-15E2E69F6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650"/>
            <a:ext cx="32099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01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5A9B4-FB38-4DF9-977D-B167F7AC8C7F}"/>
              </a:ext>
            </a:extLst>
          </p:cNvPr>
          <p:cNvSpPr>
            <a:spLocks noGrp="1"/>
          </p:cNvSpPr>
          <p:nvPr>
            <p:ph type="title"/>
          </p:nvPr>
        </p:nvSpPr>
        <p:spPr/>
        <p:txBody>
          <a:bodyPr>
            <a:normAutofit/>
          </a:bodyPr>
          <a:lstStyle/>
          <a:p>
            <a:r>
              <a:rPr lang="cs-CZ" sz="4000" dirty="0"/>
              <a:t>Klasika a architektura: řecký vs. římský styl</a:t>
            </a:r>
          </a:p>
        </p:txBody>
      </p:sp>
      <p:sp>
        <p:nvSpPr>
          <p:cNvPr id="3" name="Zástupný obsah 2">
            <a:extLst>
              <a:ext uri="{FF2B5EF4-FFF2-40B4-BE49-F238E27FC236}">
                <a16:creationId xmlns:a16="http://schemas.microsoft.com/office/drawing/2014/main" id="{E2562BA0-DEF1-4F75-8EE3-D8FBB057D930}"/>
              </a:ext>
            </a:extLst>
          </p:cNvPr>
          <p:cNvSpPr>
            <a:spLocks noGrp="1"/>
          </p:cNvSpPr>
          <p:nvPr>
            <p:ph sz="half" idx="1"/>
          </p:nvPr>
        </p:nvSpPr>
        <p:spPr>
          <a:xfrm>
            <a:off x="838200" y="1601520"/>
            <a:ext cx="10171416" cy="2004709"/>
          </a:xfrm>
        </p:spPr>
        <p:txBody>
          <a:bodyPr>
            <a:normAutofit/>
          </a:bodyPr>
          <a:lstStyle/>
          <a:p>
            <a:pPr marL="0" indent="0">
              <a:buNone/>
            </a:pPr>
            <a:r>
              <a:rPr lang="fr-FR" sz="2400" dirty="0"/>
              <a:t> David</a:t>
            </a:r>
            <a:r>
              <a:rPr lang="cs-CZ" sz="2400" dirty="0"/>
              <a:t> </a:t>
            </a:r>
            <a:r>
              <a:rPr lang="fr-FR" sz="2400" dirty="0"/>
              <a:t>Le Roy, </a:t>
            </a:r>
            <a:r>
              <a:rPr lang="fr-FR" sz="2400" i="1" dirty="0"/>
              <a:t>Les ruines des plus beaux monuments de la Grèce</a:t>
            </a:r>
            <a:r>
              <a:rPr lang="cs-CZ" sz="2400" i="1" dirty="0"/>
              <a:t>, </a:t>
            </a:r>
            <a:r>
              <a:rPr lang="cs-CZ" sz="2400" dirty="0"/>
              <a:t>1758</a:t>
            </a:r>
          </a:p>
          <a:p>
            <a:pPr marL="0" indent="0">
              <a:buNone/>
            </a:pPr>
            <a:endParaRPr lang="cs-CZ" sz="2400" dirty="0"/>
          </a:p>
        </p:txBody>
      </p:sp>
      <p:pic>
        <p:nvPicPr>
          <p:cNvPr id="1026" name="Picture 2" descr="Les Ruines des plus beaux monuments de la Grèce considérées du côté de  l'histoire et du côté de l'architecture, par M. Le Roy,... 2e édition... |  Gallica">
            <a:extLst>
              <a:ext uri="{FF2B5EF4-FFF2-40B4-BE49-F238E27FC236}">
                <a16:creationId xmlns:a16="http://schemas.microsoft.com/office/drawing/2014/main" id="{716FB132-E093-4645-8CAE-8DD96DF5E4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80" y="2501900"/>
            <a:ext cx="2848189" cy="3990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lien-David Le Roy - Wikipedia">
            <a:extLst>
              <a:ext uri="{FF2B5EF4-FFF2-40B4-BE49-F238E27FC236}">
                <a16:creationId xmlns:a16="http://schemas.microsoft.com/office/drawing/2014/main" id="{D2D640E3-74E5-4C63-B3E4-FF4B0C703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2441575"/>
            <a:ext cx="2643029" cy="39909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 ROY, Julien David. Les ruines des plus beaux monuments de la Grece,  considérées du côté de l'histoire et du côté de l'architecture, vol. Ι,  Paris, Louis-François Delatour, MDCCLXX [1770]. - TRAVELLERS'">
            <a:extLst>
              <a:ext uri="{FF2B5EF4-FFF2-40B4-BE49-F238E27FC236}">
                <a16:creationId xmlns:a16="http://schemas.microsoft.com/office/drawing/2014/main" id="{3436D69C-1A7F-4910-AAFB-8BDA0CE42F8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096125" y="2501900"/>
            <a:ext cx="48768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14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A8CDF33-A535-4D7D-8155-DD0803C09097}"/>
              </a:ext>
            </a:extLst>
          </p:cNvPr>
          <p:cNvSpPr>
            <a:spLocks noGrp="1"/>
          </p:cNvSpPr>
          <p:nvPr>
            <p:ph sz="half" idx="1"/>
          </p:nvPr>
        </p:nvSpPr>
        <p:spPr>
          <a:xfrm>
            <a:off x="190500" y="365125"/>
            <a:ext cx="4932485" cy="4351338"/>
          </a:xfrm>
        </p:spPr>
        <p:txBody>
          <a:bodyPr>
            <a:normAutofit/>
          </a:bodyPr>
          <a:lstStyle/>
          <a:p>
            <a:pPr marL="0" indent="0">
              <a:buNone/>
            </a:pPr>
            <a:r>
              <a:rPr lang="en-US" sz="2000" b="0" i="1" dirty="0">
                <a:effectLst/>
              </a:rPr>
              <a:t>The Antiquities of Athens Measured and Delineated by James Stuart F.R.S. and F.S.A. and Nicholas </a:t>
            </a:r>
            <a:r>
              <a:rPr lang="en-US" sz="2000" b="0" i="1" dirty="0" err="1">
                <a:effectLst/>
              </a:rPr>
              <a:t>Revett</a:t>
            </a:r>
            <a:r>
              <a:rPr lang="en-US" sz="2000" b="0" i="1" dirty="0">
                <a:effectLst/>
              </a:rPr>
              <a:t> Painters and Architects</a:t>
            </a:r>
            <a:r>
              <a:rPr lang="cs-CZ" sz="2000" b="0" i="0" dirty="0">
                <a:effectLst/>
              </a:rPr>
              <a:t>, 1762</a:t>
            </a:r>
          </a:p>
          <a:p>
            <a:pPr marL="0" indent="0">
              <a:buNone/>
            </a:pPr>
            <a:r>
              <a:rPr lang="cs-CZ" sz="2000" dirty="0"/>
              <a:t>Po návštěvě Athén (1751-2) </a:t>
            </a:r>
          </a:p>
        </p:txBody>
      </p:sp>
      <p:pic>
        <p:nvPicPr>
          <p:cNvPr id="2050" name="Picture 2" descr="The antiqvities of Athens : Stuart, James, 1713-1788 : Free Download,  Borrow, and Streaming : Internet Archive">
            <a:extLst>
              <a:ext uri="{FF2B5EF4-FFF2-40B4-BE49-F238E27FC236}">
                <a16:creationId xmlns:a16="http://schemas.microsoft.com/office/drawing/2014/main" id="{D477402F-4891-42ED-A331-BB31174D9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2257424"/>
            <a:ext cx="2347946" cy="3730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mes Stuart (1713-1788) and Nicholas Revett (1720-1804). | Christie's">
            <a:extLst>
              <a:ext uri="{FF2B5EF4-FFF2-40B4-BE49-F238E27FC236}">
                <a16:creationId xmlns:a16="http://schemas.microsoft.com/office/drawing/2014/main" id="{61B8E28B-8C7B-4CE9-B4E3-694919989A5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9895" y="0"/>
            <a:ext cx="4971288" cy="35536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 Antiquities · Of Athens · Measured · And · Delineated By · James ·  Stuart · F.R.S. And F.S.A. And · Nicholas · Revett · Painters · And ·  Architects. Volume · The · First · (-Third.) | Books | RA Collection |  Royal Academy of Arts">
            <a:extLst>
              <a:ext uri="{FF2B5EF4-FFF2-40B4-BE49-F238E27FC236}">
                <a16:creationId xmlns:a16="http://schemas.microsoft.com/office/drawing/2014/main" id="{6B7A7E62-7583-47E4-8D8B-C6A5BC100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895" y="3680694"/>
            <a:ext cx="5431302" cy="3243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 Antiquities · Of Athens · Measured · And · Delineated By · James ·  Stuart · F.R.S. And F.S.A. And · Nicholas · Revett · Painters · And ·  Architects. Volume · The · First · (-Third.) | Books | RA Collection |  Royal Academy of Arts">
            <a:extLst>
              <a:ext uri="{FF2B5EF4-FFF2-40B4-BE49-F238E27FC236}">
                <a16:creationId xmlns:a16="http://schemas.microsoft.com/office/drawing/2014/main" id="{178D83A7-E3F7-4BC4-B455-24CA00B16B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2257424"/>
            <a:ext cx="2694341" cy="37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15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F24D6-3DEB-4D48-973D-5405D2DECDE7}"/>
              </a:ext>
            </a:extLst>
          </p:cNvPr>
          <p:cNvSpPr>
            <a:spLocks noGrp="1"/>
          </p:cNvSpPr>
          <p:nvPr>
            <p:ph type="title"/>
          </p:nvPr>
        </p:nvSpPr>
        <p:spPr>
          <a:xfrm>
            <a:off x="2657474" y="365125"/>
            <a:ext cx="5143501" cy="1339849"/>
          </a:xfrm>
        </p:spPr>
        <p:txBody>
          <a:bodyPr>
            <a:normAutofit/>
          </a:bodyPr>
          <a:lstStyle/>
          <a:p>
            <a:r>
              <a:rPr lang="it-IT" sz="2400" dirty="0"/>
              <a:t>Giovanni Battista Piranesi</a:t>
            </a:r>
            <a:r>
              <a:rPr lang="cs-CZ" sz="2400" dirty="0"/>
              <a:t>, </a:t>
            </a:r>
            <a:r>
              <a:rPr lang="cs-CZ" sz="2400" i="1" dirty="0" err="1"/>
              <a:t>Le</a:t>
            </a:r>
            <a:r>
              <a:rPr lang="cs-CZ" sz="2400" i="1" dirty="0"/>
              <a:t> </a:t>
            </a:r>
            <a:r>
              <a:rPr lang="cs-CZ" sz="2400" i="1" dirty="0" err="1"/>
              <a:t>Antichita</a:t>
            </a:r>
            <a:r>
              <a:rPr lang="cs-CZ" sz="2400" i="1" dirty="0"/>
              <a:t> Romane</a:t>
            </a:r>
            <a:r>
              <a:rPr lang="cs-CZ" sz="2400" dirty="0"/>
              <a:t>, 1748</a:t>
            </a:r>
          </a:p>
        </p:txBody>
      </p:sp>
      <p:pic>
        <p:nvPicPr>
          <p:cNvPr id="3074" name="Picture 2" descr="Piranesi Giovanni Battista : Le Antichità Romane [...]. - Asta Stampe e  Disegni - Libreria Antiquaria Gonnelli - Casa d'Aste -">
            <a:extLst>
              <a:ext uri="{FF2B5EF4-FFF2-40B4-BE49-F238E27FC236}">
                <a16:creationId xmlns:a16="http://schemas.microsoft.com/office/drawing/2014/main" id="{72981480-3240-4A05-AA7A-BFA381D60B21}"/>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05712" y="68854"/>
            <a:ext cx="4586288" cy="31904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cient Roman architectures by Giovanni Battista Piranesi - Italian Ways">
            <a:extLst>
              <a:ext uri="{FF2B5EF4-FFF2-40B4-BE49-F238E27FC236}">
                <a16:creationId xmlns:a16="http://schemas.microsoft.com/office/drawing/2014/main" id="{DE1A3687-8B31-41B3-ADA5-B9C603CF328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41927" y="3555586"/>
            <a:ext cx="4513857" cy="29401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rachne - Books Piranesi, Giovanni Battista. 1720-1778: Le antichita romane  opera di Giambatista Piranesi architetto veneziano, divisa in quattro tomi.  Nel primo de' quali si contengono gli avanzi degli antichi edifizj di">
            <a:extLst>
              <a:ext uri="{FF2B5EF4-FFF2-40B4-BE49-F238E27FC236}">
                <a16:creationId xmlns:a16="http://schemas.microsoft.com/office/drawing/2014/main" id="{702CE652-253A-4124-8FAD-9675362CF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5075" cy="33281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ovanni Battista Piranesi. Pierluigi Panza | Artribune">
            <a:extLst>
              <a:ext uri="{FF2B5EF4-FFF2-40B4-BE49-F238E27FC236}">
                <a16:creationId xmlns:a16="http://schemas.microsoft.com/office/drawing/2014/main" id="{22F08F92-AB54-46FC-92A6-B94517DA44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2050" y="2631263"/>
            <a:ext cx="4765675" cy="394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515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F9CCD-EFE9-4F55-900B-04445B2C37DE}"/>
              </a:ext>
            </a:extLst>
          </p:cNvPr>
          <p:cNvSpPr>
            <a:spLocks noGrp="1"/>
          </p:cNvSpPr>
          <p:nvPr>
            <p:ph type="title"/>
          </p:nvPr>
        </p:nvSpPr>
        <p:spPr/>
        <p:txBody>
          <a:bodyPr/>
          <a:lstStyle/>
          <a:p>
            <a:endParaRPr lang="cs-CZ"/>
          </a:p>
        </p:txBody>
      </p:sp>
      <p:pic>
        <p:nvPicPr>
          <p:cNvPr id="4098" name="Picture 2" descr="Carceri D' Invenzione Di G. Battista Piranesi ...' | Works of Art | RA  Collection | Royal Academy of Arts">
            <a:extLst>
              <a:ext uri="{FF2B5EF4-FFF2-40B4-BE49-F238E27FC236}">
                <a16:creationId xmlns:a16="http://schemas.microsoft.com/office/drawing/2014/main" id="{0B5C6CCE-62FB-40C0-BB66-CE3356FFC79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000" y="920750"/>
            <a:ext cx="3793152" cy="5003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Paradoxes of Piranesi | Newington-Cropsey Cultural Studies Center">
            <a:extLst>
              <a:ext uri="{FF2B5EF4-FFF2-40B4-BE49-F238E27FC236}">
                <a16:creationId xmlns:a16="http://schemas.microsoft.com/office/drawing/2014/main" id="{7012CF48-8BFC-421C-AEF5-E003D28712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75230" y="927100"/>
            <a:ext cx="790724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1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sah 4"/>
          <p:cNvSpPr>
            <a:spLocks noGrp="1"/>
          </p:cNvSpPr>
          <p:nvPr>
            <p:ph sz="half" idx="1"/>
          </p:nvPr>
        </p:nvSpPr>
        <p:spPr>
          <a:xfrm>
            <a:off x="228600" y="234950"/>
            <a:ext cx="5641975" cy="6272213"/>
          </a:xfrm>
        </p:spPr>
        <p:txBody>
          <a:bodyPr/>
          <a:lstStyle/>
          <a:p>
            <a:r>
              <a:rPr lang="cs-CZ" altLang="cs-CZ" sz="2200" dirty="0"/>
              <a:t>Heinrich </a:t>
            </a:r>
            <a:r>
              <a:rPr lang="cs-CZ" altLang="cs-CZ" sz="2200" dirty="0" err="1"/>
              <a:t>Dilly</a:t>
            </a:r>
            <a:r>
              <a:rPr lang="cs-CZ" altLang="cs-CZ" sz="2200" dirty="0"/>
              <a:t>: Proč </a:t>
            </a:r>
            <a:r>
              <a:rPr lang="pl-PL" altLang="cs-CZ" sz="2200" dirty="0"/>
              <a:t>vznikly dějiny umění a pojem stylu na konci 18. století?</a:t>
            </a:r>
          </a:p>
          <a:p>
            <a:r>
              <a:rPr lang="cs-CZ" altLang="cs-CZ" sz="2200" dirty="0"/>
              <a:t>došlo k sekularizaci umění – umělecká díla byla vytržena ze svého prostředí (sekularizací, revolucemi, rozšířením obchodu s uměleckými předměty). </a:t>
            </a:r>
          </a:p>
          <a:p>
            <a:r>
              <a:rPr lang="cs-CZ" altLang="cs-CZ" sz="2200" dirty="0"/>
              <a:t>Dosud byla umělecká díla ve svém původním prostředí přímo a jasně uchopitelná a dobře vysvětlitelná. </a:t>
            </a:r>
          </a:p>
          <a:p>
            <a:r>
              <a:rPr lang="cs-CZ" altLang="cs-CZ" sz="2200" dirty="0"/>
              <a:t>Nyní se stejná díla dostávala do nových vizuálních a funkčních kontextů – byla umisťována v soukromých sbírkách, v galeriích a muzeích. </a:t>
            </a:r>
          </a:p>
          <a:p>
            <a:r>
              <a:rPr lang="cs-CZ" altLang="cs-CZ" sz="2200" dirty="0"/>
              <a:t>Vývoj umění a zejména pojem </a:t>
            </a:r>
            <a:r>
              <a:rPr lang="cs-CZ" altLang="cs-CZ" sz="2200" b="1" dirty="0"/>
              <a:t>stylu</a:t>
            </a:r>
            <a:r>
              <a:rPr lang="cs-CZ" altLang="cs-CZ" sz="2200" dirty="0"/>
              <a:t> se v tomto okamžiku staly vynikajícím prostředkem, jak spojit jinak nespojitelné</a:t>
            </a:r>
          </a:p>
          <a:p>
            <a:r>
              <a:rPr lang="cs-CZ" altLang="cs-CZ" sz="2200" dirty="0"/>
              <a:t>N</a:t>
            </a:r>
            <a:r>
              <a:rPr lang="pl-PL" altLang="cs-CZ" sz="2200" dirty="0"/>
              <a:t>ovým </a:t>
            </a:r>
            <a:r>
              <a:rPr lang="cs-CZ" altLang="cs-CZ" sz="2200" dirty="0"/>
              <a:t>společným jmenovatelem se stalo abstraktum – pojem </a:t>
            </a:r>
            <a:r>
              <a:rPr lang="cs-CZ" altLang="cs-CZ" sz="2200" i="1" dirty="0"/>
              <a:t>stylu</a:t>
            </a:r>
            <a:r>
              <a:rPr lang="cs-CZ" altLang="cs-CZ" sz="2200" dirty="0"/>
              <a:t>.</a:t>
            </a:r>
          </a:p>
        </p:txBody>
      </p:sp>
      <p:pic>
        <p:nvPicPr>
          <p:cNvPr id="10243" name="Picture 2" descr="Výsledek obrázku pro heinrich dill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75363" y="234950"/>
            <a:ext cx="3306762" cy="3308350"/>
          </a:xfrm>
          <a:noFill/>
        </p:spPr>
      </p:pic>
      <p:pic>
        <p:nvPicPr>
          <p:cNvPr id="10244" name="Picture 4" descr="Výsledek obrázku pro heinrich dil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990850"/>
            <a:ext cx="3810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2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90488" y="365125"/>
            <a:ext cx="12101512" cy="1103313"/>
          </a:xfrm>
        </p:spPr>
        <p:txBody>
          <a:bodyPr>
            <a:normAutofit/>
          </a:bodyPr>
          <a:lstStyle/>
          <a:p>
            <a:pPr eaLnBrk="1" hangingPunct="1"/>
            <a:r>
              <a:rPr lang="cs-CZ" altLang="cs-CZ" sz="2800" dirty="0"/>
              <a:t>Johann Heinrich Wilhelm </a:t>
            </a:r>
            <a:r>
              <a:rPr lang="cs-CZ" altLang="cs-CZ" sz="2800" dirty="0" err="1"/>
              <a:t>Tischbein</a:t>
            </a:r>
            <a:r>
              <a:rPr lang="cs-CZ" altLang="cs-CZ" sz="2800" dirty="0"/>
              <a:t>, Goethe v </a:t>
            </a:r>
            <a:r>
              <a:rPr lang="cs-CZ" altLang="cs-CZ" sz="2800" dirty="0" err="1"/>
              <a:t>Kampánii</a:t>
            </a:r>
            <a:r>
              <a:rPr lang="cs-CZ" altLang="cs-CZ" sz="2800" dirty="0"/>
              <a:t>, 1787</a:t>
            </a:r>
          </a:p>
        </p:txBody>
      </p:sp>
      <p:pic>
        <p:nvPicPr>
          <p:cNvPr id="3174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313" y="1468438"/>
            <a:ext cx="6427787" cy="5087937"/>
          </a:xfrm>
        </p:spPr>
      </p:pic>
      <p:pic>
        <p:nvPicPr>
          <p:cNvPr id="31748" name="Zástupný symbol pro obsa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2030413"/>
            <a:ext cx="4191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Obdélník 2"/>
          <p:cNvSpPr>
            <a:spLocks noChangeArrowheads="1"/>
          </p:cNvSpPr>
          <p:nvPr/>
        </p:nvSpPr>
        <p:spPr bwMode="auto">
          <a:xfrm>
            <a:off x="8812213" y="5856288"/>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3200"/>
              <a:t>JJW, po1760</a:t>
            </a:r>
          </a:p>
        </p:txBody>
      </p:sp>
    </p:spTree>
    <p:extLst>
      <p:ext uri="{BB962C8B-B14F-4D97-AF65-F5344CB8AC3E}">
        <p14:creationId xmlns:p14="http://schemas.microsoft.com/office/powerpoint/2010/main" val="228034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normAutofit/>
          </a:bodyPr>
          <a:lstStyle/>
          <a:p>
            <a:r>
              <a:rPr lang="cs-CZ" altLang="cs-CZ" sz="3200" dirty="0"/>
              <a:t>Goethe, neoklasicistní ideál a styl jako estetická kategorie:</a:t>
            </a:r>
          </a:p>
        </p:txBody>
      </p:sp>
      <p:pic>
        <p:nvPicPr>
          <p:cNvPr id="3277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4616" y="1875246"/>
            <a:ext cx="3527425" cy="4351338"/>
          </a:xfrm>
        </p:spPr>
      </p:pic>
      <p:sp>
        <p:nvSpPr>
          <p:cNvPr id="2" name="Obdélník 1"/>
          <p:cNvSpPr/>
          <p:nvPr/>
        </p:nvSpPr>
        <p:spPr>
          <a:xfrm>
            <a:off x="4746171" y="1875246"/>
            <a:ext cx="6096000" cy="3055965"/>
          </a:xfrm>
          <a:prstGeom prst="rect">
            <a:avLst/>
          </a:prstGeom>
        </p:spPr>
        <p:txBody>
          <a:bodyPr>
            <a:spAutoFit/>
          </a:bodyPr>
          <a:lstStyle/>
          <a:p>
            <a:pPr marL="285750" indent="-285750">
              <a:lnSpc>
                <a:spcPct val="107000"/>
              </a:lnSpc>
              <a:spcAft>
                <a:spcPts val="0"/>
              </a:spcAft>
              <a:buFontTx/>
              <a:buChar char="-"/>
            </a:pPr>
            <a:r>
              <a:rPr lang="cs-CZ" b="1" dirty="0">
                <a:latin typeface="Calibri" panose="020F0502020204030204" pitchFamily="34" charset="0"/>
                <a:ea typeface="Calibri" panose="020F0502020204030204" pitchFamily="34" charset="0"/>
                <a:cs typeface="Times New Roman" panose="02020603050405020304" pitchFamily="18" charset="0"/>
              </a:rPr>
              <a:t>Johann Wolfgang Goethe: </a:t>
            </a:r>
            <a:r>
              <a:rPr lang="cs-CZ" dirty="0">
                <a:latin typeface="Calibri" panose="020F0502020204030204" pitchFamily="34" charset="0"/>
                <a:ea typeface="Calibri" panose="020F0502020204030204" pitchFamily="34" charset="0"/>
                <a:cs typeface="Times New Roman" panose="02020603050405020304" pitchFamily="18" charset="0"/>
              </a:rPr>
              <a:t>obdiv k </a:t>
            </a:r>
            <a:r>
              <a:rPr lang="cs-CZ" dirty="0" err="1">
                <a:latin typeface="Calibri" panose="020F0502020204030204" pitchFamily="34" charset="0"/>
                <a:ea typeface="Calibri" panose="020F0502020204030204" pitchFamily="34" charset="0"/>
                <a:cs typeface="Times New Roman" panose="02020603050405020304" pitchFamily="18" charset="0"/>
              </a:rPr>
              <a:t>Winckelmannovi</a:t>
            </a:r>
            <a:r>
              <a:rPr lang="cs-CZ" dirty="0">
                <a:latin typeface="Calibri" panose="020F0502020204030204" pitchFamily="34" charset="0"/>
                <a:ea typeface="Calibri" panose="020F0502020204030204" pitchFamily="34" charset="0"/>
                <a:cs typeface="Times New Roman" panose="02020603050405020304" pitchFamily="18" charset="0"/>
              </a:rPr>
              <a:t>, editoval sborník </a:t>
            </a:r>
            <a:r>
              <a:rPr lang="cs-CZ" i="1" dirty="0" err="1"/>
              <a:t>Winckelmann</a:t>
            </a:r>
            <a:r>
              <a:rPr lang="cs-CZ" i="1" dirty="0"/>
              <a:t> </a:t>
            </a:r>
            <a:r>
              <a:rPr lang="cs-CZ" i="1" dirty="0" err="1"/>
              <a:t>und</a:t>
            </a:r>
            <a:r>
              <a:rPr lang="cs-CZ" i="1" dirty="0"/>
              <a:t> </a:t>
            </a:r>
            <a:r>
              <a:rPr lang="cs-CZ" i="1" dirty="0" err="1"/>
              <a:t>seine</a:t>
            </a:r>
            <a:r>
              <a:rPr lang="cs-CZ" i="1" dirty="0"/>
              <a:t> </a:t>
            </a:r>
            <a:r>
              <a:rPr lang="cs-CZ" i="1" dirty="0" err="1"/>
              <a:t>Jahrhundert</a:t>
            </a:r>
            <a:r>
              <a:rPr lang="cs-CZ" i="1" dirty="0"/>
              <a:t> in </a:t>
            </a:r>
            <a:r>
              <a:rPr lang="cs-CZ" i="1" dirty="0" err="1"/>
              <a:t>Briefen</a:t>
            </a:r>
            <a:r>
              <a:rPr lang="cs-CZ" i="1" dirty="0"/>
              <a:t> </a:t>
            </a:r>
            <a:r>
              <a:rPr lang="cs-CZ" i="1" dirty="0" err="1"/>
              <a:t>und</a:t>
            </a:r>
            <a:r>
              <a:rPr lang="cs-CZ" i="1" dirty="0"/>
              <a:t> </a:t>
            </a:r>
            <a:r>
              <a:rPr lang="cs-CZ" i="1" dirty="0" err="1"/>
              <a:t>Afsätzen</a:t>
            </a:r>
            <a:r>
              <a:rPr lang="cs-CZ" dirty="0"/>
              <a:t>, </a:t>
            </a:r>
            <a:r>
              <a:rPr lang="cs-CZ" dirty="0" err="1"/>
              <a:t>Weimar</a:t>
            </a:r>
            <a:r>
              <a:rPr lang="cs-CZ" dirty="0"/>
              <a:t> 1805</a:t>
            </a:r>
            <a:endParaRPr lang="cs-CZ"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Tx/>
              <a:buChar char="-"/>
            </a:pPr>
            <a:endParaRPr lang="cs-CZ"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Tx/>
              <a:buChar char="-"/>
            </a:pPr>
            <a:r>
              <a:rPr lang="cs-CZ" dirty="0">
                <a:latin typeface="Calibri" panose="020F0502020204030204" pitchFamily="34" charset="0"/>
                <a:ea typeface="Calibri" panose="020F0502020204030204" pitchFamily="34" charset="0"/>
                <a:cs typeface="Times New Roman" panose="02020603050405020304" pitchFamily="18" charset="0"/>
              </a:rPr>
              <a:t>vlastí práce </a:t>
            </a:r>
            <a:r>
              <a:rPr lang="cs-CZ" i="1" dirty="0" err="1">
                <a:latin typeface="Calibri" panose="020F0502020204030204" pitchFamily="34" charset="0"/>
                <a:ea typeface="Calibri" panose="020F0502020204030204" pitchFamily="34" charset="0"/>
                <a:cs typeface="Times New Roman" panose="02020603050405020304" pitchFamily="18" charset="0"/>
              </a:rPr>
              <a:t>Einfache</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i="1" dirty="0" err="1">
                <a:latin typeface="Calibri" panose="020F0502020204030204" pitchFamily="34" charset="0"/>
                <a:ea typeface="Calibri" panose="020F0502020204030204" pitchFamily="34" charset="0"/>
                <a:cs typeface="Times New Roman" panose="02020603050405020304" pitchFamily="18" charset="0"/>
              </a:rPr>
              <a:t>Nachahmung</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i="1" dirty="0" err="1">
                <a:latin typeface="Calibri" panose="020F0502020204030204" pitchFamily="34" charset="0"/>
                <a:ea typeface="Calibri" panose="020F0502020204030204" pitchFamily="34" charset="0"/>
                <a:cs typeface="Times New Roman" panose="02020603050405020304" pitchFamily="18" charset="0"/>
              </a:rPr>
              <a:t>Manier</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i="1" dirty="0" err="1">
                <a:latin typeface="Calibri" panose="020F0502020204030204" pitchFamily="34" charset="0"/>
                <a:ea typeface="Calibri" panose="020F0502020204030204" pitchFamily="34" charset="0"/>
                <a:cs typeface="Times New Roman" panose="02020603050405020304" pitchFamily="18" charset="0"/>
              </a:rPr>
              <a:t>und</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i="1" dirty="0" err="1">
                <a:latin typeface="Calibri" panose="020F0502020204030204" pitchFamily="34" charset="0"/>
                <a:ea typeface="Calibri" panose="020F0502020204030204" pitchFamily="34" charset="0"/>
                <a:cs typeface="Times New Roman" panose="02020603050405020304" pitchFamily="18" charset="0"/>
              </a:rPr>
              <a:t>Stil</a:t>
            </a:r>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dirty="0">
                <a:latin typeface="Calibri" panose="020F0502020204030204" pitchFamily="34" charset="0"/>
                <a:ea typeface="Calibri" panose="020F0502020204030204" pitchFamily="34" charset="0"/>
                <a:cs typeface="Times New Roman" panose="02020603050405020304" pitchFamily="18" charset="0"/>
              </a:rPr>
              <a:t>1789 –problém stylu se stává klíčovou a problémovou kategorií – stále v duchu klasicistního idealismu </a:t>
            </a:r>
          </a:p>
          <a:p>
            <a:pPr marL="285750" indent="-285750">
              <a:lnSpc>
                <a:spcPct val="107000"/>
              </a:lnSpc>
              <a:spcAft>
                <a:spcPts val="0"/>
              </a:spcAft>
              <a:buFontTx/>
              <a:buChar char="-"/>
            </a:pPr>
            <a:r>
              <a:rPr lang="cs-CZ" dirty="0">
                <a:latin typeface="Calibri" panose="020F0502020204030204" pitchFamily="34" charset="0"/>
                <a:ea typeface="Calibri" panose="020F0502020204030204" pitchFamily="34" charset="0"/>
                <a:cs typeface="Times New Roman" panose="02020603050405020304" pitchFamily="18" charset="0"/>
              </a:rPr>
              <a:t>charakteristika stylu spočívá na </a:t>
            </a:r>
            <a:r>
              <a:rPr lang="cs-CZ" i="1" dirty="0">
                <a:latin typeface="Calibri" panose="020F0502020204030204" pitchFamily="34" charset="0"/>
                <a:ea typeface="Calibri" panose="020F0502020204030204" pitchFamily="34" charset="0"/>
                <a:cs typeface="Times New Roman" panose="02020603050405020304" pitchFamily="18" charset="0"/>
              </a:rPr>
              <a:t>nejhlubších základech poznání, na bytí věcí, pokud je nám dovoleno je poznat ve viditelných a hmatatelných věcech</a:t>
            </a:r>
            <a:r>
              <a:rPr lang="cs-CZ" dirty="0">
                <a:latin typeface="Calibri" panose="020F0502020204030204" pitchFamily="34"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0708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Osvícenské dějepisectví umění v 18. století</a:t>
            </a:r>
            <a:br>
              <a:rPr lang="cs-CZ" dirty="0"/>
            </a:br>
            <a:r>
              <a:rPr lang="cs-CZ" dirty="0"/>
              <a:t>(umělci – sběratelé – učenci – veřejnost)</a:t>
            </a:r>
          </a:p>
        </p:txBody>
      </p:sp>
      <p:sp>
        <p:nvSpPr>
          <p:cNvPr id="3" name="Zástupný symbol pro obsah 2"/>
          <p:cNvSpPr>
            <a:spLocks noGrp="1"/>
          </p:cNvSpPr>
          <p:nvPr>
            <p:ph idx="1"/>
          </p:nvPr>
        </p:nvSpPr>
        <p:spPr>
          <a:xfrm>
            <a:off x="838200" y="1993050"/>
            <a:ext cx="10515600" cy="4351338"/>
          </a:xfrm>
        </p:spPr>
        <p:txBody>
          <a:bodyPr/>
          <a:lstStyle/>
          <a:p>
            <a:r>
              <a:rPr lang="cs-CZ" dirty="0"/>
              <a:t>systematizace poznatků</a:t>
            </a:r>
          </a:p>
          <a:p>
            <a:r>
              <a:rPr lang="cs-CZ" dirty="0"/>
              <a:t>znalectví a analýza památek</a:t>
            </a:r>
          </a:p>
          <a:p>
            <a:r>
              <a:rPr lang="cs-CZ" dirty="0"/>
              <a:t>kritika písemných pramenů</a:t>
            </a:r>
          </a:p>
          <a:p>
            <a:pPr marL="0" indent="0">
              <a:buNone/>
            </a:pPr>
            <a:r>
              <a:rPr lang="cs-CZ" dirty="0"/>
              <a:t>= zvědečtění zájmu o umění (od rétorské humanistické tradice k „vědě“)</a:t>
            </a:r>
          </a:p>
          <a:p>
            <a:pPr marL="0" indent="0">
              <a:buNone/>
            </a:pPr>
            <a:r>
              <a:rPr lang="cs-CZ" dirty="0"/>
              <a:t>= racionalizace a teoretizování (dát dějinám systém)</a:t>
            </a:r>
          </a:p>
          <a:p>
            <a:pPr marL="0" indent="0">
              <a:buNone/>
            </a:pPr>
            <a:r>
              <a:rPr lang="cs-CZ" dirty="0"/>
              <a:t>= interpretace a katalogizace (hledání systému)</a:t>
            </a:r>
          </a:p>
        </p:txBody>
      </p:sp>
    </p:spTree>
    <p:extLst>
      <p:ext uri="{BB962C8B-B14F-4D97-AF65-F5344CB8AC3E}">
        <p14:creationId xmlns:p14="http://schemas.microsoft.com/office/powerpoint/2010/main" val="322644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5279265" cy="1334886"/>
          </a:xfrm>
        </p:spPr>
        <p:txBody>
          <a:bodyPr>
            <a:normAutofit/>
          </a:bodyPr>
          <a:lstStyle/>
          <a:p>
            <a:r>
              <a:rPr lang="cs-CZ" sz="2800" dirty="0"/>
              <a:t>Jan Dominik </a:t>
            </a:r>
            <a:r>
              <a:rPr lang="cs-CZ" sz="2800" dirty="0" err="1"/>
              <a:t>Fiorillo</a:t>
            </a:r>
            <a:r>
              <a:rPr lang="cs-CZ" sz="2800" dirty="0"/>
              <a:t> (1748-1821)</a:t>
            </a:r>
          </a:p>
        </p:txBody>
      </p:sp>
      <p:sp>
        <p:nvSpPr>
          <p:cNvPr id="3" name="Zástupný symbol pro obsah 2"/>
          <p:cNvSpPr>
            <a:spLocks noGrp="1"/>
          </p:cNvSpPr>
          <p:nvPr>
            <p:ph idx="1"/>
          </p:nvPr>
        </p:nvSpPr>
        <p:spPr>
          <a:xfrm>
            <a:off x="838200" y="1825625"/>
            <a:ext cx="5948966" cy="4351338"/>
          </a:xfrm>
        </p:spPr>
        <p:txBody>
          <a:bodyPr>
            <a:normAutofit/>
          </a:bodyPr>
          <a:lstStyle/>
          <a:p>
            <a:r>
              <a:rPr lang="cs-CZ" sz="2400" i="1" dirty="0" err="1"/>
              <a:t>Geschichte</a:t>
            </a:r>
            <a:r>
              <a:rPr lang="cs-CZ" sz="2400" i="1" dirty="0"/>
              <a:t> der </a:t>
            </a:r>
            <a:r>
              <a:rPr lang="cs-CZ" sz="2400" i="1" dirty="0" err="1"/>
              <a:t>zeichende</a:t>
            </a:r>
            <a:r>
              <a:rPr lang="cs-CZ" sz="2400" i="1" dirty="0"/>
              <a:t> </a:t>
            </a:r>
            <a:r>
              <a:rPr lang="cs-CZ" sz="2400" i="1" dirty="0" err="1"/>
              <a:t>Künste</a:t>
            </a:r>
            <a:r>
              <a:rPr lang="cs-CZ" sz="2400" dirty="0"/>
              <a:t>, 1798-1808</a:t>
            </a:r>
          </a:p>
          <a:p>
            <a:r>
              <a:rPr lang="de-DE" sz="2400" i="1" dirty="0"/>
              <a:t>Geschichte der zeichnenden Künste in Deutschland und den vereinigten Niederlanden</a:t>
            </a:r>
            <a:r>
              <a:rPr lang="cs-CZ" sz="2400" dirty="0"/>
              <a:t>, 1815-1820</a:t>
            </a:r>
          </a:p>
          <a:p>
            <a:r>
              <a:rPr lang="cs-CZ" sz="2400" dirty="0"/>
              <a:t>Učitel Karla Friedricha von </a:t>
            </a:r>
            <a:r>
              <a:rPr lang="cs-CZ" sz="2400" dirty="0" err="1"/>
              <a:t>Rumohr</a:t>
            </a: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85" y="0"/>
            <a:ext cx="4605399" cy="6858000"/>
          </a:xfrm>
          <a:prstGeom prst="rect">
            <a:avLst/>
          </a:prstGeom>
        </p:spPr>
      </p:pic>
    </p:spTree>
    <p:extLst>
      <p:ext uri="{BB962C8B-B14F-4D97-AF65-F5344CB8AC3E}">
        <p14:creationId xmlns:p14="http://schemas.microsoft.com/office/powerpoint/2010/main" val="778886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Luigi</a:t>
            </a:r>
            <a:r>
              <a:rPr lang="cs-CZ" dirty="0"/>
              <a:t> Lanzi (1732-1810)</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2023" y="962740"/>
            <a:ext cx="3901831" cy="5124356"/>
          </a:xfrm>
        </p:spPr>
      </p:pic>
      <p:sp>
        <p:nvSpPr>
          <p:cNvPr id="5" name="Obdélník 4"/>
          <p:cNvSpPr/>
          <p:nvPr/>
        </p:nvSpPr>
        <p:spPr>
          <a:xfrm>
            <a:off x="199019" y="2416873"/>
            <a:ext cx="7558351" cy="1569660"/>
          </a:xfrm>
          <a:prstGeom prst="rect">
            <a:avLst/>
          </a:prstGeom>
        </p:spPr>
        <p:txBody>
          <a:bodyPr wrap="none">
            <a:spAutoFit/>
          </a:bodyPr>
          <a:lstStyle/>
          <a:p>
            <a:r>
              <a:rPr lang="it-IT" sz="2400" i="1" dirty="0"/>
              <a:t>Dei vasi antichi dipinti volgarmente chiamati Etruschi</a:t>
            </a:r>
            <a:r>
              <a:rPr lang="it-IT" sz="2400" dirty="0"/>
              <a:t>,</a:t>
            </a:r>
            <a:r>
              <a:rPr lang="cs-CZ" sz="2400" dirty="0"/>
              <a:t> 1806</a:t>
            </a:r>
          </a:p>
          <a:p>
            <a:r>
              <a:rPr lang="cs-CZ" sz="2400" i="1" dirty="0" err="1"/>
              <a:t>Storia</a:t>
            </a:r>
            <a:r>
              <a:rPr lang="cs-CZ" sz="2400" i="1" dirty="0"/>
              <a:t> </a:t>
            </a:r>
            <a:r>
              <a:rPr lang="cs-CZ" sz="2400" i="1" dirty="0" err="1"/>
              <a:t>Pittorica</a:t>
            </a:r>
            <a:r>
              <a:rPr lang="cs-CZ" sz="2400" i="1" dirty="0"/>
              <a:t> </a:t>
            </a:r>
            <a:r>
              <a:rPr lang="cs-CZ" sz="2400" i="1" dirty="0" err="1"/>
              <a:t>dell</a:t>
            </a:r>
            <a:r>
              <a:rPr lang="cs-CZ" sz="2400" i="1" dirty="0"/>
              <a:t>' Italia, </a:t>
            </a:r>
            <a:r>
              <a:rPr lang="cs-CZ" sz="2400" dirty="0"/>
              <a:t>1789-1809</a:t>
            </a:r>
            <a:r>
              <a:rPr lang="it-IT" sz="2400" dirty="0"/>
              <a:t> </a:t>
            </a:r>
            <a:endParaRPr lang="cs-CZ" sz="2400" dirty="0"/>
          </a:p>
          <a:p>
            <a:pPr marL="342900" indent="-342900">
              <a:buFontTx/>
              <a:buChar char="-"/>
            </a:pPr>
            <a:r>
              <a:rPr lang="cs-CZ" sz="2400" dirty="0"/>
              <a:t>Italské školy</a:t>
            </a:r>
          </a:p>
          <a:p>
            <a:pPr marL="342900" indent="-342900">
              <a:buFontTx/>
              <a:buChar char="-"/>
            </a:pPr>
            <a:r>
              <a:rPr lang="cs-CZ" sz="2400" dirty="0"/>
              <a:t>Dějiny umění</a:t>
            </a:r>
            <a:r>
              <a:rPr lang="cs-CZ" sz="2400"/>
              <a:t>, nikoliv </a:t>
            </a:r>
            <a:r>
              <a:rPr lang="cs-CZ" sz="2400" dirty="0"/>
              <a:t>dějiny malířů</a:t>
            </a:r>
          </a:p>
        </p:txBody>
      </p:sp>
    </p:spTree>
    <p:extLst>
      <p:ext uri="{BB962C8B-B14F-4D97-AF65-F5344CB8AC3E}">
        <p14:creationId xmlns:p14="http://schemas.microsoft.com/office/powerpoint/2010/main" val="3720560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464937"/>
            <a:ext cx="7601246" cy="1225751"/>
          </a:xfrm>
        </p:spPr>
        <p:txBody>
          <a:bodyPr>
            <a:normAutofit/>
          </a:bodyPr>
          <a:lstStyle/>
          <a:p>
            <a:r>
              <a:rPr lang="de-DE" sz="2400" dirty="0"/>
              <a:t>Jean Baptiste Louis Georges </a:t>
            </a:r>
            <a:r>
              <a:rPr lang="de-DE" sz="2400" dirty="0" err="1"/>
              <a:t>Séroux</a:t>
            </a:r>
            <a:r>
              <a:rPr lang="de-DE" sz="2400" dirty="0"/>
              <a:t> </a:t>
            </a:r>
            <a:r>
              <a:rPr lang="de-DE" sz="2400" dirty="0" err="1"/>
              <a:t>d’Agincourt</a:t>
            </a:r>
            <a:r>
              <a:rPr lang="cs-CZ" sz="2400" dirty="0"/>
              <a:t> (1730-1814)</a:t>
            </a:r>
          </a:p>
        </p:txBody>
      </p:sp>
      <p:sp>
        <p:nvSpPr>
          <p:cNvPr id="3" name="Zástupný symbol pro obsah 2"/>
          <p:cNvSpPr>
            <a:spLocks noGrp="1"/>
          </p:cNvSpPr>
          <p:nvPr>
            <p:ph idx="1"/>
          </p:nvPr>
        </p:nvSpPr>
        <p:spPr>
          <a:xfrm>
            <a:off x="101600" y="1690688"/>
            <a:ext cx="7174963" cy="4486275"/>
          </a:xfrm>
        </p:spPr>
        <p:txBody>
          <a:bodyPr>
            <a:normAutofit/>
          </a:bodyPr>
          <a:lstStyle/>
          <a:p>
            <a:r>
              <a:rPr lang="de-DE" sz="2000" i="1" dirty="0" err="1"/>
              <a:t>Histoire</a:t>
            </a:r>
            <a:r>
              <a:rPr lang="de-DE" sz="2000" i="1" dirty="0"/>
              <a:t> de </a:t>
            </a:r>
            <a:r>
              <a:rPr lang="de-DE" sz="2000" i="1" dirty="0" err="1"/>
              <a:t>l’Art</a:t>
            </a:r>
            <a:r>
              <a:rPr lang="de-DE" sz="2000" i="1" dirty="0"/>
              <a:t> par les </a:t>
            </a:r>
            <a:r>
              <a:rPr lang="de-DE" sz="2000" i="1" dirty="0" err="1"/>
              <a:t>monumens</a:t>
            </a:r>
            <a:r>
              <a:rPr lang="de-DE" sz="2000" i="1" dirty="0"/>
              <a:t>, </a:t>
            </a:r>
            <a:r>
              <a:rPr lang="de-DE" sz="2000" i="1" dirty="0" err="1"/>
              <a:t>depuis</a:t>
            </a:r>
            <a:r>
              <a:rPr lang="de-DE" sz="2000" i="1" dirty="0"/>
              <a:t> </a:t>
            </a:r>
            <a:r>
              <a:rPr lang="de-DE" sz="2000" i="1" dirty="0" err="1"/>
              <a:t>sa</a:t>
            </a:r>
            <a:r>
              <a:rPr lang="de-DE" sz="2000" i="1" dirty="0"/>
              <a:t> </a:t>
            </a:r>
            <a:r>
              <a:rPr lang="de-DE" sz="2000" i="1" dirty="0" err="1"/>
              <a:t>décadence</a:t>
            </a:r>
            <a:r>
              <a:rPr lang="de-DE" sz="2000" i="1" dirty="0"/>
              <a:t> au </a:t>
            </a:r>
            <a:r>
              <a:rPr lang="de-DE" sz="2000" i="1" dirty="0" err="1"/>
              <a:t>IVe</a:t>
            </a:r>
            <a:r>
              <a:rPr lang="de-DE" sz="2000" i="1" dirty="0"/>
              <a:t> </a:t>
            </a:r>
            <a:r>
              <a:rPr lang="de-DE" sz="2000" i="1" dirty="0" err="1"/>
              <a:t>siècle</a:t>
            </a:r>
            <a:r>
              <a:rPr lang="de-DE" sz="2000" i="1" dirty="0"/>
              <a:t> </a:t>
            </a:r>
            <a:r>
              <a:rPr lang="de-DE" sz="2000" i="1" dirty="0" err="1"/>
              <a:t>jusqu’à</a:t>
            </a:r>
            <a:r>
              <a:rPr lang="de-DE" sz="2000" i="1" dirty="0"/>
              <a:t> </a:t>
            </a:r>
            <a:r>
              <a:rPr lang="de-DE" sz="2000" i="1" dirty="0" err="1"/>
              <a:t>son</a:t>
            </a:r>
            <a:r>
              <a:rPr lang="de-DE" sz="2000" i="1" dirty="0"/>
              <a:t> </a:t>
            </a:r>
            <a:r>
              <a:rPr lang="de-DE" sz="2000" i="1" dirty="0" err="1"/>
              <a:t>renouvellement</a:t>
            </a:r>
            <a:r>
              <a:rPr lang="de-DE" sz="2000" i="1" dirty="0"/>
              <a:t> au </a:t>
            </a:r>
            <a:r>
              <a:rPr lang="de-DE" sz="2000" i="1" dirty="0" err="1"/>
              <a:t>XVIe</a:t>
            </a:r>
            <a:r>
              <a:rPr lang="cs-CZ" sz="2000" dirty="0"/>
              <a:t>, 1810-1823</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325" y="3442325"/>
            <a:ext cx="4600580" cy="2865549"/>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246" y="365125"/>
            <a:ext cx="4474845" cy="6858000"/>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17" y="3471750"/>
            <a:ext cx="2794000" cy="2806700"/>
          </a:xfrm>
          <a:prstGeom prst="rect">
            <a:avLst/>
          </a:prstGeom>
        </p:spPr>
      </p:pic>
    </p:spTree>
    <p:extLst>
      <p:ext uri="{BB962C8B-B14F-4D97-AF65-F5344CB8AC3E}">
        <p14:creationId xmlns:p14="http://schemas.microsoft.com/office/powerpoint/2010/main" val="2365480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it-IT" sz="3200" b="1" dirty="0"/>
              <a:t>Leopoldo Cicognara</a:t>
            </a:r>
            <a:r>
              <a:rPr lang="it-IT" sz="3200" dirty="0"/>
              <a:t> (1767–1834</a:t>
            </a:r>
            <a:r>
              <a:rPr lang="cs-CZ" sz="3200" dirty="0"/>
              <a: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9489" y="1833802"/>
            <a:ext cx="3701603" cy="4683762"/>
          </a:xfrm>
        </p:spPr>
      </p:pic>
      <p:sp>
        <p:nvSpPr>
          <p:cNvPr id="5" name="Obdélník 4"/>
          <p:cNvSpPr/>
          <p:nvPr/>
        </p:nvSpPr>
        <p:spPr>
          <a:xfrm>
            <a:off x="5772955" y="1690688"/>
            <a:ext cx="6096000" cy="1569660"/>
          </a:xfrm>
          <a:prstGeom prst="rect">
            <a:avLst/>
          </a:prstGeom>
        </p:spPr>
        <p:txBody>
          <a:bodyPr>
            <a:spAutoFit/>
          </a:bodyPr>
          <a:lstStyle/>
          <a:p>
            <a:r>
              <a:rPr lang="it-IT" sz="2400" i="1" dirty="0"/>
              <a:t>Storia della scultura dal suo risorgimento in Italia sino al secolo di Napoleone per servire di continuazione alle opere di Winckelmann e di d'Agincourt</a:t>
            </a:r>
            <a:r>
              <a:rPr lang="cs-CZ" sz="2400" dirty="0"/>
              <a:t>, 1813-1818</a:t>
            </a:r>
            <a:r>
              <a:rPr lang="it-IT" sz="2400" dirty="0"/>
              <a:t> </a:t>
            </a:r>
            <a:endParaRPr lang="cs-CZ" sz="24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2687" y="3119282"/>
            <a:ext cx="2362187" cy="3501313"/>
          </a:xfrm>
          <a:prstGeom prst="rect">
            <a:avLst/>
          </a:prstGeom>
        </p:spPr>
      </p:pic>
    </p:spTree>
    <p:extLst>
      <p:ext uri="{BB962C8B-B14F-4D97-AF65-F5344CB8AC3E}">
        <p14:creationId xmlns:p14="http://schemas.microsoft.com/office/powerpoint/2010/main" val="3054320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pPr eaLnBrk="1" hangingPunct="1"/>
            <a:endParaRPr lang="cs-CZ" altLang="cs-CZ"/>
          </a:p>
        </p:txBody>
      </p:sp>
      <p:pic>
        <p:nvPicPr>
          <p:cNvPr id="2765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3055937" cy="4576762"/>
          </a:xfrm>
        </p:spPr>
      </p:pic>
      <p:pic>
        <p:nvPicPr>
          <p:cNvPr id="27652"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4450" y="0"/>
            <a:ext cx="32575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ofessor Alex Potts FBA | The British Academy">
            <a:extLst>
              <a:ext uri="{FF2B5EF4-FFF2-40B4-BE49-F238E27FC236}">
                <a16:creationId xmlns:a16="http://schemas.microsoft.com/office/drawing/2014/main" id="{025DAA94-F189-42A5-B8D7-C0BD2FA645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0600" y="3984943"/>
            <a:ext cx="2873057" cy="2873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ney Davis | History of Art Department - History of Art Department">
            <a:extLst>
              <a:ext uri="{FF2B5EF4-FFF2-40B4-BE49-F238E27FC236}">
                <a16:creationId xmlns:a16="http://schemas.microsoft.com/office/drawing/2014/main" id="{1C0212E0-EC4F-4439-80E8-FC8C89B1A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3984943"/>
            <a:ext cx="2873057" cy="287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5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Výsledek obrázku pro queer art histor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sledek obrázku pro queer art histor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08252" y="1825625"/>
            <a:ext cx="310949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ýsledek obrázku pro queer art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161" y="668215"/>
            <a:ext cx="5508748" cy="5508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ýsledek obrázku pro queer art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082" y="668215"/>
            <a:ext cx="3936588" cy="550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44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Michel Foucault (1926-1984): diskurz</a:t>
            </a:r>
            <a:br>
              <a:rPr lang="cs-CZ" dirty="0"/>
            </a:br>
            <a:endParaRPr lang="cs-CZ" dirty="0"/>
          </a:p>
        </p:txBody>
      </p:sp>
      <p:pic>
        <p:nvPicPr>
          <p:cNvPr id="41986" name="Picture 2" descr="Výsledek obrázku pro michel foucaul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9370" y="1203387"/>
            <a:ext cx="5080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Výsledek obrázku pro michel foucault history of sexualt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22469" y="1690688"/>
            <a:ext cx="3271278" cy="477579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517071" y="4895808"/>
            <a:ext cx="6241473" cy="1631216"/>
          </a:xfrm>
          <a:prstGeom prst="rect">
            <a:avLst/>
          </a:prstGeom>
        </p:spPr>
        <p:txBody>
          <a:bodyPr wrap="square">
            <a:spAutoFit/>
          </a:bodyPr>
          <a:lstStyle/>
          <a:p>
            <a:r>
              <a:rPr lang="cs-CZ" sz="2000" dirty="0"/>
              <a:t>Sexualita – sociální (diskurzivní) konstrukt – v minulosti se jeho vymezení a chápání měnilo – a to je třeba zkoumat</a:t>
            </a:r>
          </a:p>
          <a:p>
            <a:endParaRPr lang="cs-CZ" sz="2000" dirty="0"/>
          </a:p>
          <a:p>
            <a:r>
              <a:rPr lang="cs-CZ" sz="2000" dirty="0"/>
              <a:t>Důležitý aspekt „moci“ – sexualita a její sociální regulace je formou ovládání.</a:t>
            </a:r>
          </a:p>
        </p:txBody>
      </p:sp>
    </p:spTree>
    <p:extLst>
      <p:ext uri="{BB962C8B-B14F-4D97-AF65-F5344CB8AC3E}">
        <p14:creationId xmlns:p14="http://schemas.microsoft.com/office/powerpoint/2010/main" val="2255308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Johann Joachim </a:t>
            </a:r>
            <a:r>
              <a:rPr lang="cs-CZ" sz="3200" dirty="0" err="1"/>
              <a:t>Winckelmann</a:t>
            </a:r>
            <a:r>
              <a:rPr lang="cs-CZ" sz="3200" dirty="0"/>
              <a:t> (1717-1768)</a:t>
            </a:r>
          </a:p>
        </p:txBody>
      </p:sp>
      <p:pic>
        <p:nvPicPr>
          <p:cNvPr id="8194" name="Picture 2" descr="Výsledek obrázku pro Johann Joachim Winckelman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745" y="1825625"/>
            <a:ext cx="97905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608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580" y="933161"/>
            <a:ext cx="8195128" cy="1560657"/>
          </a:xfrm>
        </p:spPr>
        <p:txBody>
          <a:bodyPr>
            <a:noAutofit/>
          </a:bodyPr>
          <a:lstStyle/>
          <a:p>
            <a:r>
              <a:rPr lang="cs-CZ" sz="2400" b="1" dirty="0" err="1"/>
              <a:t>Lynda</a:t>
            </a:r>
            <a:r>
              <a:rPr lang="cs-CZ" sz="2400" b="1" dirty="0"/>
              <a:t> </a:t>
            </a:r>
            <a:r>
              <a:rPr lang="cs-CZ" sz="2400" b="1" dirty="0" err="1"/>
              <a:t>Nead</a:t>
            </a:r>
            <a:r>
              <a:rPr lang="cs-CZ" sz="2400" dirty="0"/>
              <a:t>, britská historička umění, aplikující </a:t>
            </a:r>
            <a:r>
              <a:rPr lang="cs-CZ" sz="2400" dirty="0" err="1"/>
              <a:t>Foucaultův</a:t>
            </a:r>
            <a:r>
              <a:rPr lang="cs-CZ" sz="2400" dirty="0"/>
              <a:t> pohled – zejm. v kontextu dějin malířství ve viktoriánské éře – dominance mužů, regulace ženské sexuality nebyla patrná jen v umění kde byla žena tradičně vykreslována jako pasivní objekt), ale i v celé společnosti a kultuře, a mj. i právu, lékařství a náboženství</a:t>
            </a:r>
          </a:p>
        </p:txBody>
      </p:sp>
      <p:pic>
        <p:nvPicPr>
          <p:cNvPr id="1026" name="Picture 2" descr="Výsledek obrázku pro lynda nea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3149164"/>
            <a:ext cx="3091845" cy="3008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lynda nead"/>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409708" y="524510"/>
            <a:ext cx="3782291" cy="563293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91845" y="4381657"/>
            <a:ext cx="5098472" cy="1631216"/>
          </a:xfrm>
          <a:prstGeom prst="rect">
            <a:avLst/>
          </a:prstGeom>
        </p:spPr>
        <p:txBody>
          <a:bodyPr wrap="square">
            <a:spAutoFit/>
          </a:bodyPr>
          <a:lstStyle/>
          <a:p>
            <a:r>
              <a:rPr lang="cs-CZ" sz="2000" dirty="0" err="1"/>
              <a:t>Myths</a:t>
            </a:r>
            <a:r>
              <a:rPr lang="cs-CZ" sz="2000" dirty="0"/>
              <a:t> </a:t>
            </a:r>
            <a:r>
              <a:rPr lang="cs-CZ" sz="2000" dirty="0" err="1"/>
              <a:t>of</a:t>
            </a:r>
            <a:r>
              <a:rPr lang="cs-CZ" sz="2000" dirty="0"/>
              <a:t> Sexuality: </a:t>
            </a:r>
            <a:r>
              <a:rPr lang="cs-CZ" sz="2000" dirty="0" err="1"/>
              <a:t>Representations</a:t>
            </a:r>
            <a:r>
              <a:rPr lang="cs-CZ" sz="2000" dirty="0"/>
              <a:t> </a:t>
            </a:r>
            <a:r>
              <a:rPr lang="cs-CZ" sz="2000" dirty="0" err="1"/>
              <a:t>of</a:t>
            </a:r>
            <a:r>
              <a:rPr lang="cs-CZ" sz="2000" dirty="0"/>
              <a:t> </a:t>
            </a:r>
            <a:r>
              <a:rPr lang="cs-CZ" sz="2000" dirty="0" err="1"/>
              <a:t>Women</a:t>
            </a:r>
            <a:r>
              <a:rPr lang="cs-CZ" sz="2000" dirty="0"/>
              <a:t> in </a:t>
            </a:r>
            <a:r>
              <a:rPr lang="cs-CZ" sz="2000" dirty="0" err="1"/>
              <a:t>Victorian</a:t>
            </a:r>
            <a:r>
              <a:rPr lang="cs-CZ" sz="2000" dirty="0"/>
              <a:t> </a:t>
            </a:r>
            <a:r>
              <a:rPr lang="cs-CZ" sz="2000" dirty="0" err="1"/>
              <a:t>Britain</a:t>
            </a:r>
            <a:r>
              <a:rPr lang="cs-CZ" sz="2000" dirty="0"/>
              <a:t>,  Oxford 1988</a:t>
            </a:r>
          </a:p>
          <a:p>
            <a:endParaRPr lang="cs-CZ" sz="2000" dirty="0"/>
          </a:p>
          <a:p>
            <a:r>
              <a:rPr lang="en-US" sz="2000" dirty="0"/>
              <a:t>The Female Nude: Art, Obscenity and Sexuality</a:t>
            </a:r>
            <a:r>
              <a:rPr lang="cs-CZ" sz="2000" dirty="0"/>
              <a:t>, </a:t>
            </a:r>
            <a:r>
              <a:rPr lang="en-US" sz="2000" dirty="0"/>
              <a:t>1995</a:t>
            </a:r>
            <a:endParaRPr lang="cs-CZ" sz="2000" dirty="0"/>
          </a:p>
        </p:txBody>
      </p:sp>
    </p:spTree>
    <p:extLst>
      <p:ext uri="{BB962C8B-B14F-4D97-AF65-F5344CB8AC3E}">
        <p14:creationId xmlns:p14="http://schemas.microsoft.com/office/powerpoint/2010/main" val="1846289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4415" y="-92075"/>
            <a:ext cx="10515600" cy="1325563"/>
          </a:xfrm>
        </p:spPr>
        <p:txBody>
          <a:bodyPr>
            <a:normAutofit/>
          </a:bodyPr>
          <a:lstStyle/>
          <a:p>
            <a:r>
              <a:rPr lang="en-US" sz="2800" dirty="0"/>
              <a:t>George Elgar Hicks</a:t>
            </a:r>
            <a:r>
              <a:rPr lang="cs-CZ" sz="2800" dirty="0"/>
              <a:t>,</a:t>
            </a:r>
            <a:r>
              <a:rPr lang="en-US" sz="2800" dirty="0"/>
              <a:t> Woman's Mission</a:t>
            </a:r>
            <a:r>
              <a:rPr lang="cs-CZ" sz="2800" dirty="0"/>
              <a:t>, </a:t>
            </a:r>
            <a:r>
              <a:rPr lang="en-US" sz="2800" dirty="0"/>
              <a:t> 1863</a:t>
            </a:r>
            <a:endParaRPr lang="cs-CZ" sz="2800" dirty="0"/>
          </a:p>
        </p:txBody>
      </p:sp>
      <p:pic>
        <p:nvPicPr>
          <p:cNvPr id="3074" name="Picture 2" descr="Výsledek obrázku pro hicks woman's mission"/>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67630" y="1133963"/>
            <a:ext cx="363744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hicks woman's miss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78742" y="1133963"/>
            <a:ext cx="341036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ýsledek obrázku pro hicks woman's 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779" y="1159614"/>
            <a:ext cx="3337902" cy="430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059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1946" y="-148039"/>
            <a:ext cx="10515600" cy="1325563"/>
          </a:xfrm>
        </p:spPr>
        <p:txBody>
          <a:bodyPr/>
          <a:lstStyle/>
          <a:p>
            <a:r>
              <a:rPr lang="cs-CZ" dirty="0"/>
              <a:t>Základní pojmy</a:t>
            </a:r>
          </a:p>
        </p:txBody>
      </p:sp>
      <p:sp>
        <p:nvSpPr>
          <p:cNvPr id="3" name="Zástupný symbol pro obsah 2"/>
          <p:cNvSpPr>
            <a:spLocks noGrp="1"/>
          </p:cNvSpPr>
          <p:nvPr>
            <p:ph sz="half" idx="1"/>
          </p:nvPr>
        </p:nvSpPr>
        <p:spPr>
          <a:xfrm>
            <a:off x="110836" y="1057666"/>
            <a:ext cx="5617586" cy="5038333"/>
          </a:xfrm>
        </p:spPr>
        <p:txBody>
          <a:bodyPr>
            <a:normAutofit/>
          </a:bodyPr>
          <a:lstStyle/>
          <a:p>
            <a:r>
              <a:rPr lang="cs-CZ" sz="2400" b="1" dirty="0"/>
              <a:t>Pohlaví </a:t>
            </a:r>
            <a:r>
              <a:rPr lang="cs-CZ" sz="2400" dirty="0"/>
              <a:t>– biologicky definováno – otázka např. zobrazování pohlaví a role diváka (maskulinní pohled na ženu)</a:t>
            </a:r>
            <a:endParaRPr lang="cs-CZ" sz="2400" b="1" dirty="0"/>
          </a:p>
          <a:p>
            <a:r>
              <a:rPr lang="cs-CZ" sz="2400" b="1" dirty="0"/>
              <a:t>Gender</a:t>
            </a:r>
            <a:r>
              <a:rPr lang="cs-CZ" sz="2400" dirty="0"/>
              <a:t> – definován kulturně a sociálně – řada stereotypů</a:t>
            </a:r>
          </a:p>
          <a:p>
            <a:r>
              <a:rPr lang="cs-CZ" sz="2400" b="1" dirty="0"/>
              <a:t>Sexualita </a:t>
            </a:r>
            <a:r>
              <a:rPr lang="cs-CZ" sz="2400" dirty="0"/>
              <a:t>– aspekt sexuální touhy a vyjadřování – jak jej jedinec projevuje s ohledem na své pohlaví a genderovou definici – otázka reflexe v umění (současném i minulém – často spojeno s psychoanalytickým přístupem)</a:t>
            </a:r>
          </a:p>
          <a:p>
            <a:endParaRPr lang="cs-CZ" sz="2400" dirty="0"/>
          </a:p>
        </p:txBody>
      </p:sp>
      <p:pic>
        <p:nvPicPr>
          <p:cNvPr id="3074" name="Picture 2" descr="Early Colonial Gender Roles » Teaching LGBTQ Histor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0703" y="0"/>
            <a:ext cx="3836843" cy="30852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se Self-Portraits played with gender fluidity back in the d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978" y="3476625"/>
            <a:ext cx="48768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5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295275" y="1825625"/>
            <a:ext cx="7439025" cy="4159539"/>
          </a:xfrm>
        </p:spPr>
        <p:txBody>
          <a:bodyPr>
            <a:normAutofit fontScale="85000" lnSpcReduction="10000"/>
          </a:bodyPr>
          <a:lstStyle/>
          <a:p>
            <a:pPr marL="0" indent="0">
              <a:buNone/>
            </a:pPr>
            <a:r>
              <a:rPr lang="cs-CZ" dirty="0"/>
              <a:t>Feministické dějiny umění patří spolu s marxisticky a sociologicky orientovaným dějepisem umění k těm přístupům, které odmítají formalistický pohled na umění (a vnitřní logiku jeho vývoje) a preferují kontextuální perspektivu a vliv vnějších. </a:t>
            </a:r>
          </a:p>
          <a:p>
            <a:pPr marL="0" indent="0">
              <a:buNone/>
            </a:pPr>
            <a:r>
              <a:rPr lang="cs-CZ" dirty="0"/>
              <a:t>Oproti marxismu se domnívají, že této vliv není výhradně ekonomický, ale složitější, má více příčin – zejm. sociální postavení žen, jejich nerovnost a utlačování, které se v minulosti a různých kulturách proměňovala a reflektovalo v umění .</a:t>
            </a:r>
          </a:p>
          <a:p>
            <a:pPr marL="0" indent="0">
              <a:buNone/>
            </a:pPr>
            <a:r>
              <a:rPr lang="cs-CZ" dirty="0"/>
              <a:t>Od počátku spojeno s aktuální politickou agendou a uměleckou praxí, která výrazně proměnila/obohatila akademický diskurz dějin umění – zvl. od 70. let 20. století.</a:t>
            </a:r>
          </a:p>
          <a:p>
            <a:pPr marL="0" indent="0">
              <a:buNone/>
            </a:pPr>
            <a:endParaRPr lang="cs-CZ" dirty="0"/>
          </a:p>
        </p:txBody>
      </p:sp>
      <p:pic>
        <p:nvPicPr>
          <p:cNvPr id="4098" name="Picture 2" descr="Hilary Robinson- Feminist Art History - ADR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31687" y="1633826"/>
            <a:ext cx="280226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93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4932892" y="365125"/>
            <a:ext cx="7259108" cy="6317384"/>
          </a:xfrm>
        </p:spPr>
        <p:txBody>
          <a:bodyPr>
            <a:noAutofit/>
          </a:bodyPr>
          <a:lstStyle/>
          <a:p>
            <a:pPr marL="0" indent="0">
              <a:buNone/>
            </a:pPr>
            <a:r>
              <a:rPr lang="cs-CZ" sz="2000" b="1" dirty="0"/>
              <a:t>Základní pojmy feministické teorie:</a:t>
            </a:r>
          </a:p>
          <a:p>
            <a:pPr marL="514350" indent="-514350">
              <a:buAutoNum type="arabicParenR"/>
            </a:pPr>
            <a:r>
              <a:rPr lang="cs-CZ" sz="2000" b="1" dirty="0"/>
              <a:t>Patriarchát</a:t>
            </a:r>
            <a:r>
              <a:rPr lang="cs-CZ" sz="2000" dirty="0"/>
              <a:t>: nadvláda mužů/otců, která ovládá tradičně celou civilizace – obchod, vládu, umění, náboženství…</a:t>
            </a:r>
          </a:p>
          <a:p>
            <a:pPr marL="514350" indent="-514350">
              <a:buAutoNum type="arabicParenR"/>
            </a:pPr>
            <a:r>
              <a:rPr lang="cs-CZ" sz="2000" b="1" dirty="0"/>
              <a:t>Sexismus</a:t>
            </a:r>
            <a:r>
              <a:rPr lang="cs-CZ" sz="2000" dirty="0"/>
              <a:t>: diskriminace žen – pouze z toho důvodu, že jsou ženami</a:t>
            </a:r>
          </a:p>
          <a:p>
            <a:endParaRPr lang="cs-CZ" sz="2000" dirty="0"/>
          </a:p>
          <a:p>
            <a:pPr marL="0" indent="0">
              <a:buNone/>
            </a:pPr>
            <a:r>
              <a:rPr lang="cs-CZ" sz="2000" dirty="0"/>
              <a:t>Řeší se:</a:t>
            </a:r>
          </a:p>
          <a:p>
            <a:r>
              <a:rPr lang="cs-CZ" sz="2000" dirty="0"/>
              <a:t>Role diváka a prezentace ženského těla v umění: Pozice ženy jako uměleckého objektu (</a:t>
            </a:r>
            <a:r>
              <a:rPr lang="cs-CZ" sz="2000" dirty="0" err="1"/>
              <a:t>stereotypizace</a:t>
            </a:r>
            <a:r>
              <a:rPr lang="cs-CZ" sz="2000" dirty="0"/>
              <a:t>, sexuální objekt – sexismus, atributy pasivity, poddajnosti, zranitelnosti, obraz ženy je ovládán mužem – </a:t>
            </a:r>
            <a:r>
              <a:rPr lang="cs-CZ" sz="2000" i="1" dirty="0"/>
              <a:t>male </a:t>
            </a:r>
            <a:r>
              <a:rPr lang="cs-CZ" sz="2000" i="1" dirty="0" err="1"/>
              <a:t>gaze</a:t>
            </a:r>
            <a:endParaRPr lang="cs-CZ" sz="2000" i="1" dirty="0"/>
          </a:p>
          <a:p>
            <a:r>
              <a:rPr lang="cs-CZ" sz="2000" dirty="0"/>
              <a:t>Sex – gender (ne ve smyslu esencialismu/biologického faktu, ale jako preskriptivní konstrukt sociální, kulturní)</a:t>
            </a:r>
          </a:p>
          <a:p>
            <a:r>
              <a:rPr lang="cs-CZ" sz="2000" dirty="0"/>
              <a:t>Jak umění reflektuje charakteristické vlastnosti žen (pasivita, citlivost…), které však nejsou dle tohoto výkladu biologicky determinovány, ale jsou sociálně konstruovány – v negativním slova smyslu (slabé, to „druhé“ (S. de </a:t>
            </a:r>
            <a:r>
              <a:rPr lang="cs-CZ" sz="2000" dirty="0" err="1"/>
              <a:t>Beauvoir</a:t>
            </a:r>
            <a:r>
              <a:rPr lang="cs-CZ" sz="2000" dirty="0"/>
              <a:t>) pohlaví)</a:t>
            </a:r>
          </a:p>
          <a:p>
            <a:r>
              <a:rPr lang="cs-CZ" sz="2000" dirty="0"/>
              <a:t>Z pozice marxismu – sexismus je důsledkem ekonomické nerovnosti, resp. patriarchální ekonomické organizace společnosti – dopad na uměleckou praxi</a:t>
            </a:r>
          </a:p>
        </p:txBody>
      </p:sp>
      <p:pic>
        <p:nvPicPr>
          <p:cNvPr id="5" name="Picture 2" descr="Výsledek obrázku pro feminism art histor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4018" y="556257"/>
            <a:ext cx="4094692" cy="522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05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026903-ED08-4184-91D1-657BD4004CE8}"/>
              </a:ext>
            </a:extLst>
          </p:cNvPr>
          <p:cNvSpPr>
            <a:spLocks noGrp="1"/>
          </p:cNvSpPr>
          <p:nvPr>
            <p:ph type="title"/>
          </p:nvPr>
        </p:nvSpPr>
        <p:spPr>
          <a:xfrm>
            <a:off x="4728306" y="392111"/>
            <a:ext cx="6991350" cy="1325563"/>
          </a:xfrm>
        </p:spPr>
        <p:txBody>
          <a:bodyPr>
            <a:normAutofit/>
          </a:bodyPr>
          <a:lstStyle/>
          <a:p>
            <a:r>
              <a:rPr lang="cs-CZ" sz="2400" b="1" dirty="0">
                <a:latin typeface="+mn-lt"/>
              </a:rPr>
              <a:t>Linda </a:t>
            </a:r>
            <a:r>
              <a:rPr lang="cs-CZ" sz="2400" b="1" dirty="0" err="1">
                <a:latin typeface="+mn-lt"/>
              </a:rPr>
              <a:t>Nochlin</a:t>
            </a:r>
            <a:r>
              <a:rPr lang="cs-CZ" sz="2400" b="1" dirty="0">
                <a:latin typeface="+mn-lt"/>
              </a:rPr>
              <a:t> </a:t>
            </a:r>
            <a:r>
              <a:rPr lang="cs-CZ" sz="2400" dirty="0">
                <a:latin typeface="+mn-lt"/>
              </a:rPr>
              <a:t>(1931-2017)</a:t>
            </a:r>
            <a:br>
              <a:rPr lang="cs-CZ" sz="2400" dirty="0">
                <a:latin typeface="+mn-lt"/>
              </a:rPr>
            </a:br>
            <a:endParaRPr lang="cs-CZ" sz="2400" dirty="0"/>
          </a:p>
        </p:txBody>
      </p:sp>
      <p:sp>
        <p:nvSpPr>
          <p:cNvPr id="4" name="Zástupný obsah 3">
            <a:extLst>
              <a:ext uri="{FF2B5EF4-FFF2-40B4-BE49-F238E27FC236}">
                <a16:creationId xmlns:a16="http://schemas.microsoft.com/office/drawing/2014/main" id="{55704766-9CB3-43D6-B767-531898B86EBF}"/>
              </a:ext>
            </a:extLst>
          </p:cNvPr>
          <p:cNvSpPr>
            <a:spLocks noGrp="1"/>
          </p:cNvSpPr>
          <p:nvPr>
            <p:ph sz="half" idx="2"/>
          </p:nvPr>
        </p:nvSpPr>
        <p:spPr/>
        <p:txBody>
          <a:bodyPr/>
          <a:lstStyle/>
          <a:p>
            <a:endParaRPr lang="cs-CZ"/>
          </a:p>
        </p:txBody>
      </p:sp>
      <p:pic>
        <p:nvPicPr>
          <p:cNvPr id="5" name="Picture 4" descr="Výsledek obrázku pro linda nochlin">
            <a:extLst>
              <a:ext uri="{FF2B5EF4-FFF2-40B4-BE49-F238E27FC236}">
                <a16:creationId xmlns:a16="http://schemas.microsoft.com/office/drawing/2014/main" id="{F23C9EB0-4863-44C5-A125-D660B3407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516" y="1972931"/>
            <a:ext cx="3287424" cy="3167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ýsledek obrázku pro linda nochlin book">
            <a:extLst>
              <a:ext uri="{FF2B5EF4-FFF2-40B4-BE49-F238E27FC236}">
                <a16:creationId xmlns:a16="http://schemas.microsoft.com/office/drawing/2014/main" id="{E14BEDD8-794D-4062-8DC1-636FBE970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93" y="642937"/>
            <a:ext cx="3621007" cy="5426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men Artists. The Linda Nochlin Reader, Dějiny výtvarného umění, Výtvarné  umění, Cizojazyčné knihy, Slovart - knihy moderního člověka">
            <a:extLst>
              <a:ext uri="{FF2B5EF4-FFF2-40B4-BE49-F238E27FC236}">
                <a16:creationId xmlns:a16="http://schemas.microsoft.com/office/drawing/2014/main" id="{69D6E54E-F07B-44B6-BC0D-7CE5A22674F1}"/>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78932" y="92074"/>
            <a:ext cx="4012130" cy="554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7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3017" y="2043545"/>
            <a:ext cx="5892983" cy="2709628"/>
          </a:xfrm>
        </p:spPr>
        <p:txBody>
          <a:bodyPr>
            <a:noAutofit/>
          </a:bodyPr>
          <a:lstStyle/>
          <a:p>
            <a:r>
              <a:rPr lang="cs-CZ" sz="2100" b="1" dirty="0">
                <a:latin typeface="+mn-lt"/>
              </a:rPr>
              <a:t>Linda </a:t>
            </a:r>
            <a:r>
              <a:rPr lang="cs-CZ" sz="2100" b="1" dirty="0" err="1">
                <a:latin typeface="+mn-lt"/>
              </a:rPr>
              <a:t>Nochlin</a:t>
            </a:r>
            <a:r>
              <a:rPr lang="cs-CZ" sz="2100" b="1" dirty="0">
                <a:latin typeface="+mn-lt"/>
              </a:rPr>
              <a:t> </a:t>
            </a:r>
            <a:r>
              <a:rPr lang="cs-CZ" sz="2100" dirty="0">
                <a:latin typeface="+mn-lt"/>
              </a:rPr>
              <a:t>(1931-2017)</a:t>
            </a:r>
            <a:br>
              <a:rPr lang="cs-CZ" sz="2100" dirty="0">
                <a:latin typeface="+mn-lt"/>
              </a:rPr>
            </a:br>
            <a:r>
              <a:rPr lang="cs-CZ" sz="2100" dirty="0">
                <a:latin typeface="+mn-lt"/>
              </a:rPr>
              <a:t>Severoamerická průkopnice feministického dějepisu umění </a:t>
            </a:r>
            <a:br>
              <a:rPr lang="cs-CZ" sz="2100" dirty="0">
                <a:latin typeface="+mn-lt"/>
              </a:rPr>
            </a:br>
            <a:r>
              <a:rPr lang="cs-CZ" sz="2100" b="1" dirty="0">
                <a:latin typeface="+mn-lt"/>
              </a:rPr>
              <a:t>Iniciační studie „</a:t>
            </a:r>
            <a:r>
              <a:rPr lang="cs-CZ" sz="2100" b="1" dirty="0" err="1">
                <a:latin typeface="+mn-lt"/>
              </a:rPr>
              <a:t>Why</a:t>
            </a:r>
            <a:r>
              <a:rPr lang="cs-CZ" sz="2100" b="1" dirty="0">
                <a:latin typeface="+mn-lt"/>
              </a:rPr>
              <a:t> </a:t>
            </a:r>
            <a:r>
              <a:rPr lang="cs-CZ" sz="2100" b="1" dirty="0" err="1">
                <a:latin typeface="+mn-lt"/>
              </a:rPr>
              <a:t>have</a:t>
            </a:r>
            <a:r>
              <a:rPr lang="cs-CZ" sz="2100" b="1" dirty="0">
                <a:latin typeface="+mn-lt"/>
              </a:rPr>
              <a:t> </a:t>
            </a:r>
            <a:r>
              <a:rPr lang="cs-CZ" sz="2100" b="1" dirty="0" err="1">
                <a:latin typeface="+mn-lt"/>
              </a:rPr>
              <a:t>there</a:t>
            </a:r>
            <a:r>
              <a:rPr lang="cs-CZ" sz="2100" b="1" dirty="0">
                <a:latin typeface="+mn-lt"/>
              </a:rPr>
              <a:t> </a:t>
            </a:r>
            <a:r>
              <a:rPr lang="cs-CZ" sz="2100" b="1" dirty="0" err="1">
                <a:latin typeface="+mn-lt"/>
              </a:rPr>
              <a:t>been</a:t>
            </a:r>
            <a:r>
              <a:rPr lang="cs-CZ" sz="2100" b="1" dirty="0">
                <a:latin typeface="+mn-lt"/>
              </a:rPr>
              <a:t> no </a:t>
            </a:r>
            <a:r>
              <a:rPr lang="cs-CZ" sz="2100" b="1" dirty="0" err="1">
                <a:latin typeface="+mn-lt"/>
              </a:rPr>
              <a:t>great</a:t>
            </a:r>
            <a:r>
              <a:rPr lang="cs-CZ" sz="2100" b="1" dirty="0">
                <a:latin typeface="+mn-lt"/>
              </a:rPr>
              <a:t> </a:t>
            </a:r>
            <a:r>
              <a:rPr lang="cs-CZ" sz="2100" b="1" dirty="0" err="1">
                <a:latin typeface="+mn-lt"/>
              </a:rPr>
              <a:t>women</a:t>
            </a:r>
            <a:r>
              <a:rPr lang="cs-CZ" sz="2100" b="1" dirty="0">
                <a:latin typeface="+mn-lt"/>
              </a:rPr>
              <a:t> </a:t>
            </a:r>
            <a:r>
              <a:rPr lang="cs-CZ" sz="2100" b="1" dirty="0" err="1">
                <a:latin typeface="+mn-lt"/>
              </a:rPr>
              <a:t>artists</a:t>
            </a:r>
            <a:r>
              <a:rPr lang="cs-CZ" sz="2100" b="1" dirty="0">
                <a:latin typeface="+mn-lt"/>
              </a:rPr>
              <a:t>? (1972)</a:t>
            </a:r>
            <a:br>
              <a:rPr lang="cs-CZ" sz="2100" b="1" dirty="0">
                <a:latin typeface="+mn-lt"/>
              </a:rPr>
            </a:br>
            <a:r>
              <a:rPr lang="cs-CZ" sz="2100" dirty="0">
                <a:latin typeface="+mn-lt"/>
              </a:rPr>
              <a:t>- důvodem není, že by neexistovaly, resp. nemohly by být - ovšem správnou reakcí není vyhledávat zapomenuté skvělé umělkyně minulosti a vyrovnávat je s muži. Klíčovým je pochopení, proč se umělkyním nedostávalo pozornosti a vzdělání – ten důvod je </a:t>
            </a:r>
            <a:r>
              <a:rPr lang="cs-CZ" sz="2100" dirty="0" err="1">
                <a:latin typeface="+mn-lt"/>
              </a:rPr>
              <a:t>socio</a:t>
            </a:r>
            <a:r>
              <a:rPr lang="cs-CZ" sz="2100" dirty="0">
                <a:latin typeface="+mn-lt"/>
              </a:rPr>
              <a:t>-historický: mužská dominance v uměleckém světě zamezovala ženám vzdělání a uplatnění – patriarchálně je omezovala v jejich „ženské roli“.</a:t>
            </a:r>
            <a:br>
              <a:rPr lang="cs-CZ" sz="2100" dirty="0">
                <a:latin typeface="+mn-lt"/>
              </a:rPr>
            </a:br>
            <a:br>
              <a:rPr lang="cs-CZ" sz="2100" dirty="0">
                <a:latin typeface="+mn-lt"/>
              </a:rPr>
            </a:br>
            <a:r>
              <a:rPr lang="cs-CZ" sz="2100" dirty="0">
                <a:latin typeface="+mn-lt"/>
              </a:rPr>
              <a:t>Toto trvá i v agendě  dějin umění (dějepis umění, muzejnictví), kde jsou ženy stále tradičně vytěsňovány z „příběhu umění“.</a:t>
            </a:r>
            <a:br>
              <a:rPr lang="cs-CZ" sz="2100" dirty="0">
                <a:latin typeface="+mn-lt"/>
              </a:rPr>
            </a:br>
            <a:br>
              <a:rPr lang="cs-CZ" sz="2100" dirty="0">
                <a:latin typeface="+mn-lt"/>
              </a:rPr>
            </a:br>
            <a:r>
              <a:rPr lang="cs-CZ" sz="2100" dirty="0">
                <a:latin typeface="+mn-lt"/>
              </a:rPr>
              <a:t>Vytěsňování žen je tedy důsledkem „institucionalizovaného“ společenského předsudku.</a:t>
            </a:r>
          </a:p>
        </p:txBody>
      </p:sp>
      <p:pic>
        <p:nvPicPr>
          <p:cNvPr id="7172" name="Picture 4" descr="Výsledek obrázku pro linda nochl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0" y="3515437"/>
            <a:ext cx="3287424" cy="31673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linda nochlin boo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324869" y="-19050"/>
            <a:ext cx="2727457" cy="40870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ýsledek obrázku pro linda nochlin book"/>
          <p:cNvPicPr>
            <a:picLocks noChangeAspect="1" noChangeArrowheads="1"/>
          </p:cNvPicPr>
          <p:nvPr/>
        </p:nvPicPr>
        <p:blipFill rotWithShape="1">
          <a:blip r:embed="rId4">
            <a:extLst>
              <a:ext uri="{28A0092B-C50C-407E-A947-70E740481C1C}">
                <a14:useLocalDpi xmlns:a14="http://schemas.microsoft.com/office/drawing/2010/main" val="0"/>
              </a:ext>
            </a:extLst>
          </a:blip>
          <a:srcRect l="8578" t="4394" r="9174" b="3487"/>
          <a:stretch/>
        </p:blipFill>
        <p:spPr bwMode="auto">
          <a:xfrm>
            <a:off x="6750764" y="393063"/>
            <a:ext cx="1919341" cy="30359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ýsledek obrázku pro linda nochli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178" y="4225382"/>
            <a:ext cx="247650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993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41273" y="365125"/>
            <a:ext cx="7453745" cy="964911"/>
          </a:xfrm>
        </p:spPr>
        <p:txBody>
          <a:bodyPr>
            <a:noAutofit/>
          </a:bodyPr>
          <a:lstStyle/>
          <a:p>
            <a:r>
              <a:rPr lang="en-US" sz="2800" dirty="0" err="1"/>
              <a:t>Rozsika</a:t>
            </a:r>
            <a:r>
              <a:rPr lang="en-US" sz="2800" dirty="0"/>
              <a:t> Parker</a:t>
            </a:r>
            <a:r>
              <a:rPr lang="cs-CZ" sz="2800" dirty="0"/>
              <a:t> - </a:t>
            </a:r>
            <a:r>
              <a:rPr lang="en-US" sz="2800" dirty="0"/>
              <a:t>Griselda </a:t>
            </a:r>
            <a:r>
              <a:rPr lang="en-US" sz="2800" dirty="0" err="1"/>
              <a:t>Polloc</a:t>
            </a:r>
            <a:r>
              <a:rPr lang="cs-CZ" sz="2800" dirty="0"/>
              <a:t>k</a:t>
            </a:r>
            <a:r>
              <a:rPr lang="cs-CZ" sz="2800" i="1" dirty="0"/>
              <a:t>, </a:t>
            </a:r>
            <a:r>
              <a:rPr lang="en-US" sz="2800" i="1" dirty="0"/>
              <a:t>Old Mistresses: Women, Art and Ideology</a:t>
            </a:r>
            <a:r>
              <a:rPr lang="cs-CZ" sz="2800" dirty="0"/>
              <a:t>, 1981</a:t>
            </a:r>
            <a:r>
              <a:rPr lang="en-US" sz="2800" dirty="0"/>
              <a:t> </a:t>
            </a:r>
            <a:endParaRPr lang="cs-CZ" sz="2800" dirty="0"/>
          </a:p>
        </p:txBody>
      </p:sp>
      <p:pic>
        <p:nvPicPr>
          <p:cNvPr id="37890" name="Picture 2" descr="Výsledek obrázku pro pollock parker mistres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2775" y="2236788"/>
            <a:ext cx="3182842" cy="435133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2" descr="Výsledek obrázku pro Rozsika Parker  Griselda Poll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AutoShape 14" descr="Výsledek obrázku pro Rozsika Parker  Griselda Pollock"/>
          <p:cNvSpPr>
            <a:spLocks noGrp="1" noChangeAspect="1" noChangeArrowheads="1"/>
          </p:cNvSpPr>
          <p:nvPr>
            <p:ph sz="half" idx="2"/>
          </p:nvPr>
        </p:nvSpPr>
        <p:spPr bwMode="auto">
          <a:xfrm>
            <a:off x="4274127" y="1663556"/>
            <a:ext cx="7585364" cy="5032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cs-CZ" sz="2000" dirty="0"/>
              <a:t>Dvojice (R. </a:t>
            </a:r>
            <a:r>
              <a:rPr lang="cs-CZ" sz="2000" dirty="0" err="1"/>
              <a:t>Parker</a:t>
            </a:r>
            <a:r>
              <a:rPr lang="cs-CZ" sz="2000" dirty="0"/>
              <a:t>, 1845-2010 – britská psychoterapeutka a historička umění a G. </a:t>
            </a:r>
            <a:r>
              <a:rPr lang="cs-CZ" sz="2000" dirty="0" err="1"/>
              <a:t>Pollock</a:t>
            </a:r>
            <a:r>
              <a:rPr lang="cs-CZ" sz="2000" dirty="0"/>
              <a:t>, nar. 1949, teoretička umění) – zásadní kniha vycházející z pozic marxismus a psychoanalýzy – pokud o systematickou definici feministického přístupu k </a:t>
            </a:r>
            <a:r>
              <a:rPr lang="cs-CZ" sz="2000" dirty="0" err="1"/>
              <a:t>dějiná</a:t>
            </a:r>
            <a:r>
              <a:rPr lang="cs-CZ" sz="2000" dirty="0"/>
              <a:t> umění; reflektuje i jejich vyhraněně levicovou, radikální politickou orientaci</a:t>
            </a:r>
          </a:p>
          <a:p>
            <a:pPr marL="0" indent="0">
              <a:buNone/>
            </a:pPr>
            <a:r>
              <a:rPr lang="cs-CZ" sz="2000" dirty="0"/>
              <a:t>Základní pojmy a témata: </a:t>
            </a:r>
          </a:p>
          <a:p>
            <a:r>
              <a:rPr lang="cs-CZ" sz="2000" dirty="0"/>
              <a:t>Patriarchální dominance mužů nad ženami – ženy jsou potlačovány či min. stereotypně vnímány</a:t>
            </a:r>
          </a:p>
          <a:p>
            <a:r>
              <a:rPr lang="cs-CZ" sz="2000" dirty="0"/>
              <a:t>Ideologie – patriarchální dominance je určující ideologií společnosti – neoficiální i oficiální</a:t>
            </a:r>
          </a:p>
          <a:p>
            <a:r>
              <a:rPr lang="cs-CZ" sz="2000" dirty="0"/>
              <a:t>Marxismus – praxe psaní dějin umění – odráží společenskou situaci, nejen ve smyslu soc. a kulturní, ale i ekonomické nadvlády mužů nad ženami</a:t>
            </a:r>
          </a:p>
          <a:p>
            <a:r>
              <a:rPr lang="cs-CZ" sz="2000" dirty="0"/>
              <a:t>Historicismus – důsledně analyzovat historicky se proměňující konvence, stereotypy, stejně jako uměl. </a:t>
            </a:r>
            <a:r>
              <a:rPr lang="cs-CZ" sz="2000" dirty="0" err="1"/>
              <a:t>Ptraxi</a:t>
            </a:r>
            <a:r>
              <a:rPr lang="cs-CZ" sz="2000" dirty="0"/>
              <a:t> a </a:t>
            </a:r>
            <a:r>
              <a:rPr lang="cs-CZ" sz="2000" dirty="0" err="1"/>
              <a:t>doový</a:t>
            </a:r>
            <a:r>
              <a:rPr lang="cs-CZ" sz="2000" dirty="0"/>
              <a:t> </a:t>
            </a:r>
            <a:r>
              <a:rPr lang="cs-CZ" sz="2000" dirty="0" err="1"/>
              <a:t>vus</a:t>
            </a:r>
            <a:endParaRPr lang="cs-CZ" sz="2000" dirty="0"/>
          </a:p>
          <a:p>
            <a:r>
              <a:rPr lang="cs-CZ" sz="2000" dirty="0"/>
              <a:t>Diference – žena je tradičně vykládána jako „ta druhá“ – ve smyslu negativní opozice</a:t>
            </a:r>
          </a:p>
          <a:p>
            <a:endParaRPr lang="cs-CZ" sz="2000" dirty="0"/>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KAAiAMBIgACEQEDEQH/xAAcAAABBQEBAQAAAAAAAAAAAAABAAIDBQYHBAj/xAA2EAABAwMDAgUCBAQHAQAAAAABAAIDBBEhBRIxBkETIlFhcTKBFEKRoVKxwdEHFiNi4fDxFf/EABYBAQEBAAAAAAAAAAAAAAAAAAABAv/EABYRAQEBAAAAAAAAAAAAAAAAAAABEf/aAAwDAQACEQMRAD8A5q7lAJOOUEDrppISJsg1u5AO1+yfDOxmLYPKbJE64H5TwoS0sJClHsk2GxjNrphvwbW915bngFSRkkZ591Q54LeH39E0SnumuYCbjBQtznhA7xPUWT2+bgqHkH2Tmi9rGx7IJCCOUdtrFNIDm3GD3Hun2c0AO+xQJJJJAUEUECd9SSDzlBATyiwONrclAcZUlO1zpcZt2QWGlaLV6nKIYm3LRz2C0VP0DUvmZ4sjWssN2Fs+j9HFBpke9oE7xukPuVqWQtDbWBCi65nqHQUH4c+A8h4GC4LC1ulT0c72nIBtdfQFTCDGVzDq+iLZ5zYNAF8fCGOfuwSoiclTSOzZRJqA02Kmc8AEbUGtYc2yg94OGqhzu5Ge5KeJy5gYRcDhQ3tgHCdHhBIkgTdxt6o8coCgigiw13KF0XIAXKII83CvOlKL8brFNEQCA7e8f7W5VEDtOO60PR2oRUGoTVE4dtZCRZguckKVY7RSABjcWwve0YWN0LrDTa+VsG98MhwGyt23WqdUbI97jZoz9khU07bx/wBLrI9U6e2rpnN23cAbWVdrXXtS2odBpdMxzWGxll4d8KOm1fW6uIyVNLBIzna3DwPb/wAUVy+uifFUyMkFnNNioQ0k2Wk6lpo553VMNw69pGFtiPss8/BNlUpmQdoBLrdkGtx8p4lDAQ0c9010lwABwqho4RuU26V0Dg4gqXcMXOVGBjCaec5QeoG5uEExh7pIA9FgugUmuLTcIE4ZVvoAibPPJPY7IS8NOLkW/Xn9lVt2iIjklXvR1GarXqeIi7Wxvc742/3IUqxbCXSaaCOWtoakOkjEjZnvaLi9rtbf1XQZasf5Wimif4pdGNjv4vRQwaJp7mwmqjbUeC20THxg7FJrm2FtPTs2tjFhtaLAAdlFUOj6bLSUstZJRCWUuDYweS7+g907qjVtS0iOmE1HFN47btMETiGm9rXv9+Fr9JYJGuba7XDLfdeyTTKRwuKdoeeT2VHNWwu1uie+elfDUtsHFzbEhYrVdJkpal7SwjJsu7SUcMTH/wCmMC/yuf8AWUcRaXAAOAwoOZSRlhzayj7C69Uw85A4OVA43bttx3ViU0tslt7p97sDeLd0xVBuhexSujYFA5hN88JIhJFhzk1Ocg0XKIAJDlsf8NpANclDrbzAbfqL/sse8BhHmurfpOuFDr9LM51oy7Y8+zhb+ZCix3ON0bWNc8hvuQs3r1QyqmayB7dwdySrlgbVRGGUkN48pssfV9E1NVqr5Zp/EgJu15cWu/QKK1/TNa100lNI8GRgBFu49VpHuDW3KzPT+iU2k73Bz3SOaA57nE47BWdTU7WAbhdVMeTVa0tBzhct6trt8rgD9lsddrwGEXsVzbVHuqJXm/ChIpi87lESScp0h2vsmnNrKwoW90L9k7Y619pt69kNqqEBZEYQSQSBJIdkkU7kiyP0EgjKbyibOtdEB5v3QGCOydss4bRcoSNI5xdSjq3TGqz1Oh09RAzxph/pyNvaxHfPtb91oDWaqxotS7hbjy4/dc7/AMNa0x1lRQudiVniNb7t/wCD+y6a2Kr25fdtlGoq5dW1Nps7SnSXcPolaP6qYTyy2D4XxOd5drnB1vuMKWSJ8bnO23NubptMJI9z5rAEYCDP6vS/WScrJVkDKeFxPJK22sTRxwuLj25XN9YrTM4tDri6pVVO8OebBRWUjbB13psg8xNrKsnNa9rNwIc3uE1xB4CTDa+6+0pqAojlNRagekkkikngJoTm85x7oh1/U2UTzdSEm1sKMqC16Sqm0fUmnzyuDWCUNcT6HC7jHqEIicCRjAyvnexuRZWbde1RkTYvxJLW8bjcoO1VupU8URLntb35WT1fqlgD2wHd6G9srIaZWVWq/iIJ5yXNi3Rjte/deSaGZhcJAT89lGno1HWJ6m7XOdb5VQ4Fxucr1GI2F+UY6e5vbCsHidHkOI+ygJN8gr3Vx8J7Q0G9sleJ1/ZVKABthPka0W2G/qg04NzwmbrlEJEIXSQSDKSa1JFj0QQSzv2xNue/srWn0hjW3ncXn0HCsIII4IRHGLNHPqflTsAssmKqehaIfK1oDR27qme3bcW73WslZdtgqmtpPLcAYyqtVQcwtzyoSO9/0U8sBYAeSeVAWkZIsE1lcdJva3W6ZpPllBYf+/ZbSs0xr+QL/CxHS8L5ddpNgvZ4Nx6LrktMHNbjsouOd11BsfZreMJ7KLwIHSvb5QFs3ac17j5blVuu0jmUm6BpLmHIHoiueV7y6XcwAMOQq63mJVzqcbS4luL8g8hVT43N/Kc91UpjQXfSLpxNu3CY0YyiThVDeURjCQbi4R2m6GCMJI2SRW0aBtdi47JjHZspI/oeP0XlYT4vwVlXrDcZyonRtddTNNwmuQeCoomueLDlQ/8AxxK8NJsCckdgrU5IT287f4hYlDG06a6Sg0qsc42NmeS47LSVFIAAGi4AXm0KsFZpVJUbh4jG+G8k/mGMq4aGvaHchXE1SspdpJLbY7rzDT/Fc4uGDhaF4a51rW9lG9m1t22sEWVzvqnp4Pk8ZjbDj6ckrA6tB+GcYG7fqFze/wBgV1PqzW2sgMNLIwbsGVpuT7N/v82XPZ4G1UpklGT6lQxnGUsjx5MqVmmzOI3eUd1pIoI2Ns1rU/wcDAurqYpBprWgWyVHNQ2GB+iv2xcproz2smqykkT4nWeLDsUVd6hTGYNaS3Hr2STUxYwuNn/CgbffkKWK+12PyqJo8yivYzIwm39UG+UWGEL+uEDtw+Ud57YTL4KG47OL5Qa3ouuIrn0biNk8e9l/422BH3H8lt2ySwA+G3e3+Eusft6rkNDVPo6qOoYfPA8SAeoHI/QrpM/UulwUbamWpadzQdjTdwxx7KmPRVaxNGQGaZVyScAANA/W9lkOpeoqksMM0sbfWnpzfP8Avf3+AvHr3WNTXtMFBG6nhPf87v7LNxU0kri6U5PJKBTVMk8xc7JPB9Pj0T4WPdkgk3yvUylZHl2Ci6aMfTyoCyIAZsn2A+FEH7ml0p2sHKhiqXVT9lI0ljeXu4QerbZNcLDhTxxENBe69/RRyWaSOUHlfG0uuQkhM+wPy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data:image/jpeg;base64,/9j/4AAQSkZJRgABAQAAAQABAAD/2wCEAAkGBwgHBgkIBwgKCgkLDRYPDQwMDRsUFRAWIB0iIiAdHx8kKDQsJCYxJx8fLT0tMTU3Ojo6Iys/RD84QzQ5OjcBCgoKDQwNGg8PGjclHyU3Nzc3Nzc3Nzc3Nzc3Nzc3Nzc3Nzc3Nzc3Nzc3Nzc3Nzc3Nzc3Nzc3Nzc3Nzc3Nzc3N//AABEIAKAAiAMBIgACEQEDEQH/xAAcAAABBQEBAQAAAAAAAAAAAAABAAIDBQYHBAj/xAA2EAABAwMDAgUCBAQHAQAAAAABAAIDBBEhBRIxBkETIlFhcTKBFEKRoVKxwdEHFiNi4fDxFf/EABYBAQEBAAAAAAAAAAAAAAAAAAABAv/EABYRAQEBAAAAAAAAAAAAAAAAAAABEf/aAAwDAQACEQMRAD8A5q7lAJOOUEDrppISJsg1u5AO1+yfDOxmLYPKbJE64H5TwoS0sJClHsk2GxjNrphvwbW915bngFSRkkZ591Q54LeH39E0SnumuYCbjBQtznhA7xPUWT2+bgqHkH2Tmi9rGx7IJCCOUdtrFNIDm3GD3Hun2c0AO+xQJJJJAUEUECd9SSDzlBATyiwONrclAcZUlO1zpcZt2QWGlaLV6nKIYm3LRz2C0VP0DUvmZ4sjWssN2Fs+j9HFBpke9oE7xukPuVqWQtDbWBCi65nqHQUH4c+A8h4GC4LC1ulT0c72nIBtdfQFTCDGVzDq+iLZ5zYNAF8fCGOfuwSoiclTSOzZRJqA02Kmc8AEbUGtYc2yg94OGqhzu5Ge5KeJy5gYRcDhQ3tgHCdHhBIkgTdxt6o8coCgigiw13KF0XIAXKII83CvOlKL8brFNEQCA7e8f7W5VEDtOO60PR2oRUGoTVE4dtZCRZguckKVY7RSABjcWwve0YWN0LrDTa+VsG98MhwGyt23WqdUbI97jZoz9khU07bx/wBLrI9U6e2rpnN23cAbWVdrXXtS2odBpdMxzWGxll4d8KOm1fW6uIyVNLBIzna3DwPb/wAUVy+uifFUyMkFnNNioQ0k2Wk6lpo553VMNw69pGFtiPss8/BNlUpmQdoBLrdkGtx8p4lDAQ0c9010lwABwqho4RuU26V0Dg4gqXcMXOVGBjCaec5QeoG5uEExh7pIA9FgugUmuLTcIE4ZVvoAibPPJPY7IS8NOLkW/Xn9lVt2iIjklXvR1GarXqeIi7Wxvc742/3IUqxbCXSaaCOWtoakOkjEjZnvaLi9rtbf1XQZasf5Wimif4pdGNjv4vRQwaJp7mwmqjbUeC20THxg7FJrm2FtPTs2tjFhtaLAAdlFUOj6bLSUstZJRCWUuDYweS7+g907qjVtS0iOmE1HFN47btMETiGm9rXv9+Fr9JYJGuba7XDLfdeyTTKRwuKdoeeT2VHNWwu1uie+elfDUtsHFzbEhYrVdJkpal7SwjJsu7SUcMTH/wCmMC/yuf8AWUcRaXAAOAwoOZSRlhzayj7C69Uw85A4OVA43bttx3ViU0tslt7p97sDeLd0xVBuhexSujYFA5hN88JIhJFhzk1Ocg0XKIAJDlsf8NpANclDrbzAbfqL/sse8BhHmurfpOuFDr9LM51oy7Y8+zhb+ZCix3ON0bWNc8hvuQs3r1QyqmayB7dwdySrlgbVRGGUkN48pssfV9E1NVqr5Zp/EgJu15cWu/QKK1/TNa100lNI8GRgBFu49VpHuDW3KzPT+iU2k73Bz3SOaA57nE47BWdTU7WAbhdVMeTVa0tBzhct6trt8rgD9lsddrwGEXsVzbVHuqJXm/ChIpi87lESScp0h2vsmnNrKwoW90L9k7Y619pt69kNqqEBZEYQSQSBJIdkkU7kiyP0EgjKbyibOtdEB5v3QGCOydss4bRcoSNI5xdSjq3TGqz1Oh09RAzxph/pyNvaxHfPtb91oDWaqxotS7hbjy4/dc7/AMNa0x1lRQudiVniNb7t/wCD+y6a2Kr25fdtlGoq5dW1Nps7SnSXcPolaP6qYTyy2D4XxOd5drnB1vuMKWSJ8bnO23NubptMJI9z5rAEYCDP6vS/WScrJVkDKeFxPJK22sTRxwuLj25XN9YrTM4tDri6pVVO8OebBRWUjbB13psg8xNrKsnNa9rNwIc3uE1xB4CTDa+6+0pqAojlNRagekkkikngJoTm85x7oh1/U2UTzdSEm1sKMqC16Sqm0fUmnzyuDWCUNcT6HC7jHqEIicCRjAyvnexuRZWbde1RkTYvxJLW8bjcoO1VupU8URLntb35WT1fqlgD2wHd6G9srIaZWVWq/iIJ5yXNi3Rjte/deSaGZhcJAT89lGno1HWJ6m7XOdb5VQ4Fxucr1GI2F+UY6e5vbCsHidHkOI+ygJN8gr3Vx8J7Q0G9sleJ1/ZVKABthPka0W2G/qg04NzwmbrlEJEIXSQSDKSa1JFj0QQSzv2xNue/srWn0hjW3ncXn0HCsIII4IRHGLNHPqflTsAssmKqehaIfK1oDR27qme3bcW73WslZdtgqmtpPLcAYyqtVQcwtzyoSO9/0U8sBYAeSeVAWkZIsE1lcdJva3W6ZpPllBYf+/ZbSs0xr+QL/CxHS8L5ddpNgvZ4Nx6LrktMHNbjsouOd11BsfZreMJ7KLwIHSvb5QFs3ac17j5blVuu0jmUm6BpLmHIHoiueV7y6XcwAMOQq63mJVzqcbS4luL8g8hVT43N/Kc91UpjQXfSLpxNu3CY0YyiThVDeURjCQbi4R2m6GCMJI2SRW0aBtdi47JjHZspI/oeP0XlYT4vwVlXrDcZyonRtddTNNwmuQeCoomueLDlQ/8AxxK8NJsCckdgrU5IT287f4hYlDG06a6Sg0qsc42NmeS47LSVFIAAGi4AXm0KsFZpVJUbh4jG+G8k/mGMq4aGvaHchXE1SspdpJLbY7rzDT/Fc4uGDhaF4a51rW9lG9m1t22sEWVzvqnp4Pk8ZjbDj6ckrA6tB+GcYG7fqFze/wBgV1PqzW2sgMNLIwbsGVpuT7N/v82XPZ4G1UpklGT6lQxnGUsjx5MqVmmzOI3eUd1pIoI2Ns1rU/wcDAurqYpBprWgWyVHNQ2GB+iv2xcproz2smqykkT4nWeLDsUVd6hTGYNaS3Hr2STUxYwuNn/CgbffkKWK+12PyqJo8yivYzIwm39UG+UWGEL+uEDtw+Ud57YTL4KG47OL5Qa3ouuIrn0biNk8e9l/422BH3H8lt2ySwA+G3e3+Eusft6rkNDVPo6qOoYfPA8SAeoHI/QrpM/UulwUbamWpadzQdjTdwxx7KmPRVaxNGQGaZVyScAANA/W9lkOpeoqksMM0sbfWnpzfP8Avf3+AvHr3WNTXtMFBG6nhPf87v7LNxU0kri6U5PJKBTVMk8xc7JPB9Pj0T4WPdkgk3yvUylZHl2Ci6aMfTyoCyIAZsn2A+FEH7ml0p2sHKhiqXVT9lI0ljeXu4QerbZNcLDhTxxENBe69/RRyWaSOUHlfG0uuQkhM+wPykg//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50" name="Picture 6" descr="Rozsika Parker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7"/>
            <a:ext cx="168592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upload.wikimedia.org/wikipedia/commons/thumb/e/e7/GP_Photo_2019.jpg/220px-GP_Photo_2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36512"/>
            <a:ext cx="2095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141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932873" y="594591"/>
            <a:ext cx="8048625" cy="2070100"/>
          </a:xfrm>
        </p:spPr>
        <p:txBody>
          <a:bodyPr>
            <a:normAutofit/>
          </a:bodyPr>
          <a:lstStyle/>
          <a:p>
            <a:pPr eaLnBrk="1" hangingPunct="1"/>
            <a:r>
              <a:rPr lang="cs-CZ" altLang="cs-CZ" sz="2800" dirty="0"/>
              <a:t>ušlechtilá prostota, tichá (</a:t>
            </a:r>
            <a:r>
              <a:rPr lang="cs-CZ" altLang="cs-CZ" sz="2800" i="1" dirty="0"/>
              <a:t>mrtvá</a:t>
            </a:r>
            <a:r>
              <a:rPr lang="cs-CZ" altLang="cs-CZ" sz="2800" dirty="0"/>
              <a:t>) velikost</a:t>
            </a:r>
            <a:br>
              <a:rPr lang="cs-CZ" altLang="cs-CZ" sz="2800" dirty="0"/>
            </a:br>
            <a:r>
              <a:rPr lang="cs-CZ" altLang="cs-CZ" sz="2800" i="1" dirty="0"/>
              <a:t>(</a:t>
            </a:r>
            <a:r>
              <a:rPr lang="cs-CZ" altLang="cs-CZ" sz="2800" i="1" dirty="0" err="1"/>
              <a:t>edle</a:t>
            </a:r>
            <a:r>
              <a:rPr lang="cs-CZ" altLang="cs-CZ" sz="2800" i="1" dirty="0"/>
              <a:t> </a:t>
            </a:r>
            <a:r>
              <a:rPr lang="cs-CZ" altLang="cs-CZ" sz="2800" i="1" dirty="0" err="1"/>
              <a:t>Einfalt</a:t>
            </a:r>
            <a:r>
              <a:rPr lang="cs-CZ" altLang="cs-CZ" sz="2800" i="1" dirty="0"/>
              <a:t>, </a:t>
            </a:r>
            <a:r>
              <a:rPr lang="cs-CZ" altLang="cs-CZ" sz="2800" i="1" dirty="0" err="1"/>
              <a:t>stille</a:t>
            </a:r>
            <a:r>
              <a:rPr lang="cs-CZ" altLang="cs-CZ" sz="2800" i="1" dirty="0"/>
              <a:t> </a:t>
            </a:r>
            <a:r>
              <a:rPr lang="cs-CZ" altLang="cs-CZ" sz="2800" i="1" dirty="0" err="1"/>
              <a:t>Grösse</a:t>
            </a:r>
            <a:r>
              <a:rPr lang="cs-CZ" altLang="cs-CZ" sz="2800" i="1" dirty="0"/>
              <a:t>)</a:t>
            </a:r>
          </a:p>
        </p:txBody>
      </p:sp>
      <p:pic>
        <p:nvPicPr>
          <p:cNvPr id="2662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50250" y="100013"/>
            <a:ext cx="3586163" cy="6661150"/>
          </a:xfrm>
        </p:spPr>
      </p:pic>
    </p:spTree>
    <p:extLst>
      <p:ext uri="{BB962C8B-B14F-4D97-AF65-F5344CB8AC3E}">
        <p14:creationId xmlns:p14="http://schemas.microsoft.com/office/powerpoint/2010/main" val="3258648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550" y="-330200"/>
            <a:ext cx="10515600" cy="1325563"/>
          </a:xfrm>
        </p:spPr>
        <p:txBody>
          <a:bodyPr>
            <a:normAutofit/>
          </a:bodyPr>
          <a:lstStyle/>
          <a:p>
            <a:pPr algn="ctr"/>
            <a:r>
              <a:rPr lang="cs-CZ" sz="3200" dirty="0" err="1"/>
              <a:t>Eros</a:t>
            </a:r>
            <a:r>
              <a:rPr lang="cs-CZ" sz="3200" dirty="0"/>
              <a:t>  - </a:t>
            </a:r>
            <a:r>
              <a:rPr lang="cs-CZ" sz="3200" dirty="0" err="1"/>
              <a:t>Thanatos</a:t>
            </a:r>
            <a:endParaRPr lang="cs-CZ" sz="3200" dirty="0"/>
          </a:p>
        </p:txBody>
      </p:sp>
      <p:pic>
        <p:nvPicPr>
          <p:cNvPr id="1026" name="Picture 2" descr="Apollo of the Belvede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009316" cy="683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ýsledek obrázku pro hercules torso winckelmann">
            <a:extLst>
              <a:ext uri="{FF2B5EF4-FFF2-40B4-BE49-F238E27FC236}">
                <a16:creationId xmlns:a16="http://schemas.microsoft.com/office/drawing/2014/main" id="{0BC8C4BD-73FB-41EB-B8E5-1A4D0B1BA7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5588" y="834792"/>
            <a:ext cx="4456412" cy="561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3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cs-CZ" altLang="cs-CZ" sz="2800" dirty="0"/>
              <a:t>Johann Joachim </a:t>
            </a:r>
            <a:r>
              <a:rPr lang="cs-CZ" altLang="cs-CZ" sz="2800" dirty="0" err="1"/>
              <a:t>Winckelmann</a:t>
            </a:r>
            <a:r>
              <a:rPr lang="cs-CZ" altLang="cs-CZ" sz="2800" dirty="0"/>
              <a:t>, 1717-1768 (Raphael </a:t>
            </a:r>
            <a:r>
              <a:rPr lang="cs-CZ" altLang="cs-CZ" sz="2800" dirty="0" err="1"/>
              <a:t>Mengs</a:t>
            </a:r>
            <a:r>
              <a:rPr lang="cs-CZ" altLang="cs-CZ" sz="2800" dirty="0"/>
              <a:t>, po 1755)</a:t>
            </a:r>
          </a:p>
        </p:txBody>
      </p:sp>
      <p:pic>
        <p:nvPicPr>
          <p:cNvPr id="13315"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9780" y="1591469"/>
            <a:ext cx="3384550" cy="4351338"/>
          </a:xfrm>
        </p:spPr>
      </p:pic>
      <p:sp>
        <p:nvSpPr>
          <p:cNvPr id="2" name="Obdélník 1"/>
          <p:cNvSpPr/>
          <p:nvPr/>
        </p:nvSpPr>
        <p:spPr>
          <a:xfrm>
            <a:off x="4222749" y="1681640"/>
            <a:ext cx="7703639" cy="5078313"/>
          </a:xfrm>
          <a:prstGeom prst="rect">
            <a:avLst/>
          </a:prstGeom>
        </p:spPr>
        <p:txBody>
          <a:bodyPr wrap="square">
            <a:spAutoFit/>
          </a:bodyPr>
          <a:lstStyle/>
          <a:p>
            <a:r>
              <a:rPr lang="cs-CZ" dirty="0">
                <a:ea typeface="Calibri" panose="020F0502020204030204" pitchFamily="34" charset="0"/>
                <a:cs typeface="Times New Roman" panose="02020603050405020304" pitchFamily="18" charset="0"/>
              </a:rPr>
              <a:t>Prosté zázemí, otec švec, obrovská studijní píle a vědomostní zázemí (studium: teologie, matematika, medicína, klasická filologie, estetika a archeologie – jedinečný </a:t>
            </a:r>
            <a:r>
              <a:rPr lang="cs-CZ" i="1" dirty="0" err="1">
                <a:ea typeface="Calibri" panose="020F0502020204030204" pitchFamily="34" charset="0"/>
                <a:cs typeface="Times New Roman" panose="02020603050405020304" pitchFamily="18" charset="0"/>
              </a:rPr>
              <a:t>self</a:t>
            </a:r>
            <a:r>
              <a:rPr lang="cs-CZ" i="1" dirty="0">
                <a:ea typeface="Calibri" panose="020F0502020204030204" pitchFamily="34" charset="0"/>
                <a:cs typeface="Times New Roman" panose="02020603050405020304" pitchFamily="18" charset="0"/>
              </a:rPr>
              <a:t>-made man.</a:t>
            </a:r>
          </a:p>
          <a:p>
            <a:endParaRPr lang="cs-CZ" i="1" dirty="0">
              <a:ea typeface="Calibri" panose="020F0502020204030204" pitchFamily="34" charset="0"/>
              <a:cs typeface="Times New Roman" panose="02020603050405020304" pitchFamily="18" charset="0"/>
            </a:endParaRPr>
          </a:p>
          <a:p>
            <a:r>
              <a:rPr lang="cs-CZ" dirty="0">
                <a:ea typeface="Calibri" panose="020F0502020204030204" pitchFamily="34" charset="0"/>
                <a:cs typeface="Times New Roman" panose="02020603050405020304" pitchFamily="18" charset="0"/>
              </a:rPr>
              <a:t>Od 1748 knihovníkem významného osvícence hraběte </a:t>
            </a:r>
            <a:r>
              <a:rPr lang="cs-CZ" dirty="0"/>
              <a:t>Heinricha von </a:t>
            </a:r>
            <a:r>
              <a:rPr lang="cs-CZ" dirty="0" err="1"/>
              <a:t>Bünau</a:t>
            </a:r>
            <a:r>
              <a:rPr lang="cs-CZ" dirty="0"/>
              <a:t> (1697-1762). Který mu prostředkoval kontakt na saský kurfiřtský dvůr v </a:t>
            </a:r>
            <a:r>
              <a:rPr lang="cs-CZ" dirty="0" err="1"/>
              <a:t>Dráždanech</a:t>
            </a:r>
            <a:r>
              <a:rPr lang="cs-CZ" dirty="0"/>
              <a:t>, s jeho podporou 1755 podniká studijní cestu do Říma,, kde publikoval vlivný spis/esej </a:t>
            </a:r>
            <a:r>
              <a:rPr lang="cs-CZ" i="1" dirty="0" err="1"/>
              <a:t>Gedanken</a:t>
            </a:r>
            <a:r>
              <a:rPr lang="cs-CZ" i="1" dirty="0"/>
              <a:t> </a:t>
            </a:r>
            <a:r>
              <a:rPr lang="cs-CZ" i="1" dirty="0" err="1"/>
              <a:t>über</a:t>
            </a:r>
            <a:r>
              <a:rPr lang="cs-CZ" i="1" dirty="0"/>
              <a:t> </a:t>
            </a:r>
            <a:r>
              <a:rPr lang="cs-CZ" i="1" dirty="0" err="1"/>
              <a:t>die</a:t>
            </a:r>
            <a:r>
              <a:rPr lang="cs-CZ" i="1" dirty="0"/>
              <a:t> </a:t>
            </a:r>
            <a:r>
              <a:rPr lang="cs-CZ" i="1" dirty="0" err="1"/>
              <a:t>Nachahmung</a:t>
            </a:r>
            <a:r>
              <a:rPr lang="cs-CZ" i="1" dirty="0"/>
              <a:t> der </a:t>
            </a:r>
            <a:r>
              <a:rPr lang="cs-CZ" i="1" dirty="0" err="1"/>
              <a:t>Griechischen</a:t>
            </a:r>
            <a:r>
              <a:rPr lang="cs-CZ" i="1" dirty="0"/>
              <a:t> </a:t>
            </a:r>
            <a:r>
              <a:rPr lang="cs-CZ" i="1" dirty="0" err="1"/>
              <a:t>Werke</a:t>
            </a:r>
            <a:r>
              <a:rPr lang="cs-CZ" i="1" dirty="0"/>
              <a:t> in der </a:t>
            </a:r>
            <a:r>
              <a:rPr lang="cs-CZ" i="1" dirty="0" err="1"/>
              <a:t>Mahlerey</a:t>
            </a:r>
            <a:r>
              <a:rPr lang="cs-CZ" i="1" dirty="0"/>
              <a:t> </a:t>
            </a:r>
            <a:r>
              <a:rPr lang="cs-CZ" i="1" dirty="0" err="1"/>
              <a:t>und</a:t>
            </a:r>
            <a:r>
              <a:rPr lang="cs-CZ" i="1" dirty="0"/>
              <a:t> </a:t>
            </a:r>
            <a:r>
              <a:rPr lang="cs-CZ" i="1" dirty="0" err="1"/>
              <a:t>Bilderkunst</a:t>
            </a:r>
            <a:r>
              <a:rPr lang="cs-CZ" dirty="0"/>
              <a:t>, vyzdvihující ideální kánon řeckého umění (jako polemika se soudobým pozdně barokním/rokokovým umění – manifest umění neoklasicismu).</a:t>
            </a:r>
          </a:p>
          <a:p>
            <a:endParaRPr lang="cs-CZ" dirty="0">
              <a:ea typeface="Calibri" panose="020F0502020204030204" pitchFamily="34" charset="0"/>
              <a:cs typeface="Times New Roman" panose="02020603050405020304" pitchFamily="18" charset="0"/>
            </a:endParaRPr>
          </a:p>
          <a:p>
            <a:r>
              <a:rPr lang="cs-CZ" dirty="0"/>
              <a:t>V Říme získává prominentní postavení – knihovník kardinálů </a:t>
            </a:r>
            <a:r>
              <a:rPr lang="cs-CZ" dirty="0" err="1"/>
              <a:t>Alberica</a:t>
            </a:r>
            <a:r>
              <a:rPr lang="cs-CZ" dirty="0"/>
              <a:t> </a:t>
            </a:r>
            <a:r>
              <a:rPr lang="cs-CZ" dirty="0" err="1"/>
              <a:t>Archinta</a:t>
            </a:r>
            <a:r>
              <a:rPr lang="cs-CZ" dirty="0"/>
              <a:t> či </a:t>
            </a:r>
            <a:r>
              <a:rPr lang="cs-CZ" dirty="0" err="1"/>
              <a:t>Albaniho</a:t>
            </a:r>
            <a:r>
              <a:rPr lang="cs-CZ" dirty="0"/>
              <a:t>. 1763 se </a:t>
            </a:r>
            <a:r>
              <a:rPr lang="cs-CZ" dirty="0" err="1"/>
              <a:t>Winckelmann</a:t>
            </a:r>
            <a:r>
              <a:rPr lang="cs-CZ" dirty="0"/>
              <a:t> stává „prefektem starožitností“, tj. správcem vatikánských sbírek (</a:t>
            </a:r>
            <a:r>
              <a:rPr lang="cs-CZ" dirty="0" err="1"/>
              <a:t>Prefetto</a:t>
            </a:r>
            <a:r>
              <a:rPr lang="cs-CZ" dirty="0"/>
              <a:t> </a:t>
            </a:r>
            <a:r>
              <a:rPr lang="cs-CZ" dirty="0" err="1"/>
              <a:t>delle</a:t>
            </a:r>
            <a:r>
              <a:rPr lang="cs-CZ" dirty="0"/>
              <a:t> </a:t>
            </a:r>
            <a:r>
              <a:rPr lang="cs-CZ" dirty="0" err="1"/>
              <a:t>Antichità</a:t>
            </a:r>
            <a:r>
              <a:rPr lang="cs-CZ" dirty="0"/>
              <a:t>). Díky tomuto postavení může studovat řadu soukromých sbírek a stává se významnou společenskou a kulturní postavou Říma – uznávaný znalec antického umění.</a:t>
            </a:r>
            <a:endParaRPr lang="cs-CZ" dirty="0">
              <a:ea typeface="Calibri" panose="020F0502020204030204" pitchFamily="34" charset="0"/>
              <a:cs typeface="Times New Roman" panose="02020603050405020304" pitchFamily="18" charset="0"/>
            </a:endParaRPr>
          </a:p>
          <a:p>
            <a:endParaRPr lang="cs-CZ" i="1" dirty="0"/>
          </a:p>
        </p:txBody>
      </p:sp>
    </p:spTree>
    <p:extLst>
      <p:ext uri="{BB962C8B-B14F-4D97-AF65-F5344CB8AC3E}">
        <p14:creationId xmlns:p14="http://schemas.microsoft.com/office/powerpoint/2010/main" val="2221075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pic>
        <p:nvPicPr>
          <p:cNvPr id="1026" name="Picture 2" descr="Image from object titled 'Laoco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33589" y="624353"/>
            <a:ext cx="4089259" cy="579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visející obráze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06572" y="624352"/>
            <a:ext cx="4278546" cy="570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059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512618" y="365125"/>
            <a:ext cx="10841182" cy="1325563"/>
          </a:xfrm>
        </p:spPr>
        <p:txBody>
          <a:bodyPr>
            <a:noAutofit/>
          </a:bodyPr>
          <a:lstStyle/>
          <a:p>
            <a:pPr eaLnBrk="1" hangingPunct="1"/>
            <a:r>
              <a:rPr lang="cs-CZ" altLang="cs-CZ" sz="2200" dirty="0"/>
              <a:t>Americký historik umění Alex </a:t>
            </a:r>
            <a:r>
              <a:rPr lang="cs-CZ" altLang="cs-CZ" sz="2200" dirty="0" err="1"/>
              <a:t>Potts</a:t>
            </a:r>
            <a:r>
              <a:rPr lang="cs-CZ" altLang="cs-CZ" sz="2200" dirty="0"/>
              <a:t> (</a:t>
            </a:r>
            <a:r>
              <a:rPr lang="cs-CZ" altLang="cs-CZ" sz="2200" i="1" dirty="0" err="1"/>
              <a:t>Flesh</a:t>
            </a:r>
            <a:r>
              <a:rPr lang="cs-CZ" altLang="cs-CZ" sz="2200" i="1" dirty="0"/>
              <a:t> and </a:t>
            </a:r>
            <a:r>
              <a:rPr lang="cs-CZ" altLang="cs-CZ" sz="2200" i="1" dirty="0" err="1"/>
              <a:t>the</a:t>
            </a:r>
            <a:r>
              <a:rPr lang="cs-CZ" altLang="cs-CZ" sz="2200" i="1" dirty="0"/>
              <a:t> </a:t>
            </a:r>
            <a:r>
              <a:rPr lang="cs-CZ" altLang="cs-CZ" sz="2200" i="1" dirty="0" err="1"/>
              <a:t>Ideal</a:t>
            </a:r>
            <a:r>
              <a:rPr lang="cs-CZ" altLang="cs-CZ" sz="2200" dirty="0"/>
              <a:t>, 1994) se zaměřuje i na historiografickou reflexi problému – typ. Analýza </a:t>
            </a:r>
            <a:r>
              <a:rPr lang="cs-CZ" altLang="cs-CZ" sz="2200" dirty="0" err="1"/>
              <a:t>Winckelmannova</a:t>
            </a:r>
            <a:r>
              <a:rPr lang="cs-CZ" altLang="cs-CZ" sz="2200" dirty="0"/>
              <a:t> zájmu o řecké sochařství jako výraz jeho vlastní homosexuální orientace a projektování této touhy (ovšem v kontextu sociálním a kulturním, nikoliv psychoanalytickém) do předmětu jeho studia. </a:t>
            </a:r>
          </a:p>
        </p:txBody>
      </p:sp>
      <p:pic>
        <p:nvPicPr>
          <p:cNvPr id="2765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6659" y="2171186"/>
            <a:ext cx="3055937" cy="4576762"/>
          </a:xfrm>
        </p:spPr>
      </p:pic>
      <p:pic>
        <p:nvPicPr>
          <p:cNvPr id="5" name="Picture 2" descr="Apollo of the Belvede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2892" y="2051886"/>
            <a:ext cx="2820903" cy="4806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ýsledek obrázku pro hercules torso winckelman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042" y="1690688"/>
            <a:ext cx="4178010" cy="526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14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1618" y="139022"/>
            <a:ext cx="12060381" cy="941634"/>
          </a:xfrm>
        </p:spPr>
        <p:txBody>
          <a:bodyPr>
            <a:normAutofit/>
          </a:bodyPr>
          <a:lstStyle/>
          <a:p>
            <a:r>
              <a:rPr lang="cs-CZ" sz="2000" dirty="0" err="1"/>
              <a:t>Whitney</a:t>
            </a:r>
            <a:r>
              <a:rPr lang="cs-CZ" sz="2000" dirty="0"/>
              <a:t> Davis (nar. 1958), historik umění, působící na univerzitě v </a:t>
            </a:r>
            <a:r>
              <a:rPr lang="cs-CZ" sz="2000" dirty="0" err="1"/>
              <a:t>Berkeley</a:t>
            </a:r>
            <a:r>
              <a:rPr lang="cs-CZ" sz="2000" dirty="0"/>
              <a:t> – sumarizující pohled na aspekt </a:t>
            </a:r>
            <a:r>
              <a:rPr lang="cs-CZ" sz="2000" dirty="0" err="1"/>
              <a:t>queer</a:t>
            </a:r>
            <a:r>
              <a:rPr lang="cs-CZ" sz="2000" dirty="0"/>
              <a:t> </a:t>
            </a:r>
            <a:r>
              <a:rPr lang="cs-CZ" sz="2000" dirty="0" err="1"/>
              <a:t>theory</a:t>
            </a:r>
            <a:r>
              <a:rPr lang="cs-CZ" sz="2000" dirty="0"/>
              <a:t> in: </a:t>
            </a:r>
            <a:r>
              <a:rPr lang="en-US" sz="2000" dirty="0"/>
              <a:t>Davis, Whitney</a:t>
            </a:r>
            <a:r>
              <a:rPr lang="cs-CZ" sz="2000" dirty="0"/>
              <a:t>, „</a:t>
            </a:r>
            <a:r>
              <a:rPr lang="en-US" sz="2000" dirty="0" err="1"/>
              <a:t>Homosexualism</a:t>
            </a:r>
            <a:r>
              <a:rPr lang="cs-CZ" sz="2000" dirty="0"/>
              <a:t>“</a:t>
            </a:r>
            <a:r>
              <a:rPr lang="en-US" sz="2000" dirty="0"/>
              <a:t>, Gay and Lesbian Studies, and Queer Theory in Art History</a:t>
            </a:r>
            <a:r>
              <a:rPr lang="cs-CZ" sz="2000" dirty="0"/>
              <a:t>, in: Mark A. </a:t>
            </a:r>
            <a:r>
              <a:rPr lang="cs-CZ" sz="2000" dirty="0" err="1"/>
              <a:t>Cheetman</a:t>
            </a:r>
            <a:r>
              <a:rPr lang="cs-CZ" sz="2000" dirty="0"/>
              <a:t> et al., (</a:t>
            </a:r>
            <a:r>
              <a:rPr lang="cs-CZ" sz="2000" dirty="0" err="1"/>
              <a:t>eds</a:t>
            </a:r>
            <a:r>
              <a:rPr lang="cs-CZ" sz="2000" dirty="0"/>
              <a:t>), </a:t>
            </a:r>
            <a:r>
              <a:rPr lang="en-US" sz="2000" dirty="0"/>
              <a:t> </a:t>
            </a:r>
            <a:r>
              <a:rPr lang="en-US" sz="2000" i="1" dirty="0"/>
              <a:t>The Subjects of Art History</a:t>
            </a:r>
            <a:r>
              <a:rPr lang="cs-CZ" sz="2000" dirty="0"/>
              <a:t>,</a:t>
            </a:r>
            <a:r>
              <a:rPr lang="en-US" sz="2000" dirty="0"/>
              <a:t> New York</a:t>
            </a:r>
            <a:r>
              <a:rPr lang="cs-CZ" sz="2000" dirty="0"/>
              <a:t> 1998, s. </a:t>
            </a:r>
            <a:r>
              <a:rPr lang="en-US" sz="2000" dirty="0"/>
              <a:t>115–142.</a:t>
            </a:r>
            <a:endParaRPr lang="cs-CZ" sz="2000" dirty="0"/>
          </a:p>
        </p:txBody>
      </p:sp>
      <p:sp>
        <p:nvSpPr>
          <p:cNvPr id="4" name="Zástupný symbol pro obsah 3"/>
          <p:cNvSpPr>
            <a:spLocks noGrp="1"/>
          </p:cNvSpPr>
          <p:nvPr>
            <p:ph sz="half" idx="2"/>
          </p:nvPr>
        </p:nvSpPr>
        <p:spPr>
          <a:xfrm>
            <a:off x="3631665" y="1080656"/>
            <a:ext cx="8505804" cy="5272406"/>
          </a:xfrm>
        </p:spPr>
        <p:txBody>
          <a:bodyPr>
            <a:noAutofit/>
          </a:bodyPr>
          <a:lstStyle/>
          <a:p>
            <a:r>
              <a:rPr lang="en-US" sz="1600" dirty="0"/>
              <a:t>The pioneering work of Johann Winckelmann (1717-1768) identified a homoerotic appreciation of male beauty in classical Greek sculpture, a fascination that had endured in Western art since the Greeks. Yet after Winckelmann, the value (even the possibility) of art's queer beauty was often denied. Several theorists, notably the philosopher Immanuel Kant, broke sexual attraction and aesthetic appreciation into separate or dueling domains. In turn, sexual desire and aesthetic pleasure had to be profoundly rethought by later writers.</a:t>
            </a:r>
            <a:endParaRPr lang="cs-CZ" sz="1600" dirty="0"/>
          </a:p>
          <a:p>
            <a:r>
              <a:rPr lang="en-US" sz="1600" dirty="0"/>
              <a:t>Whitney Davis follows how such innovative thinkers as John Addington Symonds, Michel Foucault, and Richard </a:t>
            </a:r>
            <a:r>
              <a:rPr lang="en-US" sz="1600" dirty="0" err="1"/>
              <a:t>Wollheim</a:t>
            </a:r>
            <a:r>
              <a:rPr lang="en-US" sz="1600" dirty="0"/>
              <a:t> rejoined these two domains, reclaiming earlier insights about the mutual implication of sexuality and aesthetics. Addressing texts by Arthur Schopenhauer, Charles Darwin, Oscar Wilde, Vernon Lee, and Sigmund Freud, among many others, Davis criticizes modern approaches, such as Kantian idealism, Darwinism, psychoanalysis, and analytic aesthetics, for either reducing aesthetics to a question of sexuality or for removing sexuality from the aesthetic field altogether. Despite these schematic reductions, sexuality always returns to aesthetics, and aesthetic considerations always recur in sexuality. Davis particularly emphasizes the way in which philosophies of art since the late eighteenth century have responded to nonstandard sexuality, especially homoeroticism, and how theories of nonstandard sexuality have drawn on aesthetics in significant ways.</a:t>
            </a:r>
            <a:endParaRPr lang="cs-CZ" sz="1600" dirty="0"/>
          </a:p>
          <a:p>
            <a:r>
              <a:rPr lang="en-US" sz="1600" dirty="0"/>
              <a:t>Many imaginative and penetrating critics have wrestled productively, though often inconclusively and "against themselves," with the aesthetic making of sexual life and new forms of art made from reconstituted sexualities. Through a critique that confronts history, philosophy, science, psychology, and dominant theories of art and sexuality, Davis challenges privileged types of sexual and aesthetic creation imagined in modern culture-and assumed today.</a:t>
            </a:r>
            <a:endParaRPr lang="cs-CZ" sz="1600" dirty="0"/>
          </a:p>
          <a:p>
            <a:r>
              <a:rPr lang="cs-CZ" sz="1600" dirty="0"/>
              <a:t>Zdroj: </a:t>
            </a:r>
            <a:r>
              <a:rPr lang="cs-CZ" sz="1600" dirty="0">
                <a:hlinkClick r:id="rId2"/>
              </a:rPr>
              <a:t>http://cup.columbia.edu/book/queer-beauty/9780231146906</a:t>
            </a:r>
            <a:r>
              <a:rPr lang="cs-CZ" sz="1600" dirty="0"/>
              <a:t> (nejde to vystihnout lépe:-)</a:t>
            </a:r>
          </a:p>
        </p:txBody>
      </p:sp>
      <p:pic>
        <p:nvPicPr>
          <p:cNvPr id="1026" name="Picture 2" descr="Amazon.com: Queer Beauty: Sexuality and Aesthetics from ..."/>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49386" y="1080656"/>
            <a:ext cx="298227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The Subjects of Art History: Historical Objects i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7926"/>
            <a:ext cx="1842016" cy="262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52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5350" y="695069"/>
            <a:ext cx="7768832" cy="2307879"/>
          </a:xfrm>
        </p:spPr>
        <p:txBody>
          <a:bodyPr>
            <a:noAutofit/>
          </a:bodyPr>
          <a:lstStyle/>
          <a:p>
            <a:r>
              <a:rPr lang="cs-CZ" sz="2200" b="1" dirty="0">
                <a:latin typeface="+mn-lt"/>
              </a:rPr>
              <a:t>Gay, </a:t>
            </a:r>
            <a:r>
              <a:rPr lang="cs-CZ" sz="2200" b="1" dirty="0" err="1">
                <a:latin typeface="+mn-lt"/>
              </a:rPr>
              <a:t>lesbian</a:t>
            </a:r>
            <a:r>
              <a:rPr lang="cs-CZ" sz="2200" b="1" dirty="0">
                <a:latin typeface="+mn-lt"/>
              </a:rPr>
              <a:t>, queer </a:t>
            </a:r>
            <a:r>
              <a:rPr lang="cs-CZ" sz="2200" b="1" dirty="0" err="1">
                <a:latin typeface="+mn-lt"/>
              </a:rPr>
              <a:t>theory</a:t>
            </a:r>
            <a:r>
              <a:rPr lang="cs-CZ" sz="2200" b="1" dirty="0">
                <a:latin typeface="+mn-lt"/>
              </a:rPr>
              <a:t> </a:t>
            </a:r>
            <a:br>
              <a:rPr lang="cs-CZ" sz="2200" b="1" dirty="0">
                <a:latin typeface="+mn-lt"/>
              </a:rPr>
            </a:br>
            <a:r>
              <a:rPr lang="cs-CZ" sz="2200" dirty="0">
                <a:latin typeface="+mn-lt"/>
              </a:rPr>
              <a:t>– provázeno emancipaci LGBT hnutí – ve svých cílech analogické feminismu – analýza gay a lesbické identity, jejich sociální a kulturní regulace a reflexe v umění  zaměření se na homosexuální osobnosti umělců a podobné motivy v umění.</a:t>
            </a:r>
            <a:br>
              <a:rPr lang="cs-CZ" sz="2200" dirty="0">
                <a:latin typeface="+mn-lt"/>
              </a:rPr>
            </a:br>
            <a:r>
              <a:rPr lang="cs-CZ" sz="2200" dirty="0">
                <a:latin typeface="+mn-lt"/>
              </a:rPr>
              <a:t>Dějiny umění zkoumají tato témata dominantně v historické perspektivě jako vždy specificky kulturně podmíněné skutečnosti s konkrétním dopadem na uměleckou praxi a recepci.</a:t>
            </a:r>
          </a:p>
        </p:txBody>
      </p:sp>
      <p:pic>
        <p:nvPicPr>
          <p:cNvPr id="1026" name="Picture 2" descr="Výsledek obrázku pro michael camill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07818" y="1849009"/>
            <a:ext cx="3505200" cy="2316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michael cam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7" y="4400549"/>
            <a:ext cx="4505325" cy="2457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michael camille imag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07904" y="3346139"/>
            <a:ext cx="2271080" cy="340303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07818" y="100105"/>
            <a:ext cx="3732585" cy="1631216"/>
          </a:xfrm>
          <a:prstGeom prst="rect">
            <a:avLst/>
          </a:prstGeom>
        </p:spPr>
        <p:txBody>
          <a:bodyPr wrap="square">
            <a:spAutoFit/>
          </a:bodyPr>
          <a:lstStyle/>
          <a:p>
            <a:r>
              <a:rPr lang="cs-CZ" sz="2000" dirty="0"/>
              <a:t>Michael Camille (1958-2002)</a:t>
            </a:r>
          </a:p>
          <a:p>
            <a:r>
              <a:rPr lang="cs-CZ" sz="2000" dirty="0"/>
              <a:t>Zkoumání reflexe homosexuálního chování ve středověkých rukopisech – v marginálních iluminacích</a:t>
            </a:r>
          </a:p>
        </p:txBody>
      </p:sp>
    </p:spTree>
    <p:extLst>
      <p:ext uri="{BB962C8B-B14F-4D97-AF65-F5344CB8AC3E}">
        <p14:creationId xmlns:p14="http://schemas.microsoft.com/office/powerpoint/2010/main" val="2654523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75418" y="365125"/>
            <a:ext cx="3678382" cy="1325563"/>
          </a:xfrm>
        </p:spPr>
        <p:txBody>
          <a:bodyPr>
            <a:normAutofit/>
          </a:bodyPr>
          <a:lstStyle/>
          <a:p>
            <a:r>
              <a:rPr lang="cs-CZ" sz="2400" dirty="0"/>
              <a:t>Anne-Louis </a:t>
            </a:r>
            <a:r>
              <a:rPr lang="cs-CZ" sz="2400" dirty="0" err="1"/>
              <a:t>Girodet-Trioson</a:t>
            </a:r>
            <a:r>
              <a:rPr lang="cs-CZ" sz="2400" dirty="0"/>
              <a:t>, </a:t>
            </a:r>
            <a:r>
              <a:rPr lang="cs-CZ" sz="2400" dirty="0" err="1"/>
              <a:t>Endymion</a:t>
            </a:r>
            <a:r>
              <a:rPr lang="cs-CZ" sz="2400" dirty="0"/>
              <a:t>, 1793</a:t>
            </a:r>
          </a:p>
        </p:txBody>
      </p:sp>
      <p:sp>
        <p:nvSpPr>
          <p:cNvPr id="4" name="Zástupný symbol pro obsah 3"/>
          <p:cNvSpPr>
            <a:spLocks noGrp="1"/>
          </p:cNvSpPr>
          <p:nvPr>
            <p:ph sz="half" idx="2"/>
          </p:nvPr>
        </p:nvSpPr>
        <p:spPr>
          <a:xfrm>
            <a:off x="7675418" y="1825625"/>
            <a:ext cx="3678382" cy="2981902"/>
          </a:xfrm>
        </p:spPr>
        <p:txBody>
          <a:bodyPr/>
          <a:lstStyle/>
          <a:p>
            <a:pPr marL="0" indent="0">
              <a:buNone/>
            </a:pPr>
            <a:r>
              <a:rPr lang="cs-CZ" dirty="0"/>
              <a:t>Historikové umění, jako např. </a:t>
            </a:r>
            <a:r>
              <a:rPr lang="cs-CZ" dirty="0" err="1"/>
              <a:t>Whitney</a:t>
            </a:r>
            <a:r>
              <a:rPr lang="cs-CZ" dirty="0"/>
              <a:t> Davis analyzují konkrétní obrazy jako výrazy/sublimace homosexuální touhy svých tvůrců.</a:t>
            </a:r>
          </a:p>
        </p:txBody>
      </p:sp>
      <p:pic>
        <p:nvPicPr>
          <p:cNvPr id="2050" name="Picture 2" descr="Výsledek obrázku pro girodet endymion"/>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716107"/>
            <a:ext cx="7542761" cy="554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708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0800" y="365125"/>
            <a:ext cx="4953000" cy="955675"/>
          </a:xfrm>
        </p:spPr>
        <p:txBody>
          <a:bodyPr>
            <a:normAutofit/>
          </a:bodyPr>
          <a:lstStyle/>
          <a:p>
            <a:r>
              <a:rPr lang="cs-CZ" sz="2400" dirty="0"/>
              <a:t>Jean </a:t>
            </a:r>
            <a:r>
              <a:rPr lang="cs-CZ" sz="2400" dirty="0" err="1"/>
              <a:t>Broc</a:t>
            </a:r>
            <a:r>
              <a:rPr lang="cs-CZ" sz="2400" dirty="0"/>
              <a:t>, Smrt Hyacinta, 1801</a:t>
            </a:r>
          </a:p>
        </p:txBody>
      </p:sp>
      <p:sp>
        <p:nvSpPr>
          <p:cNvPr id="4" name="Zástupný symbol pro obsah 3"/>
          <p:cNvSpPr>
            <a:spLocks noGrp="1"/>
          </p:cNvSpPr>
          <p:nvPr>
            <p:ph sz="half" idx="2"/>
          </p:nvPr>
        </p:nvSpPr>
        <p:spPr/>
        <p:txBody>
          <a:bodyPr/>
          <a:lstStyle/>
          <a:p>
            <a:endParaRPr lang="cs-CZ"/>
          </a:p>
        </p:txBody>
      </p:sp>
      <p:pic>
        <p:nvPicPr>
          <p:cNvPr id="4098" name="Picture 2" descr="Výsledek obrázku pro broc hyacint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6630" y="129308"/>
            <a:ext cx="4714880" cy="653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5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Kritická reakce na feministické ad. dějiny umění</a:t>
            </a:r>
          </a:p>
        </p:txBody>
      </p:sp>
      <p:sp>
        <p:nvSpPr>
          <p:cNvPr id="3" name="Zástupný symbol pro obsah 2"/>
          <p:cNvSpPr>
            <a:spLocks noGrp="1"/>
          </p:cNvSpPr>
          <p:nvPr>
            <p:ph sz="half" idx="1"/>
          </p:nvPr>
        </p:nvSpPr>
        <p:spPr/>
        <p:txBody>
          <a:bodyPr>
            <a:normAutofit fontScale="92500" lnSpcReduction="10000"/>
          </a:bodyPr>
          <a:lstStyle/>
          <a:p>
            <a:r>
              <a:rPr lang="cs-CZ" dirty="0"/>
              <a:t>Jsou politicky motivované a tak často nekriticky zaujaté </a:t>
            </a:r>
          </a:p>
          <a:p>
            <a:r>
              <a:rPr lang="cs-CZ" dirty="0"/>
              <a:t>Argumenty jsou předvídatelné</a:t>
            </a:r>
          </a:p>
          <a:p>
            <a:r>
              <a:rPr lang="cs-CZ" dirty="0"/>
              <a:t>Zaměřování se na umělecky marginální osobnosti a fenomény</a:t>
            </a:r>
          </a:p>
          <a:p>
            <a:r>
              <a:rPr lang="cs-CZ" dirty="0"/>
              <a:t>Vytvoření sebe-referenčního a uzavřeného akademického a publikačního prostředí</a:t>
            </a:r>
          </a:p>
          <a:p>
            <a:r>
              <a:rPr lang="cs-CZ" dirty="0"/>
              <a:t>Ahistorické chápání sexismu a patriarchátu jako trans-historické kategorie</a:t>
            </a:r>
          </a:p>
          <a:p>
            <a:pPr marL="0" indent="0">
              <a:buNone/>
            </a:pPr>
            <a:endParaRPr lang="cs-CZ" dirty="0"/>
          </a:p>
        </p:txBody>
      </p:sp>
      <p:sp>
        <p:nvSpPr>
          <p:cNvPr id="4" name="Zástupný symbol pro obsah 3"/>
          <p:cNvSpPr>
            <a:spLocks noGrp="1"/>
          </p:cNvSpPr>
          <p:nvPr>
            <p:ph sz="half" idx="2"/>
          </p:nvPr>
        </p:nvSpPr>
        <p:spPr/>
        <p:txBody>
          <a:bodyPr>
            <a:normAutofit fontScale="92500" lnSpcReduction="10000"/>
          </a:bodyPr>
          <a:lstStyle/>
          <a:p>
            <a:endParaRPr lang="cs-CZ"/>
          </a:p>
        </p:txBody>
      </p:sp>
    </p:spTree>
    <p:extLst>
      <p:ext uri="{BB962C8B-B14F-4D97-AF65-F5344CB8AC3E}">
        <p14:creationId xmlns:p14="http://schemas.microsoft.com/office/powerpoint/2010/main" val="106657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229546" y="1122363"/>
            <a:ext cx="6759254" cy="1446176"/>
          </a:xfrm>
        </p:spPr>
        <p:txBody>
          <a:bodyPr>
            <a:noAutofit/>
          </a:bodyPr>
          <a:lstStyle/>
          <a:p>
            <a:r>
              <a:rPr lang="cs-CZ" sz="3600" b="1" dirty="0"/>
              <a:t>Dějiny umění a „velký příběh“</a:t>
            </a:r>
            <a:br>
              <a:rPr lang="cs-CZ" sz="3600" b="1" dirty="0"/>
            </a:br>
            <a:r>
              <a:rPr lang="cs-CZ" sz="3600" b="1" dirty="0"/>
              <a:t>Od 19. století podnes</a:t>
            </a:r>
          </a:p>
        </p:txBody>
      </p:sp>
      <p:sp>
        <p:nvSpPr>
          <p:cNvPr id="3" name="Podnadpis 2"/>
          <p:cNvSpPr>
            <a:spLocks noGrp="1"/>
          </p:cNvSpPr>
          <p:nvPr>
            <p:ph type="subTitle" idx="1"/>
          </p:nvPr>
        </p:nvSpPr>
        <p:spPr>
          <a:xfrm>
            <a:off x="1472630" y="4187665"/>
            <a:ext cx="9144000" cy="1655762"/>
          </a:xfrm>
        </p:spPr>
        <p:txBody>
          <a:bodyPr/>
          <a:lstStyle/>
          <a:p>
            <a:endParaRPr lang="cs-CZ" dirty="0"/>
          </a:p>
        </p:txBody>
      </p:sp>
      <p:pic>
        <p:nvPicPr>
          <p:cNvPr id="4" name="Zástupný symbol pro obsah 3">
            <a:extLst>
              <a:ext uri="{FF2B5EF4-FFF2-40B4-BE49-F238E27FC236}">
                <a16:creationId xmlns:a16="http://schemas.microsoft.com/office/drawing/2014/main" id="{884B655F-9B7E-AC46-6149-8EF7840E2A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3200" y="384175"/>
            <a:ext cx="4662488" cy="6089650"/>
          </a:xfrm>
        </p:spPr>
      </p:pic>
    </p:spTree>
    <p:extLst>
      <p:ext uri="{BB962C8B-B14F-4D97-AF65-F5344CB8AC3E}">
        <p14:creationId xmlns:p14="http://schemas.microsoft.com/office/powerpoint/2010/main" val="3282574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pic>
        <p:nvPicPr>
          <p:cNvPr id="4" name="Zástupný symbol pro obsah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762" y="-1"/>
            <a:ext cx="6070601" cy="4552951"/>
          </a:xfrm>
        </p:spPr>
      </p:pic>
      <p:pic>
        <p:nvPicPr>
          <p:cNvPr id="7" name="Zástupný symbol pro obsah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1875" r="571"/>
          <a:stretch/>
        </p:blipFill>
        <p:spPr>
          <a:xfrm>
            <a:off x="5347855" y="3426692"/>
            <a:ext cx="6844145" cy="3516962"/>
          </a:xfrm>
        </p:spPr>
      </p:pic>
    </p:spTree>
    <p:extLst>
      <p:ext uri="{BB962C8B-B14F-4D97-AF65-F5344CB8AC3E}">
        <p14:creationId xmlns:p14="http://schemas.microsoft.com/office/powerpoint/2010/main" val="1174233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232410" y="148908"/>
            <a:ext cx="8229600" cy="792162"/>
          </a:xfrm>
        </p:spPr>
        <p:txBody>
          <a:bodyPr/>
          <a:lstStyle/>
          <a:p>
            <a:endParaRPr lang="cs-CZ" altLang="cs-CZ" sz="3600" dirty="0"/>
          </a:p>
        </p:txBody>
      </p:sp>
      <p:sp>
        <p:nvSpPr>
          <p:cNvPr id="15363" name="Zástupný symbol pro obsah 4"/>
          <p:cNvSpPr>
            <a:spLocks noGrp="1"/>
          </p:cNvSpPr>
          <p:nvPr>
            <p:ph sz="quarter" idx="3"/>
          </p:nvPr>
        </p:nvSpPr>
        <p:spPr>
          <a:xfrm>
            <a:off x="8101965" y="5938839"/>
            <a:ext cx="4217670" cy="1559241"/>
          </a:xfrm>
        </p:spPr>
        <p:txBody>
          <a:bodyPr>
            <a:normAutofit/>
          </a:bodyPr>
          <a:lstStyle/>
          <a:p>
            <a:pPr marL="0" indent="0">
              <a:buNone/>
            </a:pPr>
            <a:endParaRPr lang="cs-CZ" altLang="cs-CZ" sz="2400" dirty="0"/>
          </a:p>
        </p:txBody>
      </p:sp>
      <p:pic>
        <p:nvPicPr>
          <p:cNvPr id="15364" name="Picture 2" descr="F:\Brno\ZS2012\PREZ\61649_big.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4137" y="1143000"/>
            <a:ext cx="3794125" cy="5334000"/>
          </a:xfrm>
          <a:noFill/>
        </p:spPr>
      </p:pic>
      <p:pic>
        <p:nvPicPr>
          <p:cNvPr id="15365" name="Picture 3" descr="F:\Brno\ZS2012\PREZ\37254.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43736" y="1066800"/>
            <a:ext cx="3830638" cy="5486400"/>
          </a:xfrm>
          <a:noFill/>
        </p:spPr>
      </p:pic>
      <p:pic>
        <p:nvPicPr>
          <p:cNvPr id="6" name="Picture 2" descr="VÃ½sledek obrÃ¡zku pro Ernst Hans Gombr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068" y="148908"/>
            <a:ext cx="3048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Ã½sledek obrÃ¡zku pro Ernst Hans Gombrich pÅÃ­bÄ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4194" y="3603276"/>
            <a:ext cx="2315441" cy="325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09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3"/>
          <p:cNvSpPr>
            <a:spLocks noGrp="1"/>
          </p:cNvSpPr>
          <p:nvPr>
            <p:ph type="title"/>
          </p:nvPr>
        </p:nvSpPr>
        <p:spPr/>
        <p:txBody>
          <a:bodyPr/>
          <a:lstStyle/>
          <a:p>
            <a:endParaRPr lang="cs-CZ" altLang="cs-CZ"/>
          </a:p>
        </p:txBody>
      </p:sp>
      <p:pic>
        <p:nvPicPr>
          <p:cNvPr id="16387" name="Picture 2" descr="Výsledek obrázku pro cardinal albani"/>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16000" y="3221038"/>
            <a:ext cx="2794000" cy="3543300"/>
          </a:xfrm>
          <a:noFill/>
        </p:spPr>
      </p:pic>
      <p:pic>
        <p:nvPicPr>
          <p:cNvPr id="16388" name="Picture 4" descr="Výsledek obrázku pro cardinal alb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60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Výsledek obrázku pro cardinal albani"/>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99250" y="315913"/>
            <a:ext cx="3960813" cy="6542087"/>
          </a:xfrm>
          <a:noFill/>
        </p:spPr>
      </p:pic>
    </p:spTree>
    <p:extLst>
      <p:ext uri="{BB962C8B-B14F-4D97-AF65-F5344CB8AC3E}">
        <p14:creationId xmlns:p14="http://schemas.microsoft.com/office/powerpoint/2010/main" val="3833474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36F28-1EB5-4E59-BEF8-E74F9743FF5A}"/>
              </a:ext>
            </a:extLst>
          </p:cNvPr>
          <p:cNvSpPr>
            <a:spLocks noGrp="1"/>
          </p:cNvSpPr>
          <p:nvPr>
            <p:ph type="title"/>
          </p:nvPr>
        </p:nvSpPr>
        <p:spPr/>
        <p:txBody>
          <a:bodyPr/>
          <a:lstStyle/>
          <a:p>
            <a:endParaRPr lang="cs-CZ"/>
          </a:p>
        </p:txBody>
      </p:sp>
      <p:pic>
        <p:nvPicPr>
          <p:cNvPr id="1026" name="Picture 2" descr="Dějiny umění 1-9 - Pijoan | Antikvariát Kodytek">
            <a:extLst>
              <a:ext uri="{FF2B5EF4-FFF2-40B4-BE49-F238E27FC236}">
                <a16:creationId xmlns:a16="http://schemas.microsoft.com/office/drawing/2014/main" id="{BBDA0FE9-6120-4F04-9DF6-0ADE58B704EA}"/>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616021" y="-32384"/>
            <a:ext cx="4575979" cy="3649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 Autor slavných Dějin umění Pijoan pracoval omračujícím tempem |  Hospodářské noviny (iHNed.cz)">
            <a:extLst>
              <a:ext uri="{FF2B5EF4-FFF2-40B4-BE49-F238E27FC236}">
                <a16:creationId xmlns:a16="http://schemas.microsoft.com/office/drawing/2014/main" id="{010AE0B3-3850-4174-B0CF-F186944C2E9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 y="16828"/>
            <a:ext cx="6064651" cy="3412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TRATO DE JOSE PIJOAN (1880-1963) - ARQUITECTO HISTORIADOR Y POETA ESPAÑOL  Stock Photo - Alamy">
            <a:extLst>
              <a:ext uri="{FF2B5EF4-FFF2-40B4-BE49-F238E27FC236}">
                <a16:creationId xmlns:a16="http://schemas.microsoft.com/office/drawing/2014/main" id="{AB685EEC-BFDA-40E2-8CC3-ADFADF9DAFE6}"/>
              </a:ext>
            </a:extLst>
          </p:cNvPr>
          <p:cNvPicPr>
            <a:picLocks noGrp="1" noChangeAspect="1" noChangeArrowheads="1"/>
          </p:cNvPicPr>
          <p:nvPr>
            <p:ph sz="quarter" idx="3"/>
          </p:nvPr>
        </p:nvPicPr>
        <p:blipFill rotWithShape="1">
          <a:blip r:embed="rId4" cstate="print">
            <a:extLst>
              <a:ext uri="{28A0092B-C50C-407E-A947-70E740481C1C}">
                <a14:useLocalDpi xmlns:a14="http://schemas.microsoft.com/office/drawing/2010/main" val="0"/>
              </a:ext>
            </a:extLst>
          </a:blip>
          <a:srcRect b="7692"/>
          <a:stretch/>
        </p:blipFill>
        <p:spPr bwMode="auto">
          <a:xfrm>
            <a:off x="-4771" y="3616960"/>
            <a:ext cx="2436682" cy="31516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storia del arte - jose pijoan - 10 tomos / co - Sold at Auction - 57092988">
            <a:extLst>
              <a:ext uri="{FF2B5EF4-FFF2-40B4-BE49-F238E27FC236}">
                <a16:creationId xmlns:a16="http://schemas.microsoft.com/office/drawing/2014/main" id="{1C007AD0-9B35-4F54-BC3C-353C3FADA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466" y="3616960"/>
            <a:ext cx="4699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ma Artis. Historia General del Arte. Vol.X. Arte Precolombino, Mexicano  y Maya by Pijoan, José.: Good Tela editorial estampada. (1978) 6ª ed. |  Carmichael Alonso libros">
            <a:extLst>
              <a:ext uri="{FF2B5EF4-FFF2-40B4-BE49-F238E27FC236}">
                <a16:creationId xmlns:a16="http://schemas.microsoft.com/office/drawing/2014/main" id="{D4B5E127-5734-4E36-952C-B6C79FEE53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600" y="3754010"/>
            <a:ext cx="2540400" cy="3387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370BC74-7252-47A1-9A24-CC2812842834}"/>
              </a:ext>
            </a:extLst>
          </p:cNvPr>
          <p:cNvSpPr txBox="1"/>
          <p:nvPr/>
        </p:nvSpPr>
        <p:spPr>
          <a:xfrm>
            <a:off x="8232375" y="3874770"/>
            <a:ext cx="1419225" cy="400110"/>
          </a:xfrm>
          <a:prstGeom prst="rect">
            <a:avLst/>
          </a:prstGeom>
          <a:noFill/>
        </p:spPr>
        <p:txBody>
          <a:bodyPr wrap="square">
            <a:spAutoFit/>
          </a:bodyPr>
          <a:lstStyle/>
          <a:p>
            <a:r>
              <a:rPr lang="cs-CZ" sz="2000" b="0" i="0" dirty="0">
                <a:solidFill>
                  <a:srgbClr val="202122"/>
                </a:solidFill>
                <a:effectLst/>
                <a:latin typeface="Arial" panose="020B0604020202020204" pitchFamily="34" charset="0"/>
              </a:rPr>
              <a:t> (1927)</a:t>
            </a:r>
            <a:endParaRPr lang="cs-CZ" sz="2000" dirty="0"/>
          </a:p>
        </p:txBody>
      </p:sp>
    </p:spTree>
    <p:extLst>
      <p:ext uri="{BB962C8B-B14F-4D97-AF65-F5344CB8AC3E}">
        <p14:creationId xmlns:p14="http://schemas.microsoft.com/office/powerpoint/2010/main" val="1666060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39B450-FC74-4F6F-8764-63B3DB41D3B3}"/>
              </a:ext>
            </a:extLst>
          </p:cNvPr>
          <p:cNvSpPr>
            <a:spLocks noGrp="1"/>
          </p:cNvSpPr>
          <p:nvPr>
            <p:ph type="title"/>
          </p:nvPr>
        </p:nvSpPr>
        <p:spPr/>
        <p:txBody>
          <a:bodyPr/>
          <a:lstStyle/>
          <a:p>
            <a:endParaRPr lang="cs-CZ"/>
          </a:p>
        </p:txBody>
      </p:sp>
      <p:pic>
        <p:nvPicPr>
          <p:cNvPr id="2050" name="Picture 2" descr="Světové dějiny umění LAROUSSE - - Megaknihy.cz">
            <a:extLst>
              <a:ext uri="{FF2B5EF4-FFF2-40B4-BE49-F238E27FC236}">
                <a16:creationId xmlns:a16="http://schemas.microsoft.com/office/drawing/2014/main" id="{3632D0F3-1FF2-4B90-B459-48ECC359F65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91625" y="3434329"/>
            <a:ext cx="2478087" cy="340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ROUSSE - UMĚNÍ A LIDSTVO, KOMPLET 4 SVAZKY | Aukro">
            <a:extLst>
              <a:ext uri="{FF2B5EF4-FFF2-40B4-BE49-F238E27FC236}">
                <a16:creationId xmlns:a16="http://schemas.microsoft.com/office/drawing/2014/main" id="{0D0C0C44-4472-4374-9A04-530DDE55093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8106322" y="-14289"/>
            <a:ext cx="3980172" cy="33194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0C9F34C-4E37-4F20-BFA5-4720EA460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06" y="3556116"/>
            <a:ext cx="4110038" cy="3164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ntikvariát Náchod">
            <a:extLst>
              <a:ext uri="{FF2B5EF4-FFF2-40B4-BE49-F238E27FC236}">
                <a16:creationId xmlns:a16="http://schemas.microsoft.com/office/drawing/2014/main" id="{D5AD66C6-8961-4FE8-9FF1-AAECA21BB097}"/>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5092419" y="179387"/>
            <a:ext cx="2151520" cy="29612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ovek a renesance">
            <a:extLst>
              <a:ext uri="{FF2B5EF4-FFF2-40B4-BE49-F238E27FC236}">
                <a16:creationId xmlns:a16="http://schemas.microsoft.com/office/drawing/2014/main" id="{76305123-8C39-48DE-9018-0EE33CE486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3707" y="158462"/>
            <a:ext cx="2257425" cy="31087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Knihy">
            <a:extLst>
              <a:ext uri="{FF2B5EF4-FFF2-40B4-BE49-F238E27FC236}">
                <a16:creationId xmlns:a16="http://schemas.microsoft.com/office/drawing/2014/main" id="{3C9BC0F5-0D28-4680-9468-35D5BA6269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9387"/>
            <a:ext cx="2257425" cy="302541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brazové dějiny umění (Claude Frontisi) | Antikvariát Červený knír">
            <a:extLst>
              <a:ext uri="{FF2B5EF4-FFF2-40B4-BE49-F238E27FC236}">
                <a16:creationId xmlns:a16="http://schemas.microsoft.com/office/drawing/2014/main" id="{15265784-18C1-4514-A026-541FD5A291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7020" y="3384304"/>
            <a:ext cx="2782317" cy="350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552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321972" y="239713"/>
            <a:ext cx="7900988" cy="917575"/>
          </a:xfrm>
        </p:spPr>
        <p:txBody>
          <a:bodyPr>
            <a:normAutofit fontScale="90000"/>
          </a:bodyPr>
          <a:lstStyle/>
          <a:p>
            <a:pPr eaLnBrk="1" hangingPunct="1"/>
            <a:r>
              <a:rPr lang="cs-CZ" altLang="cs-CZ" sz="3200" dirty="0"/>
              <a:t>Berlínská škola a Franz Theodor Kugler</a:t>
            </a:r>
            <a:br>
              <a:rPr lang="cs-CZ" altLang="cs-CZ" sz="3200" dirty="0"/>
            </a:br>
            <a:r>
              <a:rPr lang="cs-CZ" altLang="cs-CZ" sz="3200" dirty="0"/>
              <a:t>(1808-1858)</a:t>
            </a:r>
          </a:p>
        </p:txBody>
      </p:sp>
      <p:sp>
        <p:nvSpPr>
          <p:cNvPr id="16387" name="Zástupný symbol pro obsah 2"/>
          <p:cNvSpPr>
            <a:spLocks noGrp="1"/>
          </p:cNvSpPr>
          <p:nvPr>
            <p:ph sz="half" idx="1"/>
          </p:nvPr>
        </p:nvSpPr>
        <p:spPr>
          <a:xfrm>
            <a:off x="97118" y="1507733"/>
            <a:ext cx="5697828" cy="4829175"/>
          </a:xfrm>
        </p:spPr>
        <p:txBody>
          <a:bodyPr/>
          <a:lstStyle/>
          <a:p>
            <a:pPr eaLnBrk="1" hangingPunct="1"/>
            <a:r>
              <a:rPr lang="cs-CZ" altLang="cs-CZ" sz="2400" dirty="0"/>
              <a:t>Definice nové disciplíny dějin umění</a:t>
            </a:r>
          </a:p>
          <a:p>
            <a:pPr eaLnBrk="1" hangingPunct="1"/>
            <a:r>
              <a:rPr lang="cs-CZ" altLang="cs-CZ" sz="2400" dirty="0"/>
              <a:t>Vymezení proti tradici humanisticko-osvícenského dějepisectví – spojení s historismem</a:t>
            </a:r>
          </a:p>
          <a:p>
            <a:pPr eaLnBrk="1" hangingPunct="1"/>
            <a:r>
              <a:rPr lang="cs-CZ" altLang="cs-CZ" sz="2400" dirty="0"/>
              <a:t>Výraz v ustavení hlavního předmětu DU – </a:t>
            </a:r>
            <a:r>
              <a:rPr lang="cs-CZ" altLang="cs-CZ" sz="2400" b="1" dirty="0"/>
              <a:t>stylu</a:t>
            </a:r>
          </a:p>
          <a:p>
            <a:pPr eaLnBrk="1" hangingPunct="1"/>
            <a:endParaRPr lang="cs-CZ" altLang="cs-CZ" sz="2400" dirty="0"/>
          </a:p>
          <a:p>
            <a:pPr eaLnBrk="1" hangingPunct="1"/>
            <a:r>
              <a:rPr lang="cs-CZ" altLang="cs-CZ" sz="2400" i="1" dirty="0" err="1"/>
              <a:t>Handbuch</a:t>
            </a:r>
            <a:r>
              <a:rPr lang="cs-CZ" altLang="cs-CZ" sz="2400" i="1" dirty="0"/>
              <a:t> der </a:t>
            </a:r>
            <a:r>
              <a:rPr lang="cs-CZ" altLang="cs-CZ" sz="2400" i="1" dirty="0" err="1"/>
              <a:t>Geschichte</a:t>
            </a:r>
            <a:r>
              <a:rPr lang="cs-CZ" altLang="cs-CZ" sz="2400" i="1" dirty="0"/>
              <a:t> der </a:t>
            </a:r>
            <a:r>
              <a:rPr lang="cs-CZ" altLang="cs-CZ" sz="2400" i="1" dirty="0" err="1"/>
              <a:t>Malerei</a:t>
            </a:r>
            <a:r>
              <a:rPr lang="cs-CZ" altLang="cs-CZ" sz="2400" dirty="0"/>
              <a:t>, 1837</a:t>
            </a:r>
          </a:p>
          <a:p>
            <a:pPr eaLnBrk="1" hangingPunct="1"/>
            <a:r>
              <a:rPr lang="cs-CZ" altLang="cs-CZ" sz="2400" i="1" dirty="0" err="1"/>
              <a:t>Geschichte</a:t>
            </a:r>
            <a:r>
              <a:rPr lang="cs-CZ" altLang="cs-CZ" sz="2400" i="1" dirty="0"/>
              <a:t> der </a:t>
            </a:r>
            <a:r>
              <a:rPr lang="cs-CZ" altLang="cs-CZ" sz="2400" i="1" dirty="0" err="1"/>
              <a:t>Baukunst</a:t>
            </a:r>
            <a:r>
              <a:rPr lang="cs-CZ" altLang="cs-CZ" sz="2400" i="1" dirty="0"/>
              <a:t> </a:t>
            </a:r>
            <a:r>
              <a:rPr lang="cs-CZ" altLang="cs-CZ" sz="2400" i="1" dirty="0" err="1"/>
              <a:t>im</a:t>
            </a:r>
            <a:r>
              <a:rPr lang="cs-CZ" altLang="cs-CZ" sz="2400" i="1" dirty="0"/>
              <a:t> </a:t>
            </a:r>
            <a:r>
              <a:rPr lang="cs-CZ" altLang="cs-CZ" sz="2400" i="1" dirty="0" err="1"/>
              <a:t>Mittelalter</a:t>
            </a:r>
            <a:r>
              <a:rPr lang="cs-CZ" altLang="cs-CZ" sz="2400" dirty="0"/>
              <a:t>, 1856</a:t>
            </a:r>
          </a:p>
        </p:txBody>
      </p:sp>
      <p:pic>
        <p:nvPicPr>
          <p:cNvPr id="16389" name="Picture 2" descr="Datei:Franz-Kugler-Rudelsbur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15586"/>
            <a:ext cx="3760342" cy="501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Výsledek obrázku pro clara kugle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380973" y="3328826"/>
            <a:ext cx="2811027" cy="352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966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Výsledek obrázku pro franz theodor kugl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3674399" cy="4577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franz theodor kugler handb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405" y="2972151"/>
            <a:ext cx="2230177" cy="3690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Ã½sledek obrÃ¡zku pro kugler handbuch"/>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892870" y="2972151"/>
            <a:ext cx="2460875" cy="36913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kugler handbuch">
            <a:extLst>
              <a:ext uri="{FF2B5EF4-FFF2-40B4-BE49-F238E27FC236}">
                <a16:creationId xmlns:a16="http://schemas.microsoft.com/office/drawing/2014/main" id="{284E2415-3B9F-4313-9948-793A57BA7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465" y="7143"/>
            <a:ext cx="3146535" cy="3421857"/>
          </a:xfrm>
          <a:prstGeom prst="rect">
            <a:avLst/>
          </a:prstGeom>
          <a:noFill/>
          <a:extLst>
            <a:ext uri="{909E8E84-426E-40DD-AFC4-6F175D3DCCD1}">
              <a14:hiddenFill xmlns:a14="http://schemas.microsoft.com/office/drawing/2010/main">
                <a:solidFill>
                  <a:srgbClr val="FFFFFF"/>
                </a:solidFill>
              </a14:hiddenFill>
            </a:ext>
          </a:extLst>
        </p:spPr>
      </p:pic>
      <p:pic>
        <p:nvPicPr>
          <p:cNvPr id="8" name="Zástupný symbol pro obsah 4">
            <a:extLst>
              <a:ext uri="{FF2B5EF4-FFF2-40B4-BE49-F238E27FC236}">
                <a16:creationId xmlns:a16="http://schemas.microsoft.com/office/drawing/2014/main" id="{97131850-ADEE-4EBC-ADA3-437326686B0A}"/>
              </a:ext>
            </a:extLst>
          </p:cNvPr>
          <p:cNvPicPr>
            <a:picLocks noChangeAspect="1"/>
          </p:cNvPicPr>
          <p:nvPr/>
        </p:nvPicPr>
        <p:blipFill>
          <a:blip r:embed="rId6"/>
          <a:stretch>
            <a:fillRect/>
          </a:stretch>
        </p:blipFill>
        <p:spPr>
          <a:xfrm>
            <a:off x="4624833" y="0"/>
            <a:ext cx="4074772" cy="2913861"/>
          </a:xfrm>
          <a:prstGeom prst="rect">
            <a:avLst/>
          </a:prstGeom>
        </p:spPr>
      </p:pic>
    </p:spTree>
    <p:extLst>
      <p:ext uri="{BB962C8B-B14F-4D97-AF65-F5344CB8AC3E}">
        <p14:creationId xmlns:p14="http://schemas.microsoft.com/office/powerpoint/2010/main" val="2315947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de-DE" sz="3200" dirty="0"/>
              <a:t>Franz Kugler, </a:t>
            </a:r>
            <a:r>
              <a:rPr lang="de-DE" sz="3200" i="1" dirty="0"/>
              <a:t>Handbuch der Kunstgeschichte</a:t>
            </a:r>
            <a:r>
              <a:rPr lang="de-DE" sz="3200" dirty="0"/>
              <a:t>, Stuttgart</a:t>
            </a:r>
            <a:r>
              <a:rPr lang="cs-CZ" sz="3200" dirty="0"/>
              <a:t> </a:t>
            </a:r>
            <a:r>
              <a:rPr lang="de-DE" sz="3200" dirty="0"/>
              <a:t>1842</a:t>
            </a:r>
            <a:endParaRPr lang="cs-CZ" sz="3200" dirty="0"/>
          </a:p>
        </p:txBody>
      </p:sp>
      <p:pic>
        <p:nvPicPr>
          <p:cNvPr id="5" name="Zástupný symbol pro obsah 4"/>
          <p:cNvPicPr>
            <a:picLocks noGrp="1" noChangeAspect="1"/>
          </p:cNvPicPr>
          <p:nvPr>
            <p:ph sz="half" idx="2"/>
          </p:nvPr>
        </p:nvPicPr>
        <p:blipFill>
          <a:blip r:embed="rId2"/>
          <a:stretch>
            <a:fillRect/>
          </a:stretch>
        </p:blipFill>
        <p:spPr>
          <a:xfrm>
            <a:off x="6524187" y="2106277"/>
            <a:ext cx="5181600" cy="3774635"/>
          </a:xfrm>
          <a:prstGeom prst="rect">
            <a:avLst/>
          </a:prstGeom>
        </p:spPr>
      </p:pic>
      <p:pic>
        <p:nvPicPr>
          <p:cNvPr id="1026" name="Picture 2" descr="Kugler, Franz: Handbuch der Kunstgeschichte (Stuttgart, 184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73194" y="1690688"/>
            <a:ext cx="2774806" cy="4592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Project Gutenberg eBook of Handbuch der Kunstgeschichte, b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696" y="1677096"/>
            <a:ext cx="2668304" cy="461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15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a:t>Franz </a:t>
            </a:r>
            <a:r>
              <a:rPr lang="de-DE" sz="2400" dirty="0"/>
              <a:t>Kugler</a:t>
            </a:r>
            <a:r>
              <a:rPr lang="cs-CZ" sz="2400" dirty="0"/>
              <a:t>, </a:t>
            </a:r>
            <a:r>
              <a:rPr lang="de-DE" sz="2400" i="1" dirty="0"/>
              <a:t>Geschichte der Baukunst</a:t>
            </a:r>
            <a:r>
              <a:rPr lang="cs-CZ" sz="2400" dirty="0"/>
              <a:t>, </a:t>
            </a:r>
            <a:r>
              <a:rPr lang="de-DE" sz="2400" dirty="0"/>
              <a:t>Stuttgart 1859</a:t>
            </a:r>
            <a:endParaRPr lang="cs-CZ" sz="2400" dirty="0"/>
          </a:p>
        </p:txBody>
      </p:sp>
      <p:pic>
        <p:nvPicPr>
          <p:cNvPr id="7170" name="Picture 2" descr="Geschichte der Baukunst : Kugler, Franz, 1808-1858 : Free Download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523143"/>
            <a:ext cx="2734541" cy="42081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eschichte der gothischen Baukunst “ (Franz Kugler) – Buch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06636" y="1523143"/>
            <a:ext cx="6747164" cy="517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7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Wilhelm </a:t>
            </a:r>
            <a:r>
              <a:rPr lang="cs-CZ" dirty="0" err="1"/>
              <a:t>Lübke</a:t>
            </a:r>
            <a:r>
              <a:rPr lang="cs-CZ" dirty="0"/>
              <a:t> (1826-1893)</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31371"/>
            <a:ext cx="3031543" cy="5139845"/>
          </a:xfrm>
        </p:spPr>
      </p:pic>
      <p:sp>
        <p:nvSpPr>
          <p:cNvPr id="4" name="Zástupný symbol pro obsah 3"/>
          <p:cNvSpPr>
            <a:spLocks noGrp="1"/>
          </p:cNvSpPr>
          <p:nvPr>
            <p:ph sz="half" idx="2"/>
          </p:nvPr>
        </p:nvSpPr>
        <p:spPr>
          <a:xfrm>
            <a:off x="4905375" y="1825625"/>
            <a:ext cx="6448425" cy="4351338"/>
          </a:xfrm>
        </p:spPr>
        <p:txBody>
          <a:bodyPr>
            <a:normAutofit/>
          </a:bodyPr>
          <a:lstStyle/>
          <a:p>
            <a:r>
              <a:rPr lang="de-DE" sz="2400" i="1" dirty="0"/>
              <a:t>Die </a:t>
            </a:r>
            <a:r>
              <a:rPr lang="de-DE" sz="2400" i="1" dirty="0" err="1"/>
              <a:t>Baustyle</a:t>
            </a:r>
            <a:r>
              <a:rPr lang="de-DE" sz="2400" i="1" dirty="0"/>
              <a:t> des Mittelalters</a:t>
            </a:r>
            <a:r>
              <a:rPr lang="de-DE" sz="2400" dirty="0"/>
              <a:t>. Seemann, Leipzig 1868.</a:t>
            </a:r>
          </a:p>
          <a:p>
            <a:r>
              <a:rPr lang="de-DE" sz="2400" dirty="0"/>
              <a:t> </a:t>
            </a:r>
            <a:r>
              <a:rPr lang="de-DE" sz="2400" i="1" dirty="0"/>
              <a:t>Die </a:t>
            </a:r>
            <a:r>
              <a:rPr lang="de-DE" sz="2400" i="1" dirty="0" err="1"/>
              <a:t>Baustyle</a:t>
            </a:r>
            <a:r>
              <a:rPr lang="de-DE" sz="2400" i="1" dirty="0"/>
              <a:t> der Neuzeit</a:t>
            </a:r>
            <a:r>
              <a:rPr lang="de-DE" sz="2400" dirty="0"/>
              <a:t>. Seemann, Leipzig 1868.</a:t>
            </a:r>
          </a:p>
          <a:p>
            <a:r>
              <a:rPr lang="de-DE" sz="2400" i="1" dirty="0"/>
              <a:t>Geschichte der deutschen Renaissance</a:t>
            </a:r>
            <a:r>
              <a:rPr lang="de-DE" sz="2400" dirty="0"/>
              <a:t>. Ebner &amp; </a:t>
            </a:r>
            <a:r>
              <a:rPr lang="de-DE" sz="2400" dirty="0" err="1"/>
              <a:t>Seubert</a:t>
            </a:r>
            <a:r>
              <a:rPr lang="de-DE" sz="2400" dirty="0"/>
              <a:t>, Stuttgart 1872.</a:t>
            </a:r>
          </a:p>
          <a:p>
            <a:r>
              <a:rPr lang="de-DE" sz="2400" i="1" dirty="0"/>
              <a:t>Geschichte der deutschen Kunst von den frühesten Zeiten bis zur Gegenwart</a:t>
            </a:r>
            <a:r>
              <a:rPr lang="de-DE" sz="2400" dirty="0"/>
              <a:t>. Ebner &amp; </a:t>
            </a:r>
            <a:r>
              <a:rPr lang="de-DE" sz="2400" dirty="0" err="1"/>
              <a:t>Seubert</a:t>
            </a:r>
            <a:r>
              <a:rPr lang="de-DE" sz="2400" dirty="0"/>
              <a:t>, Stuttgart 1890</a:t>
            </a:r>
            <a:endParaRPr lang="cs-CZ" sz="2400" dirty="0"/>
          </a:p>
        </p:txBody>
      </p:sp>
    </p:spTree>
    <p:extLst>
      <p:ext uri="{BB962C8B-B14F-4D97-AF65-F5344CB8AC3E}">
        <p14:creationId xmlns:p14="http://schemas.microsoft.com/office/powerpoint/2010/main" val="2247362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Charles Darwin (1809-1882)</a:t>
            </a:r>
          </a:p>
        </p:txBody>
      </p:sp>
      <p:pic>
        <p:nvPicPr>
          <p:cNvPr id="9222" name="Picture 6" descr="O původu druhů – Wikipedi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825625"/>
            <a:ext cx="271066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he Complete Work of Charles Darwin Online - Image View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995" y="1844145"/>
            <a:ext cx="2758786" cy="43328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rles Darwin's Evolution: Did His Anxieties Shape His Science? | Live  Science">
            <a:extLst>
              <a:ext uri="{FF2B5EF4-FFF2-40B4-BE49-F238E27FC236}">
                <a16:creationId xmlns:a16="http://schemas.microsoft.com/office/drawing/2014/main" id="{81E89BF3-7037-4933-B0F6-19BBB43672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214219" y="1825625"/>
            <a:ext cx="309756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11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E48863-D90A-44C9-AA97-0049E5E4864D}"/>
              </a:ext>
            </a:extLst>
          </p:cNvPr>
          <p:cNvSpPr>
            <a:spLocks noGrp="1"/>
          </p:cNvSpPr>
          <p:nvPr>
            <p:ph type="title"/>
          </p:nvPr>
        </p:nvSpPr>
        <p:spPr>
          <a:xfrm>
            <a:off x="139557" y="252109"/>
            <a:ext cx="7401674" cy="1325563"/>
          </a:xfrm>
        </p:spPr>
        <p:txBody>
          <a:bodyPr>
            <a:noAutofit/>
          </a:bodyPr>
          <a:lstStyle/>
          <a:p>
            <a:r>
              <a:rPr lang="cs-CZ" sz="2800" dirty="0">
                <a:latin typeface="+mn-lt"/>
              </a:rPr>
              <a:t>August Prokop (1838-1915)</a:t>
            </a:r>
            <a:br>
              <a:rPr lang="cs-CZ" sz="2800" dirty="0">
                <a:latin typeface="+mn-lt"/>
              </a:rPr>
            </a:br>
            <a:r>
              <a:rPr lang="de-DE" sz="2800" b="0" i="1" dirty="0">
                <a:solidFill>
                  <a:srgbClr val="202122"/>
                </a:solidFill>
                <a:effectLst/>
                <a:latin typeface="+mn-lt"/>
              </a:rPr>
              <a:t>Die Markgrafschaft Mähren in kunstgeschichtlicher </a:t>
            </a:r>
            <a:r>
              <a:rPr lang="cs-CZ" sz="2800" b="0" i="1" dirty="0">
                <a:solidFill>
                  <a:srgbClr val="202122"/>
                </a:solidFill>
                <a:effectLst/>
                <a:latin typeface="+mn-lt"/>
              </a:rPr>
              <a:t>B</a:t>
            </a:r>
            <a:r>
              <a:rPr lang="de-DE" sz="2800" b="0" i="1" dirty="0" err="1">
                <a:solidFill>
                  <a:srgbClr val="202122"/>
                </a:solidFill>
                <a:effectLst/>
                <a:latin typeface="+mn-lt"/>
              </a:rPr>
              <a:t>eziehung</a:t>
            </a:r>
            <a:r>
              <a:rPr lang="cs-CZ" sz="2800" b="0" i="1" dirty="0">
                <a:solidFill>
                  <a:srgbClr val="202122"/>
                </a:solidFill>
                <a:effectLst/>
                <a:latin typeface="+mn-lt"/>
              </a:rPr>
              <a:t> </a:t>
            </a:r>
            <a:r>
              <a:rPr lang="de-DE" sz="2800" b="0" i="0" dirty="0">
                <a:solidFill>
                  <a:srgbClr val="202122"/>
                </a:solidFill>
                <a:effectLst/>
                <a:latin typeface="+mn-lt"/>
              </a:rPr>
              <a:t>I-IV. Wien 1904.</a:t>
            </a:r>
            <a:endParaRPr lang="cs-CZ" sz="2800" dirty="0">
              <a:latin typeface="+mn-lt"/>
            </a:endParaRPr>
          </a:p>
        </p:txBody>
      </p:sp>
      <p:pic>
        <p:nvPicPr>
          <p:cNvPr id="1026" name="Picture 2" descr="August Prokop – Wikipedie">
            <a:extLst>
              <a:ext uri="{FF2B5EF4-FFF2-40B4-BE49-F238E27FC236}">
                <a16:creationId xmlns:a16="http://schemas.microsoft.com/office/drawing/2014/main" id="{C467DADF-F5BD-4889-A01C-C0D1C370BF2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06948" y="2103438"/>
            <a:ext cx="2260499" cy="3379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e Markgrafschaft Mähren in kunstgeschichtlicher Beziehung. Grundzüge  einer Kunstgeschichte dieses Landes mit besonderer Berücksichtigung der  Baukunst. Eine Studie von ... - Ztichlá klika - antikvariát">
            <a:extLst>
              <a:ext uri="{FF2B5EF4-FFF2-40B4-BE49-F238E27FC236}">
                <a16:creationId xmlns:a16="http://schemas.microsoft.com/office/drawing/2014/main" id="{50B0FE9B-5B46-401C-B498-AED3B647666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167955" y="-81713"/>
            <a:ext cx="3884488" cy="5360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2702F97-BC2A-4B35-926B-68B7CF6E7A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03437"/>
            <a:ext cx="5030056" cy="337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12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1377" y="204608"/>
            <a:ext cx="10515600" cy="1325563"/>
          </a:xfrm>
        </p:spPr>
        <p:txBody>
          <a:bodyPr>
            <a:normAutofit/>
          </a:bodyPr>
          <a:lstStyle/>
          <a:p>
            <a:r>
              <a:rPr lang="cs-CZ" sz="3600" dirty="0"/>
              <a:t>Carl </a:t>
            </a:r>
            <a:r>
              <a:rPr lang="cs-CZ" sz="3600" dirty="0" err="1"/>
              <a:t>Schnaase</a:t>
            </a:r>
            <a:r>
              <a:rPr lang="cs-CZ" sz="3600" dirty="0"/>
              <a:t> (1798-1875)</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761" y="1644650"/>
            <a:ext cx="3490378" cy="4351338"/>
          </a:xfrm>
        </p:spPr>
      </p:pic>
      <p:sp>
        <p:nvSpPr>
          <p:cNvPr id="4" name="Zástupný symbol pro obsah 3"/>
          <p:cNvSpPr>
            <a:spLocks noGrp="1"/>
          </p:cNvSpPr>
          <p:nvPr>
            <p:ph sz="half" idx="2"/>
          </p:nvPr>
        </p:nvSpPr>
        <p:spPr>
          <a:xfrm>
            <a:off x="6488639" y="587118"/>
            <a:ext cx="5181600" cy="4351338"/>
          </a:xfrm>
        </p:spPr>
        <p:txBody>
          <a:bodyPr>
            <a:normAutofit/>
          </a:bodyPr>
          <a:lstStyle/>
          <a:p>
            <a:r>
              <a:rPr lang="de-DE" sz="2400" i="1" dirty="0"/>
              <a:t>Niederländische Briefe</a:t>
            </a:r>
            <a:r>
              <a:rPr lang="cs-CZ" sz="2400" dirty="0"/>
              <a:t>, 1834</a:t>
            </a:r>
          </a:p>
          <a:p>
            <a:r>
              <a:rPr lang="de-DE" sz="2400" i="1" dirty="0"/>
              <a:t>Geschichte der bildenden Künste</a:t>
            </a:r>
            <a:r>
              <a:rPr lang="de-DE" sz="2400" dirty="0"/>
              <a:t> (</a:t>
            </a:r>
            <a:r>
              <a:rPr lang="cs-CZ" sz="2400" dirty="0"/>
              <a:t>8 sv.</a:t>
            </a:r>
            <a:r>
              <a:rPr lang="de-DE" sz="2400" dirty="0"/>
              <a:t>, 1843–1864)</a:t>
            </a:r>
            <a:endParaRPr lang="cs-CZ" sz="2400"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707" y="2301889"/>
            <a:ext cx="2445445" cy="4259225"/>
          </a:xfrm>
          <a:prstGeom prst="rect">
            <a:avLst/>
          </a:prstGeom>
        </p:spPr>
      </p:pic>
      <p:pic>
        <p:nvPicPr>
          <p:cNvPr id="7" name="Picture 4" descr="VÃ½sledek obrÃ¡zku pro carl schnaase">
            <a:extLst>
              <a:ext uri="{FF2B5EF4-FFF2-40B4-BE49-F238E27FC236}">
                <a16:creationId xmlns:a16="http://schemas.microsoft.com/office/drawing/2014/main" id="{525673E0-8F73-4639-A7DD-A3FDD5EF0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165" y="2192955"/>
            <a:ext cx="3113145" cy="466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4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61B72F-5399-4542-B4BE-FEDAC7529101}"/>
              </a:ext>
            </a:extLst>
          </p:cNvPr>
          <p:cNvSpPr>
            <a:spLocks noGrp="1"/>
          </p:cNvSpPr>
          <p:nvPr>
            <p:ph type="title"/>
          </p:nvPr>
        </p:nvSpPr>
        <p:spPr/>
        <p:txBody>
          <a:bodyPr>
            <a:noAutofit/>
          </a:bodyPr>
          <a:lstStyle/>
          <a:p>
            <a:r>
              <a:rPr lang="cs-CZ" sz="2400" b="1" i="1" dirty="0" err="1"/>
              <a:t>Gedanken</a:t>
            </a:r>
            <a:r>
              <a:rPr lang="cs-CZ" sz="2400" b="1" i="1" dirty="0"/>
              <a:t> uber </a:t>
            </a:r>
            <a:r>
              <a:rPr lang="cs-CZ" sz="2400" b="1" i="1" dirty="0" err="1"/>
              <a:t>die</a:t>
            </a:r>
            <a:r>
              <a:rPr lang="cs-CZ" sz="2400" b="1" i="1" dirty="0"/>
              <a:t> </a:t>
            </a:r>
            <a:r>
              <a:rPr lang="cs-CZ" sz="2400" b="1" i="1" dirty="0" err="1"/>
              <a:t>Nachahmung</a:t>
            </a:r>
            <a:r>
              <a:rPr lang="cs-CZ" sz="2400" b="1" i="1" dirty="0"/>
              <a:t> der </a:t>
            </a:r>
            <a:r>
              <a:rPr lang="cs-CZ" sz="2400" b="1" i="1" dirty="0" err="1"/>
              <a:t>Greischiechen</a:t>
            </a:r>
            <a:r>
              <a:rPr lang="cs-CZ" sz="2400" b="1" i="1" dirty="0"/>
              <a:t> </a:t>
            </a:r>
            <a:r>
              <a:rPr lang="cs-CZ" sz="2400" b="1" i="1" dirty="0" err="1"/>
              <a:t>Werke</a:t>
            </a:r>
            <a:r>
              <a:rPr lang="cs-CZ" sz="2400" b="1" i="1" dirty="0"/>
              <a:t> in der </a:t>
            </a:r>
            <a:r>
              <a:rPr lang="cs-CZ" sz="2400" b="1" i="1" dirty="0" err="1"/>
              <a:t>malerey</a:t>
            </a:r>
            <a:r>
              <a:rPr lang="cs-CZ" sz="2400" b="1" i="1" dirty="0"/>
              <a:t> </a:t>
            </a:r>
            <a:r>
              <a:rPr lang="cs-CZ" sz="2400" b="1" i="1" dirty="0" err="1"/>
              <a:t>und</a:t>
            </a:r>
            <a:r>
              <a:rPr lang="cs-CZ" sz="2400" b="1" i="1" dirty="0"/>
              <a:t> </a:t>
            </a:r>
            <a:r>
              <a:rPr lang="cs-CZ" sz="2400" b="1" i="1" dirty="0" err="1"/>
              <a:t>Bilderkunst</a:t>
            </a:r>
            <a:r>
              <a:rPr lang="cs-CZ" sz="2400" b="1" dirty="0"/>
              <a:t>. </a:t>
            </a:r>
            <a:r>
              <a:rPr lang="cs-CZ" sz="2400" b="1" dirty="0" err="1"/>
              <a:t>Dresden</a:t>
            </a:r>
            <a:r>
              <a:rPr lang="cs-CZ" sz="2400" b="1" dirty="0"/>
              <a:t> 1755</a:t>
            </a:r>
            <a:endParaRPr lang="cs-CZ" sz="2400" dirty="0"/>
          </a:p>
        </p:txBody>
      </p:sp>
      <p:sp>
        <p:nvSpPr>
          <p:cNvPr id="4" name="Zástupný obsah 3">
            <a:extLst>
              <a:ext uri="{FF2B5EF4-FFF2-40B4-BE49-F238E27FC236}">
                <a16:creationId xmlns:a16="http://schemas.microsoft.com/office/drawing/2014/main" id="{FA18C4A1-6110-45F7-A324-039404135F50}"/>
              </a:ext>
            </a:extLst>
          </p:cNvPr>
          <p:cNvSpPr>
            <a:spLocks noGrp="1"/>
          </p:cNvSpPr>
          <p:nvPr>
            <p:ph sz="half" idx="2"/>
          </p:nvPr>
        </p:nvSpPr>
        <p:spPr/>
        <p:txBody>
          <a:bodyPr/>
          <a:lstStyle/>
          <a:p>
            <a:endParaRPr lang="cs-CZ"/>
          </a:p>
        </p:txBody>
      </p:sp>
      <p:pic>
        <p:nvPicPr>
          <p:cNvPr id="5" name="Zástupný obsah 4">
            <a:extLst>
              <a:ext uri="{FF2B5EF4-FFF2-40B4-BE49-F238E27FC236}">
                <a16:creationId xmlns:a16="http://schemas.microsoft.com/office/drawing/2014/main" id="{B217AF37-7301-496E-A33F-4F90D9E4FB2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09649" y="1690687"/>
            <a:ext cx="4469759"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641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VÃ½sledek obrÃ¡zku pro schnaase geschichte bildende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616" y="365126"/>
            <a:ext cx="2429111" cy="42307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schnaase geschichte bilden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430" y="0"/>
            <a:ext cx="3057525" cy="404812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stretch>
            <a:fillRect/>
          </a:stretch>
        </p:blipFill>
        <p:spPr>
          <a:xfrm>
            <a:off x="8023133" y="-150638"/>
            <a:ext cx="2876736" cy="4349400"/>
          </a:xfrm>
          <a:prstGeom prst="rect">
            <a:avLst/>
          </a:prstGeom>
        </p:spPr>
      </p:pic>
      <p:pic>
        <p:nvPicPr>
          <p:cNvPr id="10" name="Zástupný symbol pro obsah 4"/>
          <p:cNvPicPr>
            <a:picLocks noChangeAspect="1"/>
          </p:cNvPicPr>
          <p:nvPr/>
        </p:nvPicPr>
        <p:blipFill>
          <a:blip r:embed="rId5"/>
          <a:stretch>
            <a:fillRect/>
          </a:stretch>
        </p:blipFill>
        <p:spPr>
          <a:xfrm>
            <a:off x="4808105" y="3860613"/>
            <a:ext cx="4457700" cy="3184373"/>
          </a:xfrm>
          <a:prstGeom prst="rect">
            <a:avLst/>
          </a:prstGeom>
        </p:spPr>
      </p:pic>
      <p:sp>
        <p:nvSpPr>
          <p:cNvPr id="8" name="Obdélník 7"/>
          <p:cNvSpPr/>
          <p:nvPr/>
        </p:nvSpPr>
        <p:spPr>
          <a:xfrm>
            <a:off x="465198" y="4852634"/>
            <a:ext cx="2259529" cy="1200329"/>
          </a:xfrm>
          <a:prstGeom prst="rect">
            <a:avLst/>
          </a:prstGeom>
        </p:spPr>
        <p:txBody>
          <a:bodyPr wrap="none">
            <a:spAutoFit/>
          </a:bodyPr>
          <a:lstStyle/>
          <a:p>
            <a:endParaRPr lang="cs-CZ" sz="2400" i="1" dirty="0"/>
          </a:p>
          <a:p>
            <a:r>
              <a:rPr lang="cs-CZ" sz="2400" i="1" dirty="0" err="1"/>
              <a:t>Volksgeistbegriff</a:t>
            </a:r>
            <a:endParaRPr lang="cs-CZ" sz="2400" i="1" dirty="0"/>
          </a:p>
          <a:p>
            <a:r>
              <a:rPr lang="cs-CZ" sz="2400" i="1" dirty="0" err="1"/>
              <a:t>Volksgeist</a:t>
            </a:r>
            <a:endParaRPr lang="cs-CZ" sz="2400" i="1" dirty="0"/>
          </a:p>
        </p:txBody>
      </p:sp>
    </p:spTree>
    <p:extLst>
      <p:ext uri="{BB962C8B-B14F-4D97-AF65-F5344CB8AC3E}">
        <p14:creationId xmlns:p14="http://schemas.microsoft.com/office/powerpoint/2010/main" val="711140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4338" name="Picture 2" descr="VÃ½sledek obrÃ¡zku pro ÄeskÃ© dÄjiny umÄnÃ­ 80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23768" y="0"/>
            <a:ext cx="5101380" cy="66884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Dr. Taťána Petrasová, CSc. - Akademie věd České republiky">
            <a:extLst>
              <a:ext uri="{FF2B5EF4-FFF2-40B4-BE49-F238E27FC236}">
                <a16:creationId xmlns:a16="http://schemas.microsoft.com/office/drawing/2014/main" id="{C0B124CE-32DF-4646-90F2-C504C2F07D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92949" y="115633"/>
            <a:ext cx="2488294" cy="29659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říliš se utápíme v praxi, tvrdí historik umění Rostislav Švácha — 360° —  ČT art — Česká televize">
            <a:extLst>
              <a:ext uri="{FF2B5EF4-FFF2-40B4-BE49-F238E27FC236}">
                <a16:creationId xmlns:a16="http://schemas.microsoft.com/office/drawing/2014/main" id="{54635ED1-6CCF-418D-A9E0-2EF1DC929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22" y="3453837"/>
            <a:ext cx="5444148" cy="306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17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0E7999-ED93-4594-8528-BC841EED693A}"/>
              </a:ext>
            </a:extLst>
          </p:cNvPr>
          <p:cNvSpPr>
            <a:spLocks noGrp="1"/>
          </p:cNvSpPr>
          <p:nvPr>
            <p:ph type="title"/>
          </p:nvPr>
        </p:nvSpPr>
        <p:spPr/>
        <p:txBody>
          <a:bodyPr>
            <a:noAutofit/>
          </a:bodyPr>
          <a:lstStyle/>
          <a:p>
            <a:r>
              <a:rPr lang="cs-CZ" sz="2400" dirty="0"/>
              <a:t>Akademie věd České republiky: Předsedkyně navštívila Ústav dějin umění - Akademie věd České republiky…</a:t>
            </a:r>
          </a:p>
        </p:txBody>
      </p:sp>
      <p:sp>
        <p:nvSpPr>
          <p:cNvPr id="4" name="Zástupný obsah 3">
            <a:extLst>
              <a:ext uri="{FF2B5EF4-FFF2-40B4-BE49-F238E27FC236}">
                <a16:creationId xmlns:a16="http://schemas.microsoft.com/office/drawing/2014/main" id="{0728BA5E-8D98-4A33-AFDB-D0BDCA856102}"/>
              </a:ext>
            </a:extLst>
          </p:cNvPr>
          <p:cNvSpPr>
            <a:spLocks noGrp="1"/>
          </p:cNvSpPr>
          <p:nvPr>
            <p:ph sz="half" idx="2"/>
          </p:nvPr>
        </p:nvSpPr>
        <p:spPr/>
        <p:txBody>
          <a:bodyPr/>
          <a:lstStyle/>
          <a:p>
            <a:endParaRPr lang="cs-CZ"/>
          </a:p>
        </p:txBody>
      </p:sp>
      <p:pic>
        <p:nvPicPr>
          <p:cNvPr id="1026" name="Picture 2" descr="Předsedkyně navštívila Ústav dějin umění - Akademie věd České republiky">
            <a:extLst>
              <a:ext uri="{FF2B5EF4-FFF2-40B4-BE49-F238E27FC236}">
                <a16:creationId xmlns:a16="http://schemas.microsoft.com/office/drawing/2014/main" id="{A1CBA3B6-AB21-4A3C-AA65-9AF20A554B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1" y="1728788"/>
            <a:ext cx="6734174" cy="448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107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6" name="Zástupný symbol pro obsah 5"/>
          <p:cNvSpPr>
            <a:spLocks noGrp="1"/>
          </p:cNvSpPr>
          <p:nvPr>
            <p:ph sz="half" idx="2"/>
          </p:nvPr>
        </p:nvSpPr>
        <p:spPr>
          <a:xfrm>
            <a:off x="5535561" y="1992721"/>
            <a:ext cx="6440129" cy="5406410"/>
          </a:xfrm>
        </p:spPr>
        <p:txBody>
          <a:bodyPr>
            <a:normAutofit/>
          </a:bodyPr>
          <a:lstStyle/>
          <a:p>
            <a:pPr marL="0" indent="0">
              <a:buNone/>
            </a:pPr>
            <a:r>
              <a:rPr lang="cs-CZ" sz="2400" dirty="0"/>
              <a:t>Osvícenský koncept dějin umění se stal „</a:t>
            </a:r>
            <a:r>
              <a:rPr lang="cs-CZ" sz="2400" i="1" dirty="0"/>
              <a:t>jedním z nejoslnivějších moderních evropských vynálezů a současně nástrojem zpětného přepisování dějin celého lidstva“. </a:t>
            </a:r>
          </a:p>
          <a:p>
            <a:pPr marL="0" indent="0">
              <a:buNone/>
            </a:pPr>
            <a:r>
              <a:rPr lang="cs-CZ" sz="2400" dirty="0"/>
              <a:t>Je to „</a:t>
            </a:r>
            <a:r>
              <a:rPr lang="cs-CZ" sz="2400" i="1" dirty="0"/>
              <a:t>dokonalý nástroj historického vymyšlení, založený na představě určitého druhu dějinnosti vizuálních objektů</a:t>
            </a:r>
            <a:r>
              <a:rPr lang="cs-CZ" sz="2400" dirty="0"/>
              <a:t>“.</a:t>
            </a:r>
          </a:p>
        </p:txBody>
      </p:sp>
      <p:pic>
        <p:nvPicPr>
          <p:cNvPr id="7" name="Picture 5" descr="Preziosi-214x300">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5303" y="153110"/>
            <a:ext cx="2624512" cy="367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633" y="1992721"/>
            <a:ext cx="3171825" cy="4524375"/>
          </a:xfrm>
          <a:prstGeom prst="rect">
            <a:avLst/>
          </a:prstGeom>
        </p:spPr>
      </p:pic>
    </p:spTree>
    <p:extLst>
      <p:ext uri="{BB962C8B-B14F-4D97-AF65-F5344CB8AC3E}">
        <p14:creationId xmlns:p14="http://schemas.microsoft.com/office/powerpoint/2010/main" val="2345939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04180" y="365125"/>
            <a:ext cx="7449620" cy="1309563"/>
          </a:xfrm>
        </p:spPr>
        <p:txBody>
          <a:bodyPr>
            <a:normAutofit/>
          </a:bodyPr>
          <a:lstStyle/>
          <a:p>
            <a:r>
              <a:rPr lang="cs-CZ" sz="3200" dirty="0"/>
              <a:t>Ernst Hans </a:t>
            </a:r>
            <a:r>
              <a:rPr lang="cs-CZ" sz="3200" dirty="0" err="1"/>
              <a:t>Gombrich</a:t>
            </a:r>
            <a:r>
              <a:rPr lang="cs-CZ" sz="3200" dirty="0"/>
              <a:t>, </a:t>
            </a:r>
            <a:r>
              <a:rPr lang="cs-CZ" sz="3200" i="1" dirty="0" err="1"/>
              <a:t>The</a:t>
            </a:r>
            <a:r>
              <a:rPr lang="cs-CZ" sz="3200" i="1" dirty="0"/>
              <a:t> Story </a:t>
            </a:r>
            <a:r>
              <a:rPr lang="cs-CZ" sz="3200" i="1" dirty="0" err="1"/>
              <a:t>of</a:t>
            </a:r>
            <a:r>
              <a:rPr lang="cs-CZ" sz="3200" i="1" dirty="0"/>
              <a:t> Art</a:t>
            </a:r>
            <a:r>
              <a:rPr lang="cs-CZ" sz="3200" dirty="0"/>
              <a:t>, 1950</a:t>
            </a:r>
          </a:p>
        </p:txBody>
      </p:sp>
      <p:pic>
        <p:nvPicPr>
          <p:cNvPr id="1026" name="Picture 2" descr="https://upload.wikimedia.org/wikipedia/en/8/81/TheStoryOfArt.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215" y="134402"/>
            <a:ext cx="3397561" cy="4776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gombrich story of art translation japan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801" y="1825625"/>
            <a:ext cx="3028950" cy="4238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uvisejÃ­cÃ­ obrÃ¡zek"/>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7866819" y="1797050"/>
            <a:ext cx="289726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771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3"/>
          <p:cNvSpPr>
            <a:spLocks noGrp="1"/>
          </p:cNvSpPr>
          <p:nvPr>
            <p:ph type="title"/>
          </p:nvPr>
        </p:nvSpPr>
        <p:spPr/>
        <p:txBody>
          <a:bodyPr/>
          <a:lstStyle/>
          <a:p>
            <a:endParaRPr lang="cs-CZ" altLang="cs-CZ"/>
          </a:p>
        </p:txBody>
      </p:sp>
      <p:pic>
        <p:nvPicPr>
          <p:cNvPr id="16387" name="Picture 2" descr="C:\Documents and Settings\Administrator\Dokumenty\Brno\Přednášky a semináře\2011_ZS\Úvod DU\Obr\P1130189.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2250" y="0"/>
            <a:ext cx="3549650" cy="5943600"/>
          </a:xfrm>
          <a:noFill/>
        </p:spPr>
      </p:pic>
      <p:pic>
        <p:nvPicPr>
          <p:cNvPr id="16388" name="Picture 3" descr="C:\Documents and Settings\Administrator\Dokumenty\Brno\Přednášky a semináře\2011_ZS\Úvod DU\Obr\P113019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30276" y="2332037"/>
            <a:ext cx="2908300" cy="4525963"/>
          </a:xfrm>
          <a:noFill/>
        </p:spPr>
      </p:pic>
      <p:pic>
        <p:nvPicPr>
          <p:cNvPr id="5" name="Picture 2" descr="C:\Documents and Settings\Administrator\Dokumenty\Brno\Přednášky a semináře\2011_ZS\Úvod DU\Obr\P11301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38576" y="365125"/>
            <a:ext cx="7453424" cy="6005637"/>
          </a:xfrm>
          <a:prstGeom prst="rect">
            <a:avLst/>
          </a:prstGeom>
          <a:noFill/>
        </p:spPr>
      </p:pic>
    </p:spTree>
    <p:extLst>
      <p:ext uri="{BB962C8B-B14F-4D97-AF65-F5344CB8AC3E}">
        <p14:creationId xmlns:p14="http://schemas.microsoft.com/office/powerpoint/2010/main" val="2490433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a:t>Michail </a:t>
            </a:r>
            <a:r>
              <a:rPr lang="cs-CZ" sz="2400" dirty="0" err="1"/>
              <a:t>Vladimirovič</a:t>
            </a:r>
            <a:r>
              <a:rPr lang="cs-CZ" sz="2400" dirty="0"/>
              <a:t> </a:t>
            </a:r>
            <a:r>
              <a:rPr lang="cs-CZ" sz="2400" dirty="0" err="1"/>
              <a:t>Alpatov</a:t>
            </a:r>
            <a:r>
              <a:rPr lang="cs-CZ" sz="2400" dirty="0"/>
              <a:t>, </a:t>
            </a:r>
            <a:r>
              <a:rPr lang="ru-RU" sz="2400" dirty="0"/>
              <a:t>Всеобщая</a:t>
            </a:r>
            <a:r>
              <a:rPr lang="cs-CZ" sz="2400" dirty="0"/>
              <a:t> </a:t>
            </a:r>
            <a:r>
              <a:rPr lang="ru-RU" sz="2400" dirty="0"/>
              <a:t>история искусств</a:t>
            </a:r>
            <a:r>
              <a:rPr lang="cs-CZ" sz="2400" dirty="0"/>
              <a:t>, </a:t>
            </a:r>
            <a:r>
              <a:rPr lang="ru-RU" sz="2400" dirty="0"/>
              <a:t>1-3</a:t>
            </a:r>
            <a:r>
              <a:rPr lang="cs-CZ" sz="2400" dirty="0"/>
              <a:t>, </a:t>
            </a:r>
            <a:r>
              <a:rPr lang="ru-RU" sz="2400" dirty="0"/>
              <a:t>1948-55</a:t>
            </a:r>
            <a:r>
              <a:rPr lang="cs-CZ" sz="2400" dirty="0"/>
              <a:t>: </a:t>
            </a:r>
            <a:br>
              <a:rPr lang="cs-CZ" sz="2400" dirty="0"/>
            </a:br>
            <a:r>
              <a:rPr lang="cs-CZ" sz="2400" i="1" dirty="0"/>
              <a:t>„Třeba porozumět hlavním liniím historického vývoje umělecké kultury lidstva.“</a:t>
            </a:r>
            <a:br>
              <a:rPr lang="ru-RU" sz="2400" dirty="0"/>
            </a:br>
            <a:endParaRPr lang="cs-CZ" sz="2400" dirty="0"/>
          </a:p>
        </p:txBody>
      </p:sp>
      <p:pic>
        <p:nvPicPr>
          <p:cNvPr id="12290" name="Picture 2" descr="VÃ½sledek obrÃ¡zku pro alpatov dejiny umeni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44265"/>
            <a:ext cx="5181600" cy="39140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Ã½sledek obrÃ¡zku pro michail alpatov"/>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40900" y="2044265"/>
            <a:ext cx="3017391" cy="434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906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9975" y="340915"/>
            <a:ext cx="10515600" cy="1325563"/>
          </a:xfrm>
        </p:spPr>
        <p:txBody>
          <a:bodyPr>
            <a:normAutofit/>
          </a:bodyPr>
          <a:lstStyle/>
          <a:p>
            <a:r>
              <a:rPr lang="cs-CZ" sz="2800" dirty="0"/>
              <a:t>Waldemar </a:t>
            </a:r>
            <a:r>
              <a:rPr lang="cs-CZ" sz="2800" dirty="0" err="1"/>
              <a:t>Janson</a:t>
            </a:r>
            <a:r>
              <a:rPr lang="cs-CZ" sz="2800" dirty="0"/>
              <a:t> </a:t>
            </a:r>
            <a:r>
              <a:rPr lang="cs-CZ" sz="2800" i="1" dirty="0" err="1"/>
              <a:t>History</a:t>
            </a:r>
            <a:r>
              <a:rPr lang="cs-CZ" sz="2800" i="1" dirty="0"/>
              <a:t> </a:t>
            </a:r>
            <a:r>
              <a:rPr lang="cs-CZ" sz="2800" i="1" dirty="0" err="1"/>
              <a:t>of</a:t>
            </a:r>
            <a:r>
              <a:rPr lang="cs-CZ" sz="2800" i="1" dirty="0"/>
              <a:t> Art</a:t>
            </a:r>
            <a:r>
              <a:rPr lang="cs-CZ" sz="2800" dirty="0"/>
              <a:t>, 1962 </a:t>
            </a:r>
          </a:p>
        </p:txBody>
      </p:sp>
      <p:sp>
        <p:nvSpPr>
          <p:cNvPr id="3" name="Zástupný symbol pro obsah 2"/>
          <p:cNvSpPr>
            <a:spLocks noGrp="1"/>
          </p:cNvSpPr>
          <p:nvPr>
            <p:ph sz="half" idx="1"/>
          </p:nvPr>
        </p:nvSpPr>
        <p:spPr/>
        <p:txBody>
          <a:bodyPr/>
          <a:lstStyle/>
          <a:p>
            <a:pPr marL="0" indent="0">
              <a:buNone/>
            </a:pPr>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10400" y="200818"/>
            <a:ext cx="5181600" cy="3886200"/>
          </a:xfrm>
        </p:spPr>
      </p:pic>
      <p:pic>
        <p:nvPicPr>
          <p:cNvPr id="11266" name="Picture 2" descr="VÃ½sledek obrÃ¡zku pro waldemar ja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75" y="1806575"/>
            <a:ext cx="2546591" cy="391556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Ã½sledek obrÃ¡zku pro waldemar ja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063" y="1806575"/>
            <a:ext cx="3783458" cy="491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45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12005" y="1722139"/>
            <a:ext cx="5553869" cy="4165401"/>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19439" y="1027905"/>
            <a:ext cx="6339185" cy="4754389"/>
          </a:xfrm>
        </p:spPr>
      </p:pic>
    </p:spTree>
    <p:extLst>
      <p:ext uri="{BB962C8B-B14F-4D97-AF65-F5344CB8AC3E}">
        <p14:creationId xmlns:p14="http://schemas.microsoft.com/office/powerpoint/2010/main" val="3725827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4301447" cy="3226085"/>
          </a:xfrm>
        </p:spPr>
      </p:pic>
      <p:pic>
        <p:nvPicPr>
          <p:cNvPr id="9" name="Zástupný symbol pro obsah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rot="16200000">
            <a:off x="3768673" y="1549464"/>
            <a:ext cx="4888805" cy="3666603"/>
          </a:xfrm>
        </p:spPr>
      </p:pic>
      <p:pic>
        <p:nvPicPr>
          <p:cNvPr id="10" name="Zástupný symbol pro obsah 9"/>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rot="16200000">
            <a:off x="7914296" y="1549464"/>
            <a:ext cx="4888805" cy="3666603"/>
          </a:xfr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 y="3637052"/>
            <a:ext cx="4129949" cy="3097462"/>
          </a:xfrm>
          <a:prstGeom prst="rect">
            <a:avLst/>
          </a:prstGeom>
        </p:spPr>
      </p:pic>
    </p:spTree>
    <p:extLst>
      <p:ext uri="{BB962C8B-B14F-4D97-AF65-F5344CB8AC3E}">
        <p14:creationId xmlns:p14="http://schemas.microsoft.com/office/powerpoint/2010/main" val="563287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95744" y="619869"/>
            <a:ext cx="6951953" cy="2584450"/>
          </a:xfrm>
        </p:spPr>
        <p:txBody>
          <a:bodyPr>
            <a:noAutofit/>
          </a:bodyPr>
          <a:lstStyle/>
          <a:p>
            <a:br>
              <a:rPr lang="cs-CZ" altLang="cs-CZ" sz="2000" dirty="0"/>
            </a:br>
            <a:r>
              <a:rPr lang="cs-CZ" sz="2000" b="1" i="1" dirty="0" err="1"/>
              <a:t>Gedanken</a:t>
            </a:r>
            <a:r>
              <a:rPr lang="cs-CZ" sz="2000" b="1" i="1" dirty="0"/>
              <a:t> uber </a:t>
            </a:r>
            <a:r>
              <a:rPr lang="cs-CZ" sz="2000" b="1" i="1" dirty="0" err="1"/>
              <a:t>die</a:t>
            </a:r>
            <a:r>
              <a:rPr lang="cs-CZ" sz="2000" b="1" i="1" dirty="0"/>
              <a:t> </a:t>
            </a:r>
            <a:r>
              <a:rPr lang="cs-CZ" sz="2000" b="1" i="1" dirty="0" err="1"/>
              <a:t>Nachahmung</a:t>
            </a:r>
            <a:r>
              <a:rPr lang="cs-CZ" sz="2000" b="1" i="1" dirty="0"/>
              <a:t> der </a:t>
            </a:r>
            <a:r>
              <a:rPr lang="cs-CZ" sz="2000" b="1" i="1" dirty="0" err="1"/>
              <a:t>Greischiechen</a:t>
            </a:r>
            <a:r>
              <a:rPr lang="cs-CZ" sz="2000" b="1" i="1" dirty="0"/>
              <a:t> </a:t>
            </a:r>
            <a:r>
              <a:rPr lang="cs-CZ" sz="2000" b="1" i="1" dirty="0" err="1"/>
              <a:t>Werke</a:t>
            </a:r>
            <a:r>
              <a:rPr lang="cs-CZ" sz="2000" b="1" i="1" dirty="0"/>
              <a:t> in der </a:t>
            </a:r>
            <a:r>
              <a:rPr lang="cs-CZ" sz="2000" b="1" i="1" dirty="0" err="1"/>
              <a:t>malerey</a:t>
            </a:r>
            <a:r>
              <a:rPr lang="cs-CZ" sz="2000" b="1" i="1" dirty="0"/>
              <a:t> </a:t>
            </a:r>
            <a:r>
              <a:rPr lang="cs-CZ" sz="2000" b="1" i="1" dirty="0" err="1"/>
              <a:t>und</a:t>
            </a:r>
            <a:r>
              <a:rPr lang="cs-CZ" sz="2000" b="1" i="1" dirty="0"/>
              <a:t> </a:t>
            </a:r>
            <a:r>
              <a:rPr lang="cs-CZ" sz="2000" b="1" i="1" dirty="0" err="1"/>
              <a:t>Bilderkunst</a:t>
            </a:r>
            <a:r>
              <a:rPr lang="cs-CZ" sz="2000" b="1" dirty="0"/>
              <a:t>. </a:t>
            </a:r>
            <a:r>
              <a:rPr lang="cs-CZ" sz="2000" b="1" dirty="0" err="1"/>
              <a:t>Dresden</a:t>
            </a:r>
            <a:r>
              <a:rPr lang="cs-CZ" sz="2000" b="1" dirty="0"/>
              <a:t> 1755 </a:t>
            </a:r>
            <a:br>
              <a:rPr lang="cs-CZ" sz="2000" b="1" dirty="0"/>
            </a:br>
            <a:r>
              <a:rPr lang="cs-CZ" sz="2000" b="1" dirty="0"/>
              <a:t>- </a:t>
            </a:r>
            <a:r>
              <a:rPr lang="cs-CZ" altLang="cs-CZ" sz="2000" dirty="0"/>
              <a:t>Esteticko-dogmatický přístup: nalezení ideálu v řeckém umění – to je normou absolutní kvality umění, i inspirací pro současné umění</a:t>
            </a:r>
            <a:br>
              <a:rPr lang="cs-CZ" altLang="cs-CZ" sz="2000" dirty="0"/>
            </a:br>
            <a:r>
              <a:rPr lang="cs-CZ" altLang="cs-CZ" sz="2000" dirty="0"/>
              <a:t>- Principem správného umění je „nápodoba“ – ne kopírováním, ale přibližováním se k ideálu – jedině tento ideál může být předmětem obdivu, respektu a vědeckého zkoumání – jeho předmětem je hledání proměn umění na cestě k tomuto  ideálu (tedy i úpadku, tedy vzdálení se od něj)</a:t>
            </a:r>
            <a:br>
              <a:rPr lang="cs-CZ" altLang="cs-CZ" sz="2000" b="1" dirty="0"/>
            </a:br>
            <a:br>
              <a:rPr lang="cs-CZ" altLang="cs-CZ" sz="2000" dirty="0"/>
            </a:br>
            <a:br>
              <a:rPr lang="cs-CZ" sz="2000" b="1" dirty="0"/>
            </a:br>
            <a:endParaRPr lang="cs-CZ" altLang="cs-CZ" sz="2000" dirty="0"/>
          </a:p>
        </p:txBody>
      </p:sp>
      <p:pic>
        <p:nvPicPr>
          <p:cNvPr id="25603"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291388" y="80962"/>
            <a:ext cx="4900612" cy="6777038"/>
          </a:xfrm>
        </p:spPr>
      </p:pic>
      <p:pic>
        <p:nvPicPr>
          <p:cNvPr id="4"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44" y="3611717"/>
            <a:ext cx="3004457" cy="327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645694" y="6077915"/>
            <a:ext cx="6096000" cy="646331"/>
          </a:xfrm>
          <a:prstGeom prst="rect">
            <a:avLst/>
          </a:prstGeom>
        </p:spPr>
        <p:txBody>
          <a:bodyPr>
            <a:spAutoFit/>
          </a:bodyPr>
          <a:lstStyle/>
          <a:p>
            <a:r>
              <a:rPr lang="cs-CZ" altLang="cs-CZ" dirty="0"/>
              <a:t>Johann Joachim </a:t>
            </a:r>
            <a:r>
              <a:rPr lang="cs-CZ" altLang="cs-CZ" dirty="0" err="1"/>
              <a:t>Winckelmann</a:t>
            </a:r>
            <a:r>
              <a:rPr lang="cs-CZ" altLang="cs-CZ" dirty="0"/>
              <a:t> </a:t>
            </a:r>
            <a:br>
              <a:rPr lang="cs-CZ" altLang="cs-CZ" dirty="0"/>
            </a:br>
            <a:r>
              <a:rPr lang="cs-CZ" altLang="cs-CZ" dirty="0"/>
              <a:t>(Anton von </a:t>
            </a:r>
            <a:r>
              <a:rPr lang="cs-CZ" altLang="cs-CZ" dirty="0" err="1"/>
              <a:t>Maron</a:t>
            </a:r>
            <a:r>
              <a:rPr lang="cs-CZ" altLang="cs-CZ" dirty="0"/>
              <a:t>), 1768</a:t>
            </a:r>
            <a:endParaRPr lang="cs-CZ" dirty="0"/>
          </a:p>
        </p:txBody>
      </p:sp>
    </p:spTree>
    <p:extLst>
      <p:ext uri="{BB962C8B-B14F-4D97-AF65-F5344CB8AC3E}">
        <p14:creationId xmlns:p14="http://schemas.microsoft.com/office/powerpoint/2010/main" val="908759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Syntéza: Dějiny – Příběh/Příběhy (</a:t>
            </a:r>
            <a:r>
              <a:rPr lang="cs-CZ" sz="3200" dirty="0" err="1"/>
              <a:t>Gombrich</a:t>
            </a:r>
            <a:r>
              <a:rPr lang="cs-CZ" sz="3200" dirty="0"/>
              <a:t> vs. </a:t>
            </a:r>
            <a:r>
              <a:rPr lang="cs-CZ" sz="3200" dirty="0" err="1"/>
              <a:t>Elkins</a:t>
            </a:r>
            <a:r>
              <a:rPr lang="cs-CZ" sz="3200" dirty="0"/>
              <a:t>)</a:t>
            </a:r>
          </a:p>
        </p:txBody>
      </p:sp>
      <p:pic>
        <p:nvPicPr>
          <p:cNvPr id="4" name="Picture 2" descr="http://www.jameselkins.com/images/stories/jamese/tradebooks/stories-covers-300p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930" y="1690688"/>
            <a:ext cx="3810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406" y="3016251"/>
            <a:ext cx="3779664" cy="3655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Ã½sledek obrÃ¡zku pro ernst gombr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336" y="3016251"/>
            <a:ext cx="2530186" cy="347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996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25552" y="2193925"/>
            <a:ext cx="10515600" cy="1325563"/>
          </a:xfrm>
        </p:spPr>
        <p:txBody>
          <a:bodyPr/>
          <a:lstStyle/>
          <a:p>
            <a:endParaRPr lang="cs-CZ" dirty="0"/>
          </a:p>
        </p:txBody>
      </p:sp>
      <p:pic>
        <p:nvPicPr>
          <p:cNvPr id="3074" name="Picture 2" descr="Výsledek obrázku pro belting konec dějin umě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9418" y="2078421"/>
            <a:ext cx="4701058" cy="47010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ýsledek obrázku pro belting konec dějin uměn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03" y="-91837"/>
            <a:ext cx="3078514" cy="40882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ýsledek obrázku pro belting bild und k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685" y="2067649"/>
            <a:ext cx="2990850" cy="475297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623353" y="197749"/>
            <a:ext cx="8448782" cy="1631216"/>
          </a:xfrm>
          <a:prstGeom prst="rect">
            <a:avLst/>
          </a:prstGeom>
        </p:spPr>
        <p:txBody>
          <a:bodyPr wrap="square">
            <a:spAutoFit/>
          </a:bodyPr>
          <a:lstStyle/>
          <a:p>
            <a:r>
              <a:rPr lang="cs-CZ" sz="2000" dirty="0">
                <a:latin typeface="Calibri" panose="020F0502020204030204" pitchFamily="34" charset="0"/>
                <a:ea typeface="Calibri" panose="020F0502020204030204" pitchFamily="34" charset="0"/>
                <a:cs typeface="Times New Roman" panose="02020603050405020304" pitchFamily="18" charset="0"/>
              </a:rPr>
              <a:t>„</a:t>
            </a:r>
            <a:r>
              <a:rPr lang="cs-CZ" sz="2000" i="1" dirty="0">
                <a:latin typeface="Calibri" panose="020F0502020204030204" pitchFamily="34" charset="0"/>
                <a:ea typeface="Calibri" panose="020F0502020204030204" pitchFamily="34" charset="0"/>
                <a:cs typeface="Times New Roman" panose="02020603050405020304" pitchFamily="18" charset="0"/>
              </a:rPr>
              <a:t>V umění jako v památnících dějin umění se dnes odráží konec jedné tradice, tradice, jejíž ideál spočíval v pojmu dějin umění ve smyslu platného a uznávaného vyprávění o smyslu a průběhu všeobecné historie umění</a:t>
            </a:r>
            <a:r>
              <a:rPr lang="cs-CZ" sz="2000" dirty="0">
                <a:latin typeface="Calibri" panose="020F0502020204030204" pitchFamily="34" charset="0"/>
                <a:ea typeface="Calibri" panose="020F0502020204030204" pitchFamily="34" charset="0"/>
                <a:cs typeface="Times New Roman" panose="02020603050405020304" pitchFamily="18" charset="0"/>
              </a:rPr>
              <a:t>“. – </a:t>
            </a:r>
            <a:br>
              <a:rPr lang="cs-CZ" sz="2000" dirty="0">
                <a:latin typeface="Calibri" panose="020F0502020204030204" pitchFamily="34" charset="0"/>
                <a:ea typeface="Calibri" panose="020F0502020204030204" pitchFamily="34" charset="0"/>
                <a:cs typeface="Times New Roman" panose="02020603050405020304" pitchFamily="18" charset="0"/>
              </a:rPr>
            </a:br>
            <a:r>
              <a:rPr lang="cs-CZ" sz="2000" dirty="0">
                <a:latin typeface="Calibri" panose="020F0502020204030204" pitchFamily="34" charset="0"/>
                <a:ea typeface="Calibri" panose="020F0502020204030204" pitchFamily="34" charset="0"/>
                <a:cs typeface="Times New Roman" panose="02020603050405020304" pitchFamily="18" charset="0"/>
              </a:rPr>
              <a:t>„</a:t>
            </a:r>
            <a:r>
              <a:rPr lang="cs-CZ" sz="2000" i="1" dirty="0">
                <a:latin typeface="Calibri" panose="020F0502020204030204" pitchFamily="34" charset="0"/>
                <a:ea typeface="Calibri" panose="020F0502020204030204" pitchFamily="34" charset="0"/>
                <a:cs typeface="Times New Roman" panose="02020603050405020304" pitchFamily="18" charset="0"/>
              </a:rPr>
              <a:t>Konec dějin umění je koncem jednoho vyprávění: buď proto, že se vyprávění mění, nebo proto, že v dosavadním smyslu už není co vyprávět</a:t>
            </a:r>
            <a:endParaRPr lang="cs-CZ" sz="2000" dirty="0"/>
          </a:p>
        </p:txBody>
      </p:sp>
    </p:spTree>
    <p:extLst>
      <p:ext uri="{BB962C8B-B14F-4D97-AF65-F5344CB8AC3E}">
        <p14:creationId xmlns:p14="http://schemas.microsoft.com/office/powerpoint/2010/main" val="1779231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David </a:t>
            </a:r>
            <a:r>
              <a:rPr lang="cs-CZ" sz="3200" dirty="0" err="1"/>
              <a:t>Summers</a:t>
            </a:r>
            <a:r>
              <a:rPr lang="cs-CZ" sz="3200" i="1" dirty="0"/>
              <a:t>, Real </a:t>
            </a:r>
            <a:r>
              <a:rPr lang="cs-CZ" sz="3200" i="1" dirty="0" err="1"/>
              <a:t>Spaces</a:t>
            </a:r>
            <a:r>
              <a:rPr lang="cs-CZ" sz="3200" dirty="0"/>
              <a:t>, 2003</a:t>
            </a:r>
          </a:p>
        </p:txBody>
      </p:sp>
      <p:pic>
        <p:nvPicPr>
          <p:cNvPr id="16386" name="Picture 2" descr="VÃ½sledek obrÃ¡zku pro david summers art histori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8081" y="1690687"/>
            <a:ext cx="2637303" cy="396586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VÃ½sledek obrÃ¡zku pro david summers real spac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52286" y="1393264"/>
            <a:ext cx="4585484" cy="533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23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Mark Miller Graham, </a:t>
            </a:r>
            <a:r>
              <a:rPr lang="cs-CZ" sz="2800" i="1" dirty="0"/>
              <a:t>Art </a:t>
            </a:r>
            <a:r>
              <a:rPr lang="cs-CZ" sz="2800" i="1" dirty="0" err="1"/>
              <a:t>Journal</a:t>
            </a:r>
            <a:r>
              <a:rPr lang="cs-CZ" sz="2800" i="1" dirty="0"/>
              <a:t> </a:t>
            </a:r>
            <a:r>
              <a:rPr lang="cs-CZ" sz="2800" dirty="0"/>
              <a:t>1995</a:t>
            </a:r>
            <a:endParaRPr lang="cs-CZ" sz="2800" i="1" dirty="0"/>
          </a:p>
        </p:txBody>
      </p:sp>
      <p:sp>
        <p:nvSpPr>
          <p:cNvPr id="9" name="Zástupný symbol pro obsah 8"/>
          <p:cNvSpPr>
            <a:spLocks noGrp="1"/>
          </p:cNvSpPr>
          <p:nvPr>
            <p:ph sz="half" idx="2"/>
          </p:nvPr>
        </p:nvSpPr>
        <p:spPr>
          <a:xfrm>
            <a:off x="5086350" y="1825625"/>
            <a:ext cx="6267450" cy="4351338"/>
          </a:xfrm>
        </p:spPr>
        <p:txBody>
          <a:bodyPr>
            <a:normAutofit/>
          </a:bodyPr>
          <a:lstStyle/>
          <a:p>
            <a:r>
              <a:rPr lang="cs-CZ" sz="2400" i="1" dirty="0"/>
              <a:t>Stop </a:t>
            </a:r>
            <a:r>
              <a:rPr lang="cs-CZ" sz="2400" i="1" dirty="0" err="1"/>
              <a:t>fetishizing</a:t>
            </a:r>
            <a:r>
              <a:rPr lang="cs-CZ" sz="2400" i="1" dirty="0"/>
              <a:t> </a:t>
            </a:r>
            <a:r>
              <a:rPr lang="cs-CZ" sz="2400" i="1" dirty="0" err="1"/>
              <a:t>completeness</a:t>
            </a:r>
            <a:r>
              <a:rPr lang="cs-CZ" sz="2400" i="1" dirty="0"/>
              <a:t>!</a:t>
            </a:r>
          </a:p>
          <a:p>
            <a:r>
              <a:rPr lang="cs-CZ" sz="2400" i="1" dirty="0" err="1"/>
              <a:t>Eject</a:t>
            </a:r>
            <a:r>
              <a:rPr lang="cs-CZ" sz="2400" i="1" dirty="0"/>
              <a:t> </a:t>
            </a:r>
            <a:r>
              <a:rPr lang="cs-CZ" sz="2400" i="1" dirty="0" err="1"/>
              <a:t>the</a:t>
            </a:r>
            <a:r>
              <a:rPr lang="cs-CZ" sz="2400" i="1" dirty="0"/>
              <a:t> </a:t>
            </a:r>
            <a:r>
              <a:rPr lang="cs-CZ" sz="2400" i="1" dirty="0" err="1"/>
              <a:t>canon</a:t>
            </a:r>
            <a:r>
              <a:rPr lang="cs-CZ" sz="2400" i="1" dirty="0"/>
              <a:t> and </a:t>
            </a:r>
            <a:r>
              <a:rPr lang="cs-CZ" sz="2400" i="1" dirty="0" err="1"/>
              <a:t>thematize</a:t>
            </a:r>
            <a:r>
              <a:rPr lang="cs-CZ" sz="2400" i="1" dirty="0"/>
              <a:t> </a:t>
            </a:r>
            <a:r>
              <a:rPr lang="cs-CZ" sz="2400" i="1" dirty="0" err="1"/>
              <a:t>the</a:t>
            </a:r>
            <a:r>
              <a:rPr lang="cs-CZ" sz="2400" i="1" dirty="0"/>
              <a:t> </a:t>
            </a:r>
            <a:r>
              <a:rPr lang="cs-CZ" sz="2400" i="1" dirty="0" err="1"/>
              <a:t>content</a:t>
            </a:r>
            <a:r>
              <a:rPr lang="cs-CZ" sz="2400" i="1" dirty="0"/>
              <a:t>!</a:t>
            </a:r>
          </a:p>
          <a:p>
            <a:r>
              <a:rPr lang="cs-CZ" sz="2400" i="1" dirty="0"/>
              <a:t>Stop </a:t>
            </a:r>
            <a:r>
              <a:rPr lang="cs-CZ" sz="2400" i="1" dirty="0" err="1"/>
              <a:t>using</a:t>
            </a:r>
            <a:r>
              <a:rPr lang="cs-CZ" sz="2400" i="1" dirty="0"/>
              <a:t> </a:t>
            </a:r>
            <a:r>
              <a:rPr lang="cs-CZ" sz="2400" i="1" dirty="0" err="1"/>
              <a:t>the</a:t>
            </a:r>
            <a:r>
              <a:rPr lang="cs-CZ" sz="2400" i="1" dirty="0"/>
              <a:t> </a:t>
            </a:r>
            <a:r>
              <a:rPr lang="cs-CZ" sz="2400" i="1" dirty="0" err="1"/>
              <a:t>present</a:t>
            </a:r>
            <a:r>
              <a:rPr lang="cs-CZ" sz="2400" i="1" dirty="0"/>
              <a:t> </a:t>
            </a:r>
            <a:r>
              <a:rPr lang="cs-CZ" sz="2400" i="1" dirty="0" err="1"/>
              <a:t>generation</a:t>
            </a:r>
            <a:r>
              <a:rPr lang="cs-CZ" sz="2400" i="1" dirty="0"/>
              <a:t> </a:t>
            </a:r>
            <a:r>
              <a:rPr lang="cs-CZ" sz="2400" i="1" dirty="0" err="1"/>
              <a:t>of</a:t>
            </a:r>
            <a:r>
              <a:rPr lang="cs-CZ" sz="2400" i="1" dirty="0"/>
              <a:t> </a:t>
            </a:r>
            <a:r>
              <a:rPr lang="cs-CZ" sz="2400" i="1" dirty="0" err="1"/>
              <a:t>survey</a:t>
            </a:r>
            <a:r>
              <a:rPr lang="cs-CZ" sz="2400" i="1" dirty="0"/>
              <a:t> </a:t>
            </a:r>
            <a:r>
              <a:rPr lang="cs-CZ" sz="2400" i="1" dirty="0" err="1"/>
              <a:t>textbooks</a:t>
            </a:r>
            <a:r>
              <a:rPr lang="cs-CZ" sz="2400" i="1" dirty="0"/>
              <a:t>!</a:t>
            </a:r>
          </a:p>
          <a:p>
            <a:r>
              <a:rPr lang="cs-CZ" sz="2400" i="1" dirty="0" err="1"/>
              <a:t>The</a:t>
            </a:r>
            <a:r>
              <a:rPr lang="cs-CZ" sz="2400" i="1" dirty="0"/>
              <a:t> art </a:t>
            </a:r>
            <a:r>
              <a:rPr lang="cs-CZ" sz="2400" i="1" dirty="0" err="1"/>
              <a:t>history</a:t>
            </a:r>
            <a:r>
              <a:rPr lang="cs-CZ" sz="2400" i="1" dirty="0"/>
              <a:t> </a:t>
            </a:r>
            <a:r>
              <a:rPr lang="cs-CZ" sz="2400" i="1" dirty="0" err="1"/>
              <a:t>survey</a:t>
            </a:r>
            <a:r>
              <a:rPr lang="cs-CZ" sz="2400" i="1" dirty="0"/>
              <a:t> </a:t>
            </a:r>
            <a:r>
              <a:rPr lang="cs-CZ" sz="2400" i="1" dirty="0" err="1"/>
              <a:t>belong</a:t>
            </a:r>
            <a:r>
              <a:rPr lang="cs-CZ" sz="2400" i="1" dirty="0"/>
              <a:t> to a </a:t>
            </a:r>
            <a:r>
              <a:rPr lang="cs-CZ" sz="2400" i="1" dirty="0" err="1"/>
              <a:t>waning</a:t>
            </a:r>
            <a:r>
              <a:rPr lang="cs-CZ" sz="2400" i="1" dirty="0"/>
              <a:t> </a:t>
            </a:r>
            <a:r>
              <a:rPr lang="cs-CZ" sz="2400" i="1" dirty="0" err="1"/>
              <a:t>paradigm</a:t>
            </a:r>
            <a:r>
              <a:rPr lang="cs-CZ" sz="2400" i="1" dirty="0"/>
              <a:t> </a:t>
            </a:r>
            <a:r>
              <a:rPr lang="cs-CZ" sz="2400" i="1" dirty="0" err="1"/>
              <a:t>of</a:t>
            </a:r>
            <a:r>
              <a:rPr lang="cs-CZ" sz="2400" i="1" dirty="0"/>
              <a:t> art </a:t>
            </a:r>
            <a:r>
              <a:rPr lang="cs-CZ" sz="2400" i="1" dirty="0" err="1"/>
              <a:t>history</a:t>
            </a:r>
            <a:r>
              <a:rPr lang="cs-CZ" sz="2400" i="1" dirty="0"/>
              <a:t>. Let </a:t>
            </a:r>
            <a:r>
              <a:rPr lang="cs-CZ" sz="2400" i="1" dirty="0" err="1"/>
              <a:t>it</a:t>
            </a:r>
            <a:r>
              <a:rPr lang="cs-CZ" sz="2400" i="1" dirty="0"/>
              <a:t> </a:t>
            </a:r>
            <a:r>
              <a:rPr lang="cs-CZ" sz="2400" i="1" dirty="0" err="1"/>
              <a:t>wane</a:t>
            </a:r>
            <a:r>
              <a:rPr lang="cs-CZ" sz="2400" i="1" dirty="0"/>
              <a:t>.</a:t>
            </a:r>
            <a:endParaRPr lang="cs-CZ" sz="2400" dirty="0"/>
          </a:p>
        </p:txBody>
      </p:sp>
      <p:pic>
        <p:nvPicPr>
          <p:cNvPr id="13314" name="Picture 2" descr="VÃ½sledek obrÃ¡zku pro Mark Miller Graha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31616" y="1825625"/>
            <a:ext cx="32700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695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4338" name="Picture 2" descr="VÃ½sledek obrÃ¡zku pro ÄeskÃ© dÄjiny umÄnÃ­ 80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2868" y="365125"/>
            <a:ext cx="5101380" cy="668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7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fr-FR" sz="2400" dirty="0"/>
              <a:t>Charles-Louis de Secondat, Baron de La Brède et de Montesquieu </a:t>
            </a:r>
            <a:r>
              <a:rPr lang="cs-CZ" sz="2400" dirty="0"/>
              <a:t>(</a:t>
            </a:r>
            <a:r>
              <a:rPr lang="fr-FR" sz="2400" dirty="0"/>
              <a:t>1689–1755</a:t>
            </a:r>
            <a:r>
              <a:rPr lang="cs-CZ" sz="2400" dirty="0"/>
              <a:t>), </a:t>
            </a:r>
            <a:br>
              <a:rPr lang="cs-CZ" sz="2400" dirty="0"/>
            </a:br>
            <a:r>
              <a:rPr lang="cs-CZ" sz="2400" i="1" dirty="0"/>
              <a:t> De </a:t>
            </a:r>
            <a:r>
              <a:rPr lang="cs-CZ" sz="2400" i="1" dirty="0" err="1"/>
              <a:t>l'esprit</a:t>
            </a:r>
            <a:r>
              <a:rPr lang="cs-CZ" sz="2400" i="1" dirty="0"/>
              <a:t> des </a:t>
            </a:r>
            <a:r>
              <a:rPr lang="cs-CZ" sz="2400" i="1" dirty="0" err="1"/>
              <a:t>lois</a:t>
            </a:r>
            <a:r>
              <a:rPr lang="cs-CZ" sz="2400" dirty="0"/>
              <a:t>, 1748,</a:t>
            </a:r>
            <a:br>
              <a:rPr lang="cs-CZ" sz="2400" dirty="0"/>
            </a:br>
            <a:r>
              <a:rPr lang="fr-FR" sz="2400" i="1" dirty="0"/>
              <a:t>Considérations sur les causes de la grandeur des Romains et de leur décadence</a:t>
            </a:r>
            <a:r>
              <a:rPr lang="cs-CZ" sz="2400" i="1" dirty="0"/>
              <a:t>, </a:t>
            </a:r>
            <a:r>
              <a:rPr lang="cs-CZ" sz="2400" dirty="0"/>
              <a:t>1734</a:t>
            </a:r>
          </a:p>
        </p:txBody>
      </p:sp>
      <p:pic>
        <p:nvPicPr>
          <p:cNvPr id="2053" name="Picture 5" descr="Výsledek obrázku pro montesquie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022401"/>
            <a:ext cx="3170117" cy="418505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Výsledek obrázku pro Considérations sur les causes de la grandeur des Romains et de leur décadenc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898263" y="1690687"/>
            <a:ext cx="2786735" cy="48484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ntesquieu - De l'Esprit des Loix / Defense de l'Esprit des Loix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398" y="1690687"/>
            <a:ext cx="3227706" cy="484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2082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3496</Words>
  <Application>Microsoft Office PowerPoint</Application>
  <PresentationFormat>Širokoúhlá obrazovka</PresentationFormat>
  <Paragraphs>211</Paragraphs>
  <Slides>84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84</vt:i4>
      </vt:variant>
    </vt:vector>
  </HeadingPairs>
  <TitlesOfParts>
    <vt:vector size="88" baseType="lpstr">
      <vt:lpstr>Arial</vt:lpstr>
      <vt:lpstr>Calibri</vt:lpstr>
      <vt:lpstr>Calibri Light</vt:lpstr>
      <vt:lpstr>Motiv Office</vt:lpstr>
      <vt:lpstr>Johann Joachim Winckelmann Styl (a jeho vývoj): nové paradigma dějin umění Aktuální pohled: queer theory</vt:lpstr>
      <vt:lpstr>Johann Joachim Winckelmann, Geschichte der Kunst der Altertums, 1764</vt:lpstr>
      <vt:lpstr>Prezentace aplikace PowerPoint</vt:lpstr>
      <vt:lpstr>Johann Joachim Winckelmann (1717-1768)</vt:lpstr>
      <vt:lpstr>Johann Joachim Winckelmann, 1717-1768 (Raphael Mengs, po 1755)</vt:lpstr>
      <vt:lpstr>Prezentace aplikace PowerPoint</vt:lpstr>
      <vt:lpstr>Gedanken uber die Nachahmung der Greischiechen Werke in der malerey und Bilderkunst. Dresden 1755</vt:lpstr>
      <vt:lpstr> Gedanken uber die Nachahmung der Greischiechen Werke in der malerey und Bilderkunst. Dresden 1755  - Esteticko-dogmatický přístup: nalezení ideálu v řeckém umění – to je normou absolutní kvality umění, i inspirací pro současné umění - Principem správného umění je „nápodoba“ – ne kopírováním, ale přibližováním se k ideálu – jedině tento ideál může být předmětem obdivu, respektu a vědeckého zkoumání – jeho předmětem je hledání proměn umění na cestě k tomuto  ideálu (tedy i úpadku, tedy vzdálení se od něj)   </vt:lpstr>
      <vt:lpstr>Charles-Louis de Secondat, Baron de La Brède et de Montesquieu (1689–1755),   De l'esprit des lois, 1748, Considérations sur les causes de la grandeur des Romains et de leur décadence, 1734</vt:lpstr>
      <vt:lpstr>Řecký ideál je myšlenkovou koncepcí s etickými konotacemi: výrok JJW o podstatě řeckého umění, které zjevuje „ušlechtilou prostotu a tichou velikost“ (edle Einfalt, stille Grösse).</vt:lpstr>
      <vt:lpstr>Prezentace aplikace PowerPoint</vt:lpstr>
      <vt:lpstr>Henry Fuseli (Füssli) (1741 – 1825)</vt:lpstr>
      <vt:lpstr>Geschichte der Kunst des Altertums,  Dresden 1764-1767  Dějiny jako podání vědeckého systému</vt:lpstr>
      <vt:lpstr>Počátky archeologie – zájem o antické památky  Bernard de Montfaucon (1655-1741), O.S.B., L'antiquité expliquée et representée en figures 1-15, Paris 1719-1724 </vt:lpstr>
      <vt:lpstr>Anne Claude de Tubières-Grimoard de Pestels de Lévis, comte de Caylus, marquis d'Esternay, baron de Bransac (1692-1765)</vt:lpstr>
      <vt:lpstr>JJW: Dějiny jako podání vědeckého systému  Předmětem zkoumání je styl v antickém umění: styl=umění=ideál.  „Styl“ je pro JJW jednak v duchu Vasariho stále osobní styl umělce (maniera), ale i stylový projev konkrétní doby (v dnešním slova smyslu)  Pokus o historického vylíčení antického (řeckého) umění na cestě k (a od) tohoto ideálu Periodizace – biologický/genetický koncept vývoje umění:  - starší styl (archaické řecké umění) - vznešený styl (Feidias) - krásný styl (Praxiteles, Lysippos)  - styl napodobitelů a úpadku  - na počátku umění vycházejícího z kresby stála nezbytnost, potom krása (vrchol) a potom nadbytek (úpadek) – dle JJW „tři nejhlavnější stupně umění“.  Pro JJW je typicky emocionální a senzuální argumentace: znaleckého typu; snaží se pro každou fázi najít příklady a srovnává jejich formální charakteristiky (pracoval ale s římskými kopiemi řeckých soch, aniž to věděl – vytýkali už současníci).   Závěr: JWW propojil kladení obecných otázek po podstatě a vývoji umění s konkrétním historickým studiem památek, jakkoliv stále poněkud abstraktním. Proto je povařován za „otce dějin umění“. </vt:lpstr>
      <vt:lpstr>Styl</vt:lpstr>
      <vt:lpstr>Georg Wilhelm Friedrich Hegel (1770-1831)</vt:lpstr>
      <vt:lpstr>Styl: nástroj řazení, vývojového principu a vymezování (klasický versus neklasický)</vt:lpstr>
      <vt:lpstr>Srovnávání na základě formy, kompozice, způsobů vidění  Koncepce stylových dějin umění jako lineárního procesu, proměny z jedné kategorie do druhé (renesance – baroko) „škola čistého vidění“</vt:lpstr>
      <vt:lpstr>Jednotlivé umělecké dílo má pro historika umění v sobě něco zneklidňujícího / neuchopitelného</vt:lpstr>
      <vt:lpstr>Meyer Schapiro (1904–1996) </vt:lpstr>
      <vt:lpstr>Geschichte der Kunst des Altertums,  Dresden 1764-1767  Dějiny jako podání vědeckého systému</vt:lpstr>
      <vt:lpstr>Prezentace aplikace PowerPoint</vt:lpstr>
      <vt:lpstr>Prezentace aplikace PowerPoint</vt:lpstr>
      <vt:lpstr>Klasika a architektura: řecký vs. římský styl</vt:lpstr>
      <vt:lpstr>Prezentace aplikace PowerPoint</vt:lpstr>
      <vt:lpstr>Giovanni Battista Piranesi, Le Antichita Romane, 1748</vt:lpstr>
      <vt:lpstr>Prezentace aplikace PowerPoint</vt:lpstr>
      <vt:lpstr>Johann Heinrich Wilhelm Tischbein, Goethe v Kampánii, 1787</vt:lpstr>
      <vt:lpstr>Goethe, neoklasicistní ideál a styl jako estetická kategorie:</vt:lpstr>
      <vt:lpstr>Osvícenské dějepisectví umění v 18. století (umělci – sběratelé – učenci – veřejnost)</vt:lpstr>
      <vt:lpstr>Jan Dominik Fiorillo (1748-1821)</vt:lpstr>
      <vt:lpstr>Luigi Lanzi (1732-1810)</vt:lpstr>
      <vt:lpstr>Jean Baptiste Louis Georges Séroux d’Agincourt (1730-1814)</vt:lpstr>
      <vt:lpstr>Leopoldo Cicognara (1767–1834)</vt:lpstr>
      <vt:lpstr>Prezentace aplikace PowerPoint</vt:lpstr>
      <vt:lpstr>Prezentace aplikace PowerPoint</vt:lpstr>
      <vt:lpstr>Michel Foucault (1926-1984): diskurz </vt:lpstr>
      <vt:lpstr>Lynda Nead, britská historička umění, aplikující Foucaultův pohled – zejm. v kontextu dějin malířství ve viktoriánské éře – dominance mužů, regulace ženské sexuality nebyla patrná jen v umění kde byla žena tradičně vykreslována jako pasivní objekt), ale i v celé společnosti a kultuře, a mj. i právu, lékařství a náboženství</vt:lpstr>
      <vt:lpstr>George Elgar Hicks, Woman's Mission,  1863</vt:lpstr>
      <vt:lpstr>Základní pojmy</vt:lpstr>
      <vt:lpstr>Prezentace aplikace PowerPoint</vt:lpstr>
      <vt:lpstr>Prezentace aplikace PowerPoint</vt:lpstr>
      <vt:lpstr>Linda Nochlin (1931-2017) </vt:lpstr>
      <vt:lpstr>Linda Nochlin (1931-2017) Severoamerická průkopnice feministického dějepisu umění  Iniciační studie „Why have there been no great women artists? (1972) - důvodem není, že by neexistovaly, resp. nemohly by být - ovšem správnou reakcí není vyhledávat zapomenuté skvělé umělkyně minulosti a vyrovnávat je s muži. Klíčovým je pochopení, proč se umělkyním nedostávalo pozornosti a vzdělání – ten důvod je socio-historický: mužská dominance v uměleckém světě zamezovala ženám vzdělání a uplatnění – patriarchálně je omezovala v jejich „ženské roli“.  Toto trvá i v agendě  dějin umění (dějepis umění, muzejnictví), kde jsou ženy stále tradičně vytěsňovány z „příběhu umění“.  Vytěsňování žen je tedy důsledkem „institucionalizovaného“ společenského předsudku.</vt:lpstr>
      <vt:lpstr>Rozsika Parker - Griselda Pollock, Old Mistresses: Women, Art and Ideology, 1981 </vt:lpstr>
      <vt:lpstr>ušlechtilá prostota, tichá (mrtvá) velikost (edle Einfalt, stille Grösse)</vt:lpstr>
      <vt:lpstr>Eros  - Thanatos</vt:lpstr>
      <vt:lpstr>Prezentace aplikace PowerPoint</vt:lpstr>
      <vt:lpstr>Americký historik umění Alex Potts (Flesh and the Ideal, 1994) se zaměřuje i na historiografickou reflexi problému – typ. Analýza Winckelmannova zájmu o řecké sochařství jako výraz jeho vlastní homosexuální orientace a projektování této touhy (ovšem v kontextu sociálním a kulturním, nikoliv psychoanalytickém) do předmětu jeho studia. </vt:lpstr>
      <vt:lpstr>Whitney Davis (nar. 1958), historik umění, působící na univerzitě v Berkeley – sumarizující pohled na aspekt queer theory in: Davis, Whitney, „Homosexualism“, Gay and Lesbian Studies, and Queer Theory in Art History, in: Mark A. Cheetman et al., (eds),  The Subjects of Art History, New York 1998, s. 115–142.</vt:lpstr>
      <vt:lpstr>Gay, lesbian, queer theory  – provázeno emancipaci LGBT hnutí – ve svých cílech analogické feminismu – analýza gay a lesbické identity, jejich sociální a kulturní regulace a reflexe v umění  zaměření se na homosexuální osobnosti umělců a podobné motivy v umění. Dějiny umění zkoumají tato témata dominantně v historické perspektivě jako vždy specificky kulturně podmíněné skutečnosti s konkrétním dopadem na uměleckou praxi a recepci.</vt:lpstr>
      <vt:lpstr>Anne-Louis Girodet-Trioson, Endymion, 1793</vt:lpstr>
      <vt:lpstr>Jean Broc, Smrt Hyacinta, 1801</vt:lpstr>
      <vt:lpstr>Kritická reakce na feministické ad. dějiny umění</vt:lpstr>
      <vt:lpstr>Dějiny umění a „velký příběh“ Od 19. století podnes</vt:lpstr>
      <vt:lpstr>Prezentace aplikace PowerPoint</vt:lpstr>
      <vt:lpstr>Prezentace aplikace PowerPoint</vt:lpstr>
      <vt:lpstr>Prezentace aplikace PowerPoint</vt:lpstr>
      <vt:lpstr>Prezentace aplikace PowerPoint</vt:lpstr>
      <vt:lpstr>Berlínská škola a Franz Theodor Kugler (1808-1858)</vt:lpstr>
      <vt:lpstr>Prezentace aplikace PowerPoint</vt:lpstr>
      <vt:lpstr>Franz Kugler, Handbuch der Kunstgeschichte, Stuttgart 1842</vt:lpstr>
      <vt:lpstr>Franz Kugler, Geschichte der Baukunst, Stuttgart 1859</vt:lpstr>
      <vt:lpstr>Wilhelm Lübke (1826-1893)</vt:lpstr>
      <vt:lpstr>Charles Darwin (1809-1882)</vt:lpstr>
      <vt:lpstr>August Prokop (1838-1915) Die Markgrafschaft Mähren in kunstgeschichtlicher Beziehung I-IV. Wien 1904.</vt:lpstr>
      <vt:lpstr>Carl Schnaase (1798-1875)</vt:lpstr>
      <vt:lpstr>Prezentace aplikace PowerPoint</vt:lpstr>
      <vt:lpstr>Prezentace aplikace PowerPoint</vt:lpstr>
      <vt:lpstr>Akademie věd České republiky: Předsedkyně navštívila Ústav dějin umění - Akademie věd České republiky…</vt:lpstr>
      <vt:lpstr>Prezentace aplikace PowerPoint</vt:lpstr>
      <vt:lpstr>Ernst Hans Gombrich, The Story of Art, 1950</vt:lpstr>
      <vt:lpstr>Prezentace aplikace PowerPoint</vt:lpstr>
      <vt:lpstr>Michail Vladimirovič Alpatov, Всеобщая история искусств, 1-3, 1948-55:  „Třeba porozumět hlavním liniím historického vývoje umělecké kultury lidstva.“ </vt:lpstr>
      <vt:lpstr>Waldemar Janson History of Art, 1962 </vt:lpstr>
      <vt:lpstr>Prezentace aplikace PowerPoint</vt:lpstr>
      <vt:lpstr>Prezentace aplikace PowerPoint</vt:lpstr>
      <vt:lpstr>Syntéza: Dějiny – Příběh/Příběhy (Gombrich vs. Elkins)</vt:lpstr>
      <vt:lpstr>Prezentace aplikace PowerPoint</vt:lpstr>
      <vt:lpstr>David Summers, Real Spaces, 2003</vt:lpstr>
      <vt:lpstr>Mark Miller Graham, Art Journal 1995</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Jakubec</dc:creator>
  <cp:lastModifiedBy>Ondřej Jakubec</cp:lastModifiedBy>
  <cp:revision>43</cp:revision>
  <dcterms:created xsi:type="dcterms:W3CDTF">2019-11-12T06:52:29Z</dcterms:created>
  <dcterms:modified xsi:type="dcterms:W3CDTF">2022-12-05T08:03:33Z</dcterms:modified>
</cp:coreProperties>
</file>