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2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3E179-A834-0EFB-A298-2AF838AA9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0AE7E4-7837-6A23-62DF-FA4611161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D75436-6178-B185-5C69-54807181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AE559E-CB4B-52C0-E826-BA91D988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ED0733-C6E4-C79B-C160-442C49E2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83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EAF49-F843-7084-C038-59BEB25F5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9353C0-4653-A684-5C9F-910126E0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5CEA7F-9915-79B8-BBE4-3E87AEB7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7570AD-096A-C220-0149-21E44B56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914EFF-1BB6-2FB0-EB65-52F540AE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83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3BF7439-8072-FB08-744C-3AE2273D4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22356B-2B2F-5370-4938-FC981FE81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DA0882-6778-8AF7-555A-746BBB02A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3D0906-6682-2A1A-AC8B-F388F27F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6D3CDC-A50D-E838-CD1C-255729DB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64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8D2AB-996D-D2E2-A716-8D717A64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420984-8602-4620-2903-B3A882D88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CBF9E-15D5-D0A8-C113-4152E334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17618-6B2D-83F2-534C-1BE5B0E8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61E386-4527-270B-D444-D842EBF3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99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5E1C4-C403-BF46-E0E2-343E3C57D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2DC0C2-81AA-15BF-6E28-C685C30C5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F122B0-2CA4-FBBA-AF85-C7C962102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84CE20-6A2C-45C5-33B9-9646BB4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A67CF3-5070-A3DE-F202-6732BBEB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1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CBB6B-F3C5-AFB5-557A-E0BC9CEEF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40AB7-A701-7D7E-0C45-584D7BF7C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F6ED60-3F67-9E2B-AB41-A2973A2BF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847ADE-62B1-D6D4-691F-FABF55DD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B4E088-7DB4-8589-485C-3557309D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7587E9-E485-AACE-78C6-65D95E76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29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9D353-9FEC-8143-C142-1EA5A2E8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741D30-FE51-C29D-C961-7EA401953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536553-2A9F-881A-2E1B-B389073CC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CC1693-E98B-F1C7-006E-5E286D9E3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A938A9-8BE5-D160-C39C-8968F73F5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BEC346E-80A4-74D5-D2C3-9A547AA1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95BD60-C274-84B2-6D53-10A6221A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6C6D243-B07B-ED11-C089-F67A18B4E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2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CAD53-6DF5-4264-73EB-A5313E9EA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6EACE3-8E68-C67F-3660-8400F4FE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A494FA-BA28-3A82-E5A7-8B0455BB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05CB13-2637-E2DA-772B-6DE620EF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18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F0F60F-D11B-80D8-0F32-E9EC711F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B8220A-DA4E-21CA-B0BF-F550B37A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B46558-4CE9-2B36-E52B-23DD0EEC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55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636CB-CA4F-ECC8-184A-03D8DB10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08F74A-0603-A672-69C4-D279CDD56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106EA4-081C-0FAE-30AF-D0AD847EC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51CDBA-BFB9-30E4-76B1-FDD5658D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B1A64A-51B3-C743-9D50-2B01ABC1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A1D04D-938C-3E87-CF2D-E897170FB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61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11E3D-EFF0-5FCE-D0D5-64B99F4B3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391693-48F6-C48D-98FF-70ABF2D42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33F03-2E22-E656-EDED-EAA82E6F6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194FBC-1960-A429-CC05-B18A46F14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9ED840-2501-2DA1-018E-4AE08043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311972-95D0-75B7-30FC-3E234A6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44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29B8B3-06B3-66D0-548A-D9641839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541A1D-4656-5D65-02CC-3545C7A3D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B9B97D-9866-7A1B-B6A4-6446F7A65C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05AA-C232-4826-A947-F3DBE24A669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3B714B-B222-0691-E2A0-A2E313B07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2D6F76-7F03-536A-E53B-8E1AFB0CF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35DA-FEEF-4146-8ED0-99F5DDDE9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3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F27F5-1E9F-5570-A6A7-6F466DB1C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neo</a:t>
            </a:r>
            <a:r>
              <a:rPr lang="cs-CZ" dirty="0"/>
              <a:t>)pragmatismus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E3D830-6C8A-38CA-0689-6A5250DDE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45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zlatý věk americké filosofie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773" y="1392072"/>
            <a:ext cx="11805314" cy="52543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Americká a angloamerická filosofie (1620 </a:t>
            </a:r>
            <a:r>
              <a:rPr lang="cs-CZ" dirty="0" err="1"/>
              <a:t>Mayflower</a:t>
            </a:r>
            <a:r>
              <a:rPr lang="cs-CZ" dirty="0"/>
              <a:t>; 1861-1865 Občanská válka ← vliv VB): puritanismus, </a:t>
            </a:r>
            <a:r>
              <a:rPr lang="cs-CZ" dirty="0" err="1"/>
              <a:t>am.osvícenství</a:t>
            </a:r>
            <a:r>
              <a:rPr lang="cs-CZ" dirty="0"/>
              <a:t> (B. Franklin, T. </a:t>
            </a:r>
            <a:r>
              <a:rPr lang="cs-CZ" dirty="0" err="1"/>
              <a:t>Jefferson</a:t>
            </a:r>
            <a:r>
              <a:rPr lang="cs-CZ" dirty="0"/>
              <a:t>), transcendentalismus R. W. </a:t>
            </a:r>
            <a:r>
              <a:rPr lang="cs-CZ" dirty="0" err="1"/>
              <a:t>Emerson</a:t>
            </a:r>
            <a:r>
              <a:rPr lang="cs-CZ" dirty="0"/>
              <a:t>), hegelianismus a darwinismus, </a:t>
            </a:r>
            <a:r>
              <a:rPr lang="cs-CZ" dirty="0" err="1"/>
              <a:t>angl.empirismus</a:t>
            </a:r>
            <a:r>
              <a:rPr lang="cs-CZ" dirty="0"/>
              <a:t> a liberalismus (Bacon, </a:t>
            </a:r>
            <a:r>
              <a:rPr lang="cs-CZ" dirty="0" err="1"/>
              <a:t>Mill</a:t>
            </a:r>
            <a:r>
              <a:rPr lang="cs-CZ" dirty="0"/>
              <a:t>)</a:t>
            </a:r>
          </a:p>
          <a:p>
            <a:r>
              <a:rPr lang="cs-CZ" dirty="0"/>
              <a:t>1869 W. James zakládá tzv. </a:t>
            </a:r>
            <a:r>
              <a:rPr lang="cs-CZ" dirty="0">
                <a:solidFill>
                  <a:srgbClr val="FF0000"/>
                </a:solidFill>
              </a:rPr>
              <a:t>Metafyzický klub</a:t>
            </a:r>
            <a:r>
              <a:rPr lang="cs-CZ" dirty="0"/>
              <a:t> na Harvard University (</a:t>
            </a:r>
            <a:r>
              <a:rPr lang="cs-CZ" dirty="0" err="1"/>
              <a:t>Peirce</a:t>
            </a:r>
            <a:r>
              <a:rPr lang="cs-CZ" dirty="0"/>
              <a:t>, </a:t>
            </a:r>
            <a:r>
              <a:rPr lang="cs-CZ" dirty="0" err="1"/>
              <a:t>Wright</a:t>
            </a:r>
            <a:r>
              <a:rPr lang="cs-CZ" dirty="0"/>
              <a:t> – </a:t>
            </a:r>
            <a:r>
              <a:rPr lang="cs-CZ" dirty="0" err="1"/>
              <a:t>mat.,Holmes</a:t>
            </a:r>
            <a:r>
              <a:rPr lang="cs-CZ" dirty="0"/>
              <a:t> – práva, </a:t>
            </a:r>
            <a:r>
              <a:rPr lang="cs-CZ" dirty="0" err="1"/>
              <a:t>Abbot</a:t>
            </a:r>
            <a:r>
              <a:rPr lang="cs-CZ" dirty="0"/>
              <a:t> – </a:t>
            </a:r>
            <a:r>
              <a:rPr lang="cs-CZ" dirty="0" err="1"/>
              <a:t>teol</a:t>
            </a:r>
            <a:r>
              <a:rPr lang="cs-CZ" dirty="0"/>
              <a:t>.) </a:t>
            </a:r>
          </a:p>
          <a:p>
            <a:r>
              <a:rPr lang="cs-CZ" dirty="0"/>
              <a:t>V USA homogenní vztah filosofie, kultury, politiky → filosofie života orientovaná na praxi (W. James, C.S. </a:t>
            </a:r>
            <a:r>
              <a:rPr lang="cs-CZ" dirty="0" err="1"/>
              <a:t>Peirce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J. </a:t>
            </a:r>
            <a:r>
              <a:rPr lang="cs-CZ" dirty="0" err="1">
                <a:solidFill>
                  <a:srgbClr val="FF0000"/>
                </a:solidFill>
              </a:rPr>
              <a:t>Dewey</a:t>
            </a:r>
            <a:r>
              <a:rPr lang="cs-CZ" dirty="0"/>
              <a:t>)</a:t>
            </a:r>
          </a:p>
          <a:p>
            <a:r>
              <a:rPr lang="cs-CZ" dirty="0">
                <a:solidFill>
                  <a:srgbClr val="FF0000"/>
                </a:solidFill>
              </a:rPr>
              <a:t>Meliorismus</a:t>
            </a:r>
            <a:r>
              <a:rPr lang="cs-CZ" dirty="0"/>
              <a:t>: orientace na budoucnost s myšlenkou vývoje směrem k zlepšování a zdokonalování, relativizace poznatků vzhledem k prospěšnosti v praxi</a:t>
            </a:r>
          </a:p>
          <a:p>
            <a:r>
              <a:rPr lang="cs-CZ" dirty="0">
                <a:solidFill>
                  <a:srgbClr val="FF0000"/>
                </a:solidFill>
              </a:rPr>
              <a:t>Instrumentalismus</a:t>
            </a:r>
            <a:r>
              <a:rPr lang="cs-CZ" dirty="0"/>
              <a:t>: poznání má sloužit k řešení problémů</a:t>
            </a:r>
          </a:p>
          <a:p>
            <a:r>
              <a:rPr lang="cs-CZ" dirty="0">
                <a:solidFill>
                  <a:srgbClr val="FF0000"/>
                </a:solidFill>
              </a:rPr>
              <a:t>Situacionismus</a:t>
            </a:r>
            <a:r>
              <a:rPr lang="cs-CZ" dirty="0"/>
              <a:t>: neexistují věčné pravdy, podléhají dynamické změně a brání dogmatickému životu</a:t>
            </a:r>
          </a:p>
        </p:txBody>
      </p:sp>
    </p:spTree>
    <p:extLst>
      <p:ext uri="{BB962C8B-B14F-4D97-AF65-F5344CB8AC3E}">
        <p14:creationId xmlns:p14="http://schemas.microsoft.com/office/powerpoint/2010/main" val="174090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1CA74-9FED-BF7D-A36D-4881E0E7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Dewey</a:t>
            </a:r>
            <a:r>
              <a:rPr lang="cs-CZ" dirty="0"/>
              <a:t> - instrumentalismus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3E018-1EB5-1FEF-B7C5-37713E77C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Pragmatismus gnoseologický: poznání je nástroj </a:t>
            </a:r>
            <a:r>
              <a:rPr lang="cs-CZ" dirty="0">
                <a:solidFill>
                  <a:srgbClr val="FF0000"/>
                </a:solidFill>
              </a:rPr>
              <a:t>života</a:t>
            </a:r>
            <a:r>
              <a:rPr lang="cs-CZ" dirty="0"/>
              <a:t>, který pomáhá adaptaci na svět a ověřuje hypotézy, které umožňují řešit problémy</a:t>
            </a:r>
          </a:p>
          <a:p>
            <a:r>
              <a:rPr lang="cs-CZ" dirty="0"/>
              <a:t>Behavioristické pojetí významu = jsou to postoje a metody chování vůči faktům</a:t>
            </a:r>
          </a:p>
          <a:p>
            <a:r>
              <a:rPr lang="cs-CZ" dirty="0"/>
              <a:t>Zkušenost splývá se životem, dějinami a realitou, je to způsob, jak prostředí působí na organismus a jak organismus reaguje na prostření (zkušenost je hranicí našeho světa). Zkušenost je proměnlivá, nestabilní, vždy totožná jen se sebou samou.</a:t>
            </a:r>
          </a:p>
          <a:p>
            <a:r>
              <a:rPr lang="cs-CZ" dirty="0"/>
              <a:t>Zkušenost není pasivní recepcí entit (anglický empirismus), ale má imaginativní, dynamický, transformativní charakter. Stejně jako zkušenost interaguje s okolním světem, tak se filozofie vztahuje k životní praxi (společenská angažovanost filozofa).</a:t>
            </a:r>
          </a:p>
        </p:txBody>
      </p:sp>
    </p:spTree>
    <p:extLst>
      <p:ext uri="{BB962C8B-B14F-4D97-AF65-F5344CB8AC3E}">
        <p14:creationId xmlns:p14="http://schemas.microsoft.com/office/powerpoint/2010/main" val="6049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C5782-E8B2-E52F-033E-AC228D05D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A6B4F-9BD3-8306-73E6-FD6A1FE6E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primární funkce zkušenosti není poznání, ale praktická adaptace organismu na prostředí</a:t>
            </a:r>
          </a:p>
          <a:p>
            <a:r>
              <a:rPr lang="cs-CZ" dirty="0"/>
              <a:t>2. zkušenost není subjektivní a privátní, odráží jednotu objektivního a subjektivního, individuálního a sociálního</a:t>
            </a:r>
          </a:p>
          <a:p>
            <a:r>
              <a:rPr lang="cs-CZ" dirty="0"/>
              <a:t>3. má konkrétní, celostní, vztahový, kontinuální charakter</a:t>
            </a:r>
          </a:p>
          <a:p>
            <a:r>
              <a:rPr lang="cs-CZ" dirty="0"/>
              <a:t>4. není jen retrospektivní, anticipuje též budoucnost</a:t>
            </a:r>
          </a:p>
          <a:p>
            <a:r>
              <a:rPr lang="cs-CZ" dirty="0"/>
              <a:t>5. není rigidní a uzavřená, neustále se rozvíjí a proměňuje v závislosti na životě</a:t>
            </a:r>
          </a:p>
        </p:txBody>
      </p:sp>
    </p:spTree>
    <p:extLst>
      <p:ext uri="{BB962C8B-B14F-4D97-AF65-F5344CB8AC3E}">
        <p14:creationId xmlns:p14="http://schemas.microsoft.com/office/powerpoint/2010/main" val="398978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2B68F-AB38-6282-CA4A-DC3F6C2C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8568"/>
          </a:xfrm>
        </p:spPr>
        <p:txBody>
          <a:bodyPr>
            <a:normAutofit fontScale="90000"/>
          </a:bodyPr>
          <a:lstStyle/>
          <a:p>
            <a:r>
              <a:rPr lang="cs-CZ" dirty="0"/>
              <a:t>Art as </a:t>
            </a:r>
            <a:r>
              <a:rPr lang="cs-CZ" dirty="0" err="1"/>
              <a:t>Experience</a:t>
            </a:r>
            <a:r>
              <a:rPr lang="cs-CZ" dirty="0"/>
              <a:t> (1934)</a:t>
            </a:r>
            <a:br>
              <a:rPr lang="cs-CZ" dirty="0"/>
            </a:br>
            <a:r>
              <a:rPr lang="cs-CZ" dirty="0"/>
              <a:t>„estetický charakter zkušenosti“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67DED-50F2-D660-05FE-83649C54E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3694"/>
            <a:ext cx="12192000" cy="4703269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 jako prostředek 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proměny a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sebeproměny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= postup směřující k výsledku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„mít zkušenost“ ve smyslu zážitku, nikoliv vlastnictví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Estetická zkušenost (v porovnání s jinými druhy zkušenosti) je povahou jedinečná obohacující, prohlubující a integrující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Schéma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– zkušenost se světem – změna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 případě estetické zkušenosti v poslední částí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sebeproměnou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recipienta (princip katarze)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zkušenost „</a:t>
            </a:r>
            <a:r>
              <a:rPr lang="cs-CZ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tvoří celek s veškerou rozmanitostí, (a) poskytuje intenzivnější pocit celku a pořádku ve světě“ </a:t>
            </a:r>
            <a:r>
              <a:rPr lang="cs-CZ" sz="2400" b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(je uspokojující, nevšední, intenzivní)</a:t>
            </a:r>
          </a:p>
          <a:p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proto je umění hodnoceno z gnoseologického hlediska výš než věda: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Umění zaměstnává lidský organismus plnějším a smysluplnějším způsobem, poskytující mu bezprostřední požitek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r>
              <a:rPr lang="cs-CZ" sz="1600" i="1" dirty="0"/>
              <a:t>„…teorie, které izolují umění a jeho oceňování tím, že jej umísťují do vyčleněné oblasti, odtrhnuté od ostatních způsobů zkušenosti, nejsou vlastním předmětem, ale jedná se o konkrétní vnější podmínky. Pokud jsou tyto podmínky ztělesněné v institucích a životních zvycích, fungují účinně, protože si je neuvědomujeme. Teoretici si potom myslí, že jsou ztělesněné v povaze věcí samotných.“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83C66-904F-5F72-484A-9453DED16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Harold </a:t>
            </a:r>
            <a:r>
              <a:rPr lang="cs-CZ" dirty="0" err="1"/>
              <a:t>Bloom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FAF5A-90F2-E4E5-01EB-373842A7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Vliv analytické filosofie na literární vědu: neexistuje žádný neutrální jazyk, který by mohl postihnout různorodá umělecká díla. Jazyk poezie nemá referenční charakter – rámec je básníkova imaginace, která se antiteticky objevuje v podobě čtenářovy imaginace. Interpretace = dezinterpretace. </a:t>
            </a:r>
          </a:p>
          <a:p>
            <a:r>
              <a:rPr lang="cs-CZ" dirty="0"/>
              <a:t>Úzkost z vlivu (1973): originální literární díla vznikají ve snaze vymanit se vůči mistrovským dílům minulosti – desinterpretace předchůdců. Každé dílo tvůrčího subjektu vzniká v dialektických vztazích k jinému autorovi. (inspirace Freudovými nevědomými obrannými mechanismy) ← teorie antitetického charakteru kultury a umění (jestliže představovat si něco znamená desinterpretovat, tedy nová díla jsou antitetická předchozím, pak představovat si znamená hledat metafory, která sám autor uplatňoval při četbě předchůdců). Teorie neporozumění. </a:t>
            </a:r>
          </a:p>
        </p:txBody>
      </p:sp>
    </p:spTree>
    <p:extLst>
      <p:ext uri="{BB962C8B-B14F-4D97-AF65-F5344CB8AC3E}">
        <p14:creationId xmlns:p14="http://schemas.microsoft.com/office/powerpoint/2010/main" val="395037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3B467-D299-3A89-4E0F-21EA1F67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Somaestetika</a:t>
            </a:r>
            <a:r>
              <a:rPr lang="cs-CZ" dirty="0"/>
              <a:t> Richarda </a:t>
            </a:r>
            <a:r>
              <a:rPr lang="cs-CZ" dirty="0" err="1"/>
              <a:t>Shustermana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12280A-610F-3381-72F1-44710EEFB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1420427"/>
            <a:ext cx="11825056" cy="527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„Jestliže umění a estetická zkušenost jsou klíčové formy pro lidský rozvoj, pak filozofie zrazuje svoji roli, jestliže pouze neutrálně shlíží bez jakékoliv snahy zvětšit šíři a sílu těchto forem … Z těchto důvodů jsem se odvrátil od analytické filozofie a přiklonil k pragmatismu.“ (</a:t>
            </a:r>
            <a:r>
              <a:rPr lang="cs-CZ" i="1" dirty="0" err="1"/>
              <a:t>Somaestetika</a:t>
            </a:r>
            <a:r>
              <a:rPr lang="cs-CZ" i="1" dirty="0"/>
              <a:t> a její hranice)</a:t>
            </a:r>
          </a:p>
          <a:p>
            <a:r>
              <a:rPr lang="cs-CZ" dirty="0"/>
              <a:t>Analytická estetika = hledání definice umění (roztřídit objekty a to, co je umění a na to, co ne, vede k obecnému vymezení umění jako toho, co je odlišné od zbytku života, tj. „pouhých reálných věcí“ – </a:t>
            </a:r>
            <a:r>
              <a:rPr lang="cs-CZ" dirty="0" err="1"/>
              <a:t>Danto</a:t>
            </a:r>
            <a:r>
              <a:rPr lang="cs-CZ" dirty="0"/>
              <a:t>) ← model obalové teorie (definice vymezují a odtrhávají definované od života) – definice končí v sociologizujících (</a:t>
            </a:r>
            <a:r>
              <a:rPr lang="cs-CZ" dirty="0" err="1"/>
              <a:t>Dickie</a:t>
            </a:r>
            <a:r>
              <a:rPr lang="cs-CZ" dirty="0"/>
              <a:t>) nebo historizujících (</a:t>
            </a:r>
            <a:r>
              <a:rPr lang="cs-CZ" dirty="0" err="1"/>
              <a:t>Danto</a:t>
            </a:r>
            <a:r>
              <a:rPr lang="cs-CZ" dirty="0"/>
              <a:t>) liniích výkladu. Výsledek AE: umění je zcela oddělené od běžného života!</a:t>
            </a:r>
          </a:p>
          <a:p>
            <a:r>
              <a:rPr lang="cs-CZ" dirty="0"/>
              <a:t>Dosavadní estetika tak či onak </a:t>
            </a:r>
            <a:r>
              <a:rPr lang="cs-CZ" dirty="0" err="1"/>
              <a:t>esencialistická</a:t>
            </a:r>
            <a:r>
              <a:rPr lang="cs-CZ" dirty="0"/>
              <a:t> (umění je tvořeno něčím neměnným, což je předpokladem reflexe a reprezentace). Je-li umění zkušeností obohacující život, pak smyslem teorie umění je kultivace umělecké praxe.  </a:t>
            </a:r>
          </a:p>
          <a:p>
            <a:r>
              <a:rPr lang="cs-CZ" dirty="0"/>
              <a:t>Navazuje na </a:t>
            </a:r>
            <a:r>
              <a:rPr lang="cs-CZ" dirty="0" err="1"/>
              <a:t>Deweyho</a:t>
            </a:r>
            <a:r>
              <a:rPr lang="cs-CZ" dirty="0"/>
              <a:t> pojetí </a:t>
            </a:r>
            <a:r>
              <a:rPr lang="cs-CZ" dirty="0" err="1"/>
              <a:t>est.zkušenosti</a:t>
            </a:r>
            <a:r>
              <a:rPr lang="cs-CZ" dirty="0"/>
              <a:t> (nelze definovat, není obalovou teorií, proto není základem </a:t>
            </a:r>
            <a:r>
              <a:rPr lang="cs-CZ" dirty="0" err="1"/>
              <a:t>est</a:t>
            </a:r>
            <a:r>
              <a:rPr lang="cs-CZ" dirty="0"/>
              <a:t>. Soudů); dává o sobě vědět tím, že koriguje naše kroky v umělecké praxi.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695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9B052-A888-7E75-1AAF-32F806D1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134F9F-2989-08C1-15B4-69E047DA2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Umění jako dramatizace: snoubí intenzitu s každodenní zkušeností ve strukturované formě → apel na demokratizaci umění a zrušení distinkce „vysoký – nízký“. Pojem „populární umění“ zachycuje intenzitu a každodennost zkušenosti, je „vylepšitelné“ v propracovanosti své formy („Krásné umění rapu“, „Umělost a autenticita v country muzikálech“).</a:t>
            </a:r>
          </a:p>
          <a:p>
            <a:r>
              <a:rPr lang="cs-CZ" dirty="0" err="1"/>
              <a:t>Somaestetika</a:t>
            </a:r>
            <a:r>
              <a:rPr lang="cs-CZ" dirty="0"/>
              <a:t> = výslednice propojující produkty populárního umění – somatická rovina estetiky. Tělesnost je nutno vyzvednout z banalizujícího zařazení do „nízkého“ umění sportu a erotiky ke kultivaci a reflexi. Zkoumání zkušenosti se sebou samým, běžný zájem o druhé, sebe sama získává zkušeností s druhými. Nalezení vlastní </a:t>
            </a:r>
            <a:r>
              <a:rPr lang="cs-CZ" dirty="0" err="1"/>
              <a:t>sebezkušenosti</a:t>
            </a:r>
            <a:r>
              <a:rPr lang="cs-CZ" dirty="0"/>
              <a:t> cestou spojení (</a:t>
            </a:r>
            <a:r>
              <a:rPr lang="cs-CZ" dirty="0" err="1"/>
              <a:t>descartovsky</a:t>
            </a:r>
            <a:r>
              <a:rPr lang="cs-CZ" dirty="0"/>
              <a:t> rozděleného)  těla a duše (biologické a duchovní podstaty) na úrovni přirozené zkušenosti. </a:t>
            </a:r>
          </a:p>
          <a:p>
            <a:pPr marL="0" indent="0">
              <a:buNone/>
            </a:pPr>
            <a:r>
              <a:rPr lang="cs-CZ" i="1" dirty="0"/>
              <a:t>„</a:t>
            </a:r>
            <a:r>
              <a:rPr lang="cs-CZ" i="1" dirty="0" err="1"/>
              <a:t>Somaestetiku</a:t>
            </a:r>
            <a:r>
              <a:rPr lang="cs-CZ" i="1" dirty="0"/>
              <a:t> je možné předběžně vymezit jako kritické studium kultivující zkušenost a užívání těla jako místa senzorického estetického prožívání (</a:t>
            </a:r>
            <a:r>
              <a:rPr lang="cs-CZ" i="1" dirty="0" err="1"/>
              <a:t>aisthesis</a:t>
            </a:r>
            <a:r>
              <a:rPr lang="cs-CZ" i="1" dirty="0"/>
              <a:t>) a kreativního procesu vlastní tvorby sebe sama. Z tohoto důvodu se věnuje také poznání, diskurzům, cvičení a tělesným disciplínám, které mohou strukturovat způsoby somatické péče nebo je zlepšovat.“ </a:t>
            </a:r>
          </a:p>
        </p:txBody>
      </p:sp>
    </p:spTree>
    <p:extLst>
      <p:ext uri="{BB962C8B-B14F-4D97-AF65-F5344CB8AC3E}">
        <p14:creationId xmlns:p14="http://schemas.microsoft.com/office/powerpoint/2010/main" val="279366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D140C-578C-C20C-D254-51A58791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E8C08-B729-5B52-BAE7-4A95A54FD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353800" cy="685800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Shusterman</a:t>
            </a:r>
            <a:r>
              <a:rPr lang="cs-CZ" dirty="0"/>
              <a:t> a </a:t>
            </a:r>
            <a:r>
              <a:rPr lang="cs-CZ" dirty="0" err="1"/>
              <a:t>Dewey</a:t>
            </a:r>
            <a:r>
              <a:rPr lang="cs-CZ" dirty="0"/>
              <a:t> = umění a umělecká díla jsou vyjádřením života, nelze je od života oddělovat. </a:t>
            </a:r>
          </a:p>
          <a:p>
            <a:r>
              <a:rPr lang="cs-CZ" dirty="0"/>
              <a:t>Estetický naturalismus = estetická zkušenost je běžnou zkušeností, umění je sférou každodenního života. Rozšíření hranic umění.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Scruton</a:t>
            </a:r>
            <a:r>
              <a:rPr lang="cs-CZ" dirty="0"/>
              <a:t> (ne, racionálně nalezený smysl), </a:t>
            </a:r>
            <a:r>
              <a:rPr lang="cs-CZ" dirty="0" err="1"/>
              <a:t>Danto</a:t>
            </a:r>
            <a:r>
              <a:rPr lang="cs-CZ" dirty="0"/>
              <a:t> (ano, svět umění), </a:t>
            </a:r>
            <a:r>
              <a:rPr lang="cs-CZ" dirty="0" err="1"/>
              <a:t>Gadamer</a:t>
            </a:r>
            <a:r>
              <a:rPr lang="cs-CZ" dirty="0"/>
              <a:t> (klidně, pokud nám říká pravdu o nás samých), </a:t>
            </a:r>
            <a:r>
              <a:rPr lang="cs-CZ" dirty="0" err="1"/>
              <a:t>Adorno</a:t>
            </a:r>
            <a:r>
              <a:rPr lang="cs-CZ" dirty="0"/>
              <a:t> (ano, přispívá k </a:t>
            </a:r>
            <a:r>
              <a:rPr lang="cs-CZ" dirty="0" err="1"/>
              <a:t>neidentitě</a:t>
            </a:r>
            <a:r>
              <a:rPr lang="cs-CZ" dirty="0"/>
              <a:t> reality), Kulka (ne, chybí intenzita), </a:t>
            </a:r>
            <a:r>
              <a:rPr lang="cs-CZ" dirty="0" err="1"/>
              <a:t>Eco</a:t>
            </a:r>
            <a:r>
              <a:rPr lang="cs-CZ" dirty="0"/>
              <a:t> (ne, pokud není obsah sdělení)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A240DE-DF43-2A1F-5F58-050AB4734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27" y="1577843"/>
            <a:ext cx="7483929" cy="387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445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1158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(neo)pragmatismus</vt:lpstr>
      <vt:lpstr>zlatý věk americké filosofie </vt:lpstr>
      <vt:lpstr>Dewey - instrumentalismus</vt:lpstr>
      <vt:lpstr>zkušenost</vt:lpstr>
      <vt:lpstr>Art as Experience (1934) „estetický charakter zkušenosti“</vt:lpstr>
      <vt:lpstr>Harold Bloom</vt:lpstr>
      <vt:lpstr>Somaestetika Richarda Shustermana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(neo)pragmatismus</dc:title>
  <dc:creator>Hana Řehulková</dc:creator>
  <cp:lastModifiedBy>Hana Řehulková</cp:lastModifiedBy>
  <cp:revision>12</cp:revision>
  <dcterms:created xsi:type="dcterms:W3CDTF">2022-12-04T19:31:21Z</dcterms:created>
  <dcterms:modified xsi:type="dcterms:W3CDTF">2022-12-14T07:00:13Z</dcterms:modified>
</cp:coreProperties>
</file>