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8" r:id="rId7"/>
    <p:sldId id="266" r:id="rId8"/>
    <p:sldId id="264" r:id="rId9"/>
    <p:sldId id="267" r:id="rId10"/>
    <p:sldId id="269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5" autoAdjust="0"/>
  </p:normalViewPr>
  <p:slideViewPr>
    <p:cSldViewPr>
      <p:cViewPr varScale="1">
        <p:scale>
          <a:sx n="102" d="100"/>
          <a:sy n="102" d="100"/>
        </p:scale>
        <p:origin x="-18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46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5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69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7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3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0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6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7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6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7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5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98A31-F388-4D2F-A8C1-215B3B14F2D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7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2izHBcS_A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Bulhaři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7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Bulharská beseda (Praha, 2008): studenti, umělci</a:t>
            </a:r>
          </a:p>
          <a:p>
            <a:pPr>
              <a:buFontTx/>
              <a:buChar char="-"/>
            </a:pPr>
            <a:r>
              <a:rPr lang="cs-CZ" dirty="0"/>
              <a:t>Křesťanské sdružení Bulharů v České republice Svatého Nikolaje </a:t>
            </a:r>
            <a:r>
              <a:rPr lang="cs-CZ" dirty="0" err="1"/>
              <a:t>Mirlikijského</a:t>
            </a:r>
            <a:r>
              <a:rPr lang="cs-CZ" dirty="0"/>
              <a:t> </a:t>
            </a:r>
            <a:r>
              <a:rPr lang="cs-CZ" dirty="0" smtClean="0"/>
              <a:t>Divotvůrce (Praha, 2009): křesťanské pravoslavné tradice</a:t>
            </a:r>
          </a:p>
          <a:p>
            <a:pPr>
              <a:buFontTx/>
              <a:buChar char="-"/>
            </a:pPr>
            <a:r>
              <a:rPr lang="cs-CZ" dirty="0" smtClean="0"/>
              <a:t>Asociace </a:t>
            </a:r>
            <a:r>
              <a:rPr lang="cs-CZ" dirty="0"/>
              <a:t>bulharských spolků v ČR (Praha, 2014):  9 regionálních klubů z měst; časopis </a:t>
            </a:r>
            <a:r>
              <a:rPr lang="cs-CZ" dirty="0" err="1"/>
              <a:t>Roden</a:t>
            </a:r>
            <a:r>
              <a:rPr lang="cs-CZ" dirty="0"/>
              <a:t> </a:t>
            </a:r>
            <a:r>
              <a:rPr lang="cs-CZ" dirty="0" err="1"/>
              <a:t>glas</a:t>
            </a:r>
            <a:r>
              <a:rPr lang="cs-CZ" dirty="0"/>
              <a:t> (= Rodný hlas, od 1971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27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Jiří Král, Jan </a:t>
            </a:r>
            <a:r>
              <a:rPr lang="cs-CZ" dirty="0" err="1" smtClean="0"/>
              <a:t>Húsek</a:t>
            </a:r>
            <a:r>
              <a:rPr lang="cs-CZ" dirty="0" smtClean="0"/>
              <a:t> – 30. léta Slovensko</a:t>
            </a:r>
          </a:p>
          <a:p>
            <a:r>
              <a:rPr lang="cs-CZ" dirty="0" smtClean="0"/>
              <a:t>Ján Podolák – 80. léta Slovensko</a:t>
            </a:r>
          </a:p>
          <a:p>
            <a:r>
              <a:rPr lang="cs-CZ" dirty="0" smtClean="0"/>
              <a:t>Miriam </a:t>
            </a:r>
            <a:r>
              <a:rPr lang="cs-CZ" dirty="0" err="1" smtClean="0"/>
              <a:t>Motejlová-Manolová</a:t>
            </a:r>
            <a:r>
              <a:rPr lang="cs-CZ" dirty="0" smtClean="0"/>
              <a:t> – historie, česko-bulharské kontakty</a:t>
            </a:r>
          </a:p>
          <a:p>
            <a:r>
              <a:rPr lang="cs-CZ" dirty="0" err="1" smtClean="0"/>
              <a:t>Mirjam</a:t>
            </a:r>
            <a:r>
              <a:rPr lang="cs-CZ" dirty="0" smtClean="0"/>
              <a:t> Moravcová</a:t>
            </a:r>
          </a:p>
          <a:p>
            <a:r>
              <a:rPr lang="cs-CZ" dirty="0" smtClean="0"/>
              <a:t>Helena Bočková a Jana Pospíšilová – Brno </a:t>
            </a:r>
          </a:p>
          <a:p>
            <a:r>
              <a:rPr lang="cs-CZ" dirty="0" smtClean="0"/>
              <a:t>Zuzana Maxová</a:t>
            </a:r>
          </a:p>
          <a:p>
            <a:r>
              <a:rPr lang="cs-CZ" dirty="0" err="1" smtClean="0"/>
              <a:t>Rumyana</a:t>
            </a:r>
            <a:r>
              <a:rPr lang="cs-CZ" dirty="0" smtClean="0"/>
              <a:t> Georgieva</a:t>
            </a:r>
          </a:p>
        </p:txBody>
      </p:sp>
    </p:spTree>
    <p:extLst>
      <p:ext uri="{BB962C8B-B14F-4D97-AF65-F5344CB8AC3E}">
        <p14:creationId xmlns:p14="http://schemas.microsoft.com/office/powerpoint/2010/main" val="20217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Bulhary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b="1" dirty="0"/>
              <a:t>konec 18. století</a:t>
            </a:r>
          </a:p>
          <a:p>
            <a:pPr>
              <a:buFontTx/>
              <a:buChar char="-"/>
            </a:pPr>
            <a:r>
              <a:rPr lang="cs-CZ" dirty="0"/>
              <a:t>Slovensko, Zakarpatská Ukrajina: krátkodobě   a v malém počtu pěstitelé a prodejci zeleniny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polovina 19. století</a:t>
            </a:r>
          </a:p>
          <a:p>
            <a:pPr>
              <a:buFontTx/>
              <a:buChar char="-"/>
            </a:pPr>
            <a:r>
              <a:rPr lang="cs-CZ" dirty="0"/>
              <a:t>Praha: studenti</a:t>
            </a:r>
          </a:p>
          <a:p>
            <a:pPr>
              <a:buFontTx/>
              <a:buChar char="-"/>
            </a:pPr>
            <a:r>
              <a:rPr lang="cs-CZ" dirty="0"/>
              <a:t>myšlenky panslavismu, utlačovaný národ</a:t>
            </a:r>
          </a:p>
          <a:p>
            <a:pPr>
              <a:buFontTx/>
              <a:buChar char="-"/>
            </a:pPr>
            <a:r>
              <a:rPr lang="cs-CZ" dirty="0"/>
              <a:t>oboustranný </a:t>
            </a:r>
            <a:r>
              <a:rPr lang="cs-CZ" dirty="0" smtClean="0"/>
              <a:t>zájem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3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20.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ekonomická migrace: „</a:t>
            </a:r>
            <a:r>
              <a:rPr lang="cs-CZ" dirty="0"/>
              <a:t>zelináři“, „zahradníci“ </a:t>
            </a:r>
          </a:p>
          <a:p>
            <a:pPr>
              <a:buFontTx/>
              <a:buChar char="-"/>
            </a:pPr>
            <a:r>
              <a:rPr lang="cs-CZ" dirty="0"/>
              <a:t>sezónní práce (březen – říjen)</a:t>
            </a:r>
          </a:p>
          <a:p>
            <a:pPr>
              <a:buFontTx/>
              <a:buChar char="-"/>
            </a:pPr>
            <a:r>
              <a:rPr lang="cs-CZ" dirty="0"/>
              <a:t>organizovaný postup z východu na západ: </a:t>
            </a:r>
            <a:r>
              <a:rPr lang="cs-CZ" dirty="0" err="1" smtClean="0"/>
              <a:t>Atanas</a:t>
            </a:r>
            <a:r>
              <a:rPr lang="cs-CZ" dirty="0" smtClean="0"/>
              <a:t> </a:t>
            </a:r>
            <a:r>
              <a:rPr lang="cs-CZ" dirty="0" err="1"/>
              <a:t>Kalev</a:t>
            </a:r>
            <a:r>
              <a:rPr lang="cs-CZ" dirty="0"/>
              <a:t> z Brna </a:t>
            </a:r>
            <a:r>
              <a:rPr lang="cs-CZ" dirty="0">
                <a:sym typeface="Wingdings" panose="05000000000000000000" pitchFamily="2" charset="2"/>
              </a:rPr>
              <a:t> vlastní                 i bankovní kapitál, nevyužité prostory, pronájem půdy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učeň =&gt; dělník =&gt; gazda (=&gt; pěstitelské závody)</a:t>
            </a:r>
          </a:p>
        </p:txBody>
      </p:sp>
    </p:spTree>
    <p:extLst>
      <p:ext uri="{BB962C8B-B14F-4D97-AF65-F5344CB8AC3E}">
        <p14:creationId xmlns:p14="http://schemas.microsoft.com/office/powerpoint/2010/main" val="17276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předpoklad krátkodobého pobytu =&gt;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nezájem o usazení, integraci (strava, zvyky)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x přizpůsobení se (oděv, jazyk)</a:t>
            </a:r>
          </a:p>
          <a:p>
            <a:pPr>
              <a:buFontTx/>
              <a:buChar char="-"/>
            </a:pPr>
            <a:r>
              <a:rPr lang="cs-CZ" dirty="0" smtClean="0"/>
              <a:t>1931 1340 sezónních zahradnických dělníků</a:t>
            </a:r>
          </a:p>
          <a:p>
            <a:pPr>
              <a:buFontTx/>
              <a:buChar char="-"/>
            </a:pPr>
            <a:endParaRPr lang="cs-CZ" dirty="0" smtClean="0"/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2. světové válce</a:t>
            </a:r>
            <a:endParaRPr lang="cs-CZ" sz="3200" dirty="0" smtClean="0">
              <a:effectLst/>
            </a:endParaRPr>
          </a:p>
          <a:p>
            <a:pPr marL="342900" indent="-342900" rtl="0" eaLnBrk="1" latinLnBrk="0" hangingPunct="1">
              <a:buFontTx/>
              <a:buChar char="-"/>
            </a:pPr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studenti, reemigranti, odborní pracovníci</a:t>
            </a:r>
          </a:p>
          <a:p>
            <a:pPr marL="342900" indent="-342900" rtl="0" eaLnBrk="1" latinLnBrk="0" hangingPunct="1">
              <a:buFontTx/>
              <a:buChar char="-"/>
            </a:pPr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smíšená manželství („plážová“)</a:t>
            </a:r>
          </a:p>
          <a:p>
            <a:pPr marL="0" indent="0" rtl="0" eaLnBrk="1" latinLnBrk="0" hangingPunct="1">
              <a:buFontTx/>
              <a:buNone/>
            </a:pPr>
            <a:endParaRPr lang="cs-CZ" dirty="0" smtClean="0">
              <a:effectLst/>
            </a:endParaRPr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90. léta 20. století</a:t>
            </a:r>
            <a:endParaRPr lang="cs-CZ" dirty="0" smtClean="0">
              <a:effectLst/>
            </a:endParaRPr>
          </a:p>
          <a:p>
            <a:pPr marL="342900" indent="-342900" rtl="0" eaLnBrk="1" latinLnBrk="0" hangingPunct="1">
              <a:buFontTx/>
              <a:buChar char="-"/>
            </a:pPr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ekonomická migrace</a:t>
            </a:r>
          </a:p>
          <a:p>
            <a:pPr marL="0" indent="0">
              <a:buFontTx/>
              <a:buNone/>
            </a:pP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8725" cy="703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8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„zelináři“ původně nízké vzdělání, již u druhé generace vyšší stupeň vzdělání </a:t>
            </a:r>
            <a:r>
              <a:rPr lang="cs-CZ" sz="2800" dirty="0" smtClean="0">
                <a:sym typeface="Wingdings" panose="05000000000000000000" pitchFamily="2" charset="2"/>
              </a:rPr>
              <a:t> dnes VŠ a SŠ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rozptýlené osídlení celé republiky, hlavně města</a:t>
            </a:r>
          </a:p>
          <a:p>
            <a:pPr>
              <a:buFontTx/>
              <a:buChar char="-"/>
            </a:pPr>
            <a:r>
              <a:rPr lang="cs-CZ" sz="2800" dirty="0">
                <a:sym typeface="Wingdings" panose="05000000000000000000" pitchFamily="2" charset="2"/>
              </a:rPr>
              <a:t>n</a:t>
            </a:r>
            <a:r>
              <a:rPr lang="cs-CZ" sz="2800" dirty="0" smtClean="0">
                <a:sym typeface="Wingdings" panose="05000000000000000000" pitchFamily="2" charset="2"/>
              </a:rPr>
              <a:t>ávaznost na předchozí znalost terénu, semknutá komunita 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povědomí o Bulharsku, rodině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vysoká integrace x zachování svátků, jazyk</a:t>
            </a:r>
          </a:p>
          <a:p>
            <a:pPr>
              <a:buFontTx/>
              <a:buChar char="-"/>
            </a:pPr>
            <a:r>
              <a:rPr lang="cs-CZ" sz="2800" dirty="0"/>
              <a:t>smíšená manželství od 2. generace </a:t>
            </a:r>
            <a:r>
              <a:rPr lang="cs-CZ" sz="2800" dirty="0" smtClean="0"/>
              <a:t>zelinářů</a:t>
            </a:r>
          </a:p>
          <a:p>
            <a:pPr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áboženství: pravoslaví nebo žádné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800" dirty="0" smtClean="0"/>
              <a:t>Č. o Bulharech: pracovitost</a:t>
            </a:r>
            <a:r>
              <a:rPr lang="cs-CZ" sz="2800" dirty="0"/>
              <a:t>, </a:t>
            </a:r>
            <a:r>
              <a:rPr lang="cs-CZ" sz="2800" dirty="0" smtClean="0"/>
              <a:t>skromnost, </a:t>
            </a:r>
            <a:r>
              <a:rPr lang="cs-CZ" sz="2800" dirty="0"/>
              <a:t>soudržnost x </a:t>
            </a:r>
            <a:r>
              <a:rPr lang="cs-CZ" sz="2800" dirty="0" smtClean="0"/>
              <a:t>temperament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040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1991: </a:t>
            </a:r>
            <a:r>
              <a:rPr lang="cs-CZ" dirty="0"/>
              <a:t>poprvé možnost se přihlásit k bulharské </a:t>
            </a:r>
            <a:r>
              <a:rPr lang="cs-CZ" dirty="0" smtClean="0"/>
              <a:t>národnosti, dnešní </a:t>
            </a:r>
            <a:r>
              <a:rPr lang="cs-CZ" dirty="0"/>
              <a:t>ČR cca </a:t>
            </a:r>
            <a:r>
              <a:rPr lang="cs-CZ" dirty="0" smtClean="0"/>
              <a:t>3.500; 2011: </a:t>
            </a:r>
            <a:r>
              <a:rPr lang="cs-CZ" dirty="0"/>
              <a:t>4.999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2021: 6.073 + </a:t>
            </a:r>
            <a:r>
              <a:rPr lang="cs-CZ" dirty="0" smtClean="0"/>
              <a:t>1.588 </a:t>
            </a:r>
            <a:r>
              <a:rPr lang="cs-CZ" dirty="0" smtClean="0"/>
              <a:t>se dvěma </a:t>
            </a:r>
            <a:r>
              <a:rPr lang="cs-CZ" dirty="0" err="1" smtClean="0"/>
              <a:t>nár</a:t>
            </a:r>
            <a:r>
              <a:rPr lang="cs-CZ" dirty="0" smtClean="0"/>
              <a:t>. (+ česká 1147), </a:t>
            </a:r>
            <a:r>
              <a:rPr lang="cs-CZ" dirty="0" err="1" smtClean="0"/>
              <a:t>JmK</a:t>
            </a:r>
            <a:r>
              <a:rPr lang="cs-CZ" dirty="0" smtClean="0"/>
              <a:t> 448 + </a:t>
            </a:r>
            <a:r>
              <a:rPr lang="cs-CZ" dirty="0" smtClean="0"/>
              <a:t>226                                     </a:t>
            </a:r>
            <a:r>
              <a:rPr lang="cs-CZ" dirty="0" smtClean="0"/>
              <a:t>Praha 1803 + </a:t>
            </a:r>
            <a:r>
              <a:rPr lang="cs-CZ" dirty="0" smtClean="0"/>
              <a:t>559; </a:t>
            </a:r>
            <a:r>
              <a:rPr lang="cs-CZ" dirty="0" smtClean="0"/>
              <a:t>Brno </a:t>
            </a:r>
            <a:r>
              <a:rPr lang="cs-CZ" dirty="0" smtClean="0"/>
              <a:t>245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1/2020: </a:t>
            </a:r>
            <a:r>
              <a:rPr lang="cs-CZ" dirty="0" smtClean="0"/>
              <a:t>ca </a:t>
            </a:r>
            <a:r>
              <a:rPr lang="cs-CZ" dirty="0"/>
              <a:t>17.000 trvalý nebo </a:t>
            </a:r>
            <a:r>
              <a:rPr lang="cs-CZ" dirty="0" smtClean="0"/>
              <a:t>přechodný  </a:t>
            </a:r>
            <a:r>
              <a:rPr lang="cs-CZ" dirty="0" smtClean="0"/>
              <a:t>pobyt</a:t>
            </a:r>
          </a:p>
          <a:p>
            <a:pPr>
              <a:buFontTx/>
              <a:buChar char="-"/>
            </a:pPr>
            <a:r>
              <a:rPr lang="cs-CZ" dirty="0" smtClean="0"/>
              <a:t>7/2022</a:t>
            </a:r>
            <a:r>
              <a:rPr lang="cs-CZ" smtClean="0"/>
              <a:t>: </a:t>
            </a:r>
            <a:r>
              <a:rPr lang="cs-CZ" smtClean="0"/>
              <a:t>ca 17.500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 smtClean="0"/>
              <a:t>jazyk: Bulharská základní škola a gymnázium (Praha, od 1948)</a:t>
            </a:r>
          </a:p>
          <a:p>
            <a:pPr>
              <a:buFontTx/>
              <a:buChar char="-"/>
            </a:pPr>
            <a:r>
              <a:rPr lang="cs-CZ" dirty="0" smtClean="0"/>
              <a:t>zvyky</a:t>
            </a:r>
            <a:r>
              <a:rPr lang="cs-CZ" dirty="0"/>
              <a:t>: Velikonoce jako pravoslavní </a:t>
            </a:r>
            <a:r>
              <a:rPr lang="cs-CZ" dirty="0" smtClean="0"/>
              <a:t>(obřadní pečivo – </a:t>
            </a:r>
            <a:r>
              <a:rPr lang="cs-CZ" dirty="0" err="1" smtClean="0"/>
              <a:t>kozunak</a:t>
            </a:r>
            <a:r>
              <a:rPr lang="cs-CZ" dirty="0"/>
              <a:t>), Vánoce podle gregoriánského kalendáře </a:t>
            </a:r>
            <a:r>
              <a:rPr lang="cs-CZ" dirty="0" smtClean="0"/>
              <a:t>(obřadní pečivo – </a:t>
            </a:r>
            <a:r>
              <a:rPr lang="cs-CZ" dirty="0" err="1" smtClean="0"/>
              <a:t>banica</a:t>
            </a:r>
            <a:r>
              <a:rPr lang="cs-CZ" dirty="0"/>
              <a:t>), Baba Marta (</a:t>
            </a:r>
            <a:r>
              <a:rPr lang="cs-CZ" dirty="0" err="1"/>
              <a:t>marteničky</a:t>
            </a:r>
            <a:r>
              <a:rPr lang="cs-CZ" dirty="0" smtClean="0"/>
              <a:t>), </a:t>
            </a:r>
            <a:r>
              <a:rPr lang="cs-CZ" dirty="0" err="1" smtClean="0"/>
              <a:t>Trifon</a:t>
            </a:r>
            <a:r>
              <a:rPr lang="cs-CZ" dirty="0" smtClean="0"/>
              <a:t> </a:t>
            </a:r>
            <a:r>
              <a:rPr lang="cs-CZ" dirty="0" err="1" smtClean="0"/>
              <a:t>Zarezan</a:t>
            </a:r>
            <a:r>
              <a:rPr lang="cs-CZ" dirty="0" smtClean="0"/>
              <a:t> (patron vinařů, polovina února); </a:t>
            </a:r>
            <a:r>
              <a:rPr lang="cs-CZ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Dny bulharské kultury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strava: zelenina, pita, </a:t>
            </a:r>
            <a:r>
              <a:rPr lang="cs-CZ" dirty="0" err="1" smtClean="0"/>
              <a:t>sarma</a:t>
            </a:r>
            <a:r>
              <a:rPr lang="cs-CZ" dirty="0" smtClean="0"/>
              <a:t>, vařené a pečené</a:t>
            </a:r>
          </a:p>
        </p:txBody>
      </p:sp>
      <p:pic>
        <p:nvPicPr>
          <p:cNvPr id="1026" name="Picture 2" descr="Výsledek obrázku pro kozun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9748"/>
            <a:ext cx="3923928" cy="328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Výsledek obrázku pro ba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Výsledek obrázku pro banic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Výsledek obrázku pro ban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581" y="3569747"/>
            <a:ext cx="4583625" cy="328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Bulharská </a:t>
            </a:r>
            <a:r>
              <a:rPr lang="cs-CZ" dirty="0" err="1" smtClean="0"/>
              <a:t>sedjanka</a:t>
            </a:r>
            <a:r>
              <a:rPr lang="cs-CZ" dirty="0" smtClean="0"/>
              <a:t> (Praha, 1880): česko-bulharský </a:t>
            </a:r>
            <a:r>
              <a:rPr lang="cs-CZ" dirty="0"/>
              <a:t>osvětový </a:t>
            </a:r>
            <a:r>
              <a:rPr lang="cs-CZ" dirty="0" smtClean="0"/>
              <a:t>spolek, podpora </a:t>
            </a:r>
            <a:r>
              <a:rPr lang="cs-CZ" dirty="0"/>
              <a:t>ze strany českých </a:t>
            </a:r>
            <a:r>
              <a:rPr lang="cs-CZ" dirty="0" smtClean="0"/>
              <a:t>umělců, přednášky </a:t>
            </a:r>
            <a:r>
              <a:rPr lang="cs-CZ" dirty="0"/>
              <a:t>o Bulharsku, kultuře, udržování </a:t>
            </a:r>
            <a:r>
              <a:rPr lang="cs-CZ" dirty="0" smtClean="0"/>
              <a:t>jazyka, členové </a:t>
            </a:r>
            <a:r>
              <a:rPr lang="cs-CZ" dirty="0"/>
              <a:t>v Bulharsku šířili znalosti o </a:t>
            </a:r>
            <a:r>
              <a:rPr lang="cs-CZ" dirty="0" smtClean="0"/>
              <a:t>Češích</a:t>
            </a:r>
          </a:p>
          <a:p>
            <a:pPr>
              <a:buFontTx/>
              <a:buChar char="-"/>
            </a:pPr>
            <a:r>
              <a:rPr lang="cs-CZ" dirty="0"/>
              <a:t>Sv. Georgi </a:t>
            </a:r>
            <a:r>
              <a:rPr lang="cs-CZ" dirty="0" smtClean="0"/>
              <a:t>(Brno, 1919): spolek bulharských zelinářů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Bulharská kulturně osvětová organizace</a:t>
            </a:r>
            <a:r>
              <a:rPr lang="cs-CZ" baseline="0" dirty="0" smtClean="0"/>
              <a:t> (Praha, 1948): celostátní působnost =&gt;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10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Bulharské kulturně osvětové sdružení, Bulharský klub, Bulharský kulturně osvětový klub: v  různých větších </a:t>
            </a:r>
            <a:r>
              <a:rPr lang="cs-CZ" dirty="0" smtClean="0"/>
              <a:t>městech</a:t>
            </a:r>
          </a:p>
          <a:p>
            <a:pPr>
              <a:buFontTx/>
              <a:buChar char="-"/>
            </a:pPr>
            <a:r>
              <a:rPr lang="cs-CZ" dirty="0" err="1" smtClean="0"/>
              <a:t>Vazraždane</a:t>
            </a:r>
            <a:r>
              <a:rPr lang="cs-CZ" dirty="0" smtClean="0"/>
              <a:t> </a:t>
            </a:r>
            <a:r>
              <a:rPr lang="cs-CZ" dirty="0"/>
              <a:t>(Praha, 2001): </a:t>
            </a:r>
            <a:r>
              <a:rPr lang="cs-CZ" dirty="0" smtClean="0"/>
              <a:t>jazykové kurzy, nejmladší generace; časopis </a:t>
            </a:r>
            <a:r>
              <a:rPr lang="cs-CZ" dirty="0" err="1" smtClean="0"/>
              <a:t>Balgari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Pirin</a:t>
            </a:r>
            <a:r>
              <a:rPr lang="cs-CZ" dirty="0"/>
              <a:t> (Brno, 2001): taneční soubor, výuka tanců</a:t>
            </a:r>
          </a:p>
          <a:p>
            <a:pPr>
              <a:buFontTx/>
              <a:buChar char="-"/>
            </a:pPr>
            <a:r>
              <a:rPr lang="cs-CZ" dirty="0" err="1"/>
              <a:t>Zaedno</a:t>
            </a:r>
            <a:r>
              <a:rPr lang="cs-CZ" dirty="0"/>
              <a:t> (Praha, 2002): taneční soubor </a:t>
            </a:r>
            <a:r>
              <a:rPr lang="cs-CZ" dirty="0" err="1"/>
              <a:t>Bulgari</a:t>
            </a:r>
            <a:r>
              <a:rPr lang="cs-CZ" dirty="0"/>
              <a:t>, oslavy </a:t>
            </a:r>
            <a:r>
              <a:rPr lang="cs-CZ" dirty="0" err="1"/>
              <a:t>Trifon</a:t>
            </a:r>
            <a:r>
              <a:rPr lang="cs-CZ" dirty="0"/>
              <a:t> </a:t>
            </a:r>
            <a:r>
              <a:rPr lang="cs-CZ" dirty="0" err="1" smtClean="0"/>
              <a:t>Zarezan</a:t>
            </a:r>
            <a:r>
              <a:rPr lang="cs-CZ" dirty="0" smtClean="0"/>
              <a:t>; časopis Kamarádi (2012)  </a:t>
            </a:r>
            <a:r>
              <a:rPr lang="cs-CZ" dirty="0">
                <a:hlinkClick r:id="rId2"/>
              </a:rPr>
              <a:t>https://www.youtube.com/watch?v=F2izHBcS_AY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551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Bulhaři</vt:lpstr>
      <vt:lpstr>Historie kontaktů s Bulhary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Prezentace aplikace PowerPoint</vt:lpstr>
      <vt:lpstr>Badatelé a 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Bulhaři</dc:title>
  <dc:creator>mzm</dc:creator>
  <cp:lastModifiedBy>Jana Poláková</cp:lastModifiedBy>
  <cp:revision>35</cp:revision>
  <dcterms:created xsi:type="dcterms:W3CDTF">2018-03-05T08:24:01Z</dcterms:created>
  <dcterms:modified xsi:type="dcterms:W3CDTF">2022-09-26T11:06:33Z</dcterms:modified>
</cp:coreProperties>
</file>