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63" r:id="rId4"/>
    <p:sldId id="264" r:id="rId5"/>
    <p:sldId id="268" r:id="rId6"/>
    <p:sldId id="267" r:id="rId7"/>
    <p:sldId id="257" r:id="rId8"/>
    <p:sldId id="259" r:id="rId9"/>
    <p:sldId id="265" r:id="rId10"/>
    <p:sldId id="262" r:id="rId11"/>
    <p:sldId id="269" r:id="rId12"/>
    <p:sldId id="260" r:id="rId13"/>
    <p:sldId id="25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7" autoAdjust="0"/>
    <p:restoredTop sz="86425" autoAdjust="0"/>
  </p:normalViewPr>
  <p:slideViewPr>
    <p:cSldViewPr>
      <p:cViewPr varScale="1">
        <p:scale>
          <a:sx n="102" d="100"/>
          <a:sy n="102" d="100"/>
        </p:scale>
        <p:origin x="-7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2FFCD-19F8-4357-9A0F-0EC7614F897C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47354-75EC-4C16-BD66-1F056A5BFB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947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47354-75EC-4C16-BD66-1F056A5BFBC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2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EEE4-A00F-4CF7-A99E-C39960DB1B2F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E68C-B02F-4FA0-8A2D-6E55CF1F35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49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EEE4-A00F-4CF7-A99E-C39960DB1B2F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E68C-B02F-4FA0-8A2D-6E55CF1F35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73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EEE4-A00F-4CF7-A99E-C39960DB1B2F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E68C-B02F-4FA0-8A2D-6E55CF1F35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58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EEE4-A00F-4CF7-A99E-C39960DB1B2F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E68C-B02F-4FA0-8A2D-6E55CF1F35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50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EEE4-A00F-4CF7-A99E-C39960DB1B2F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E68C-B02F-4FA0-8A2D-6E55CF1F35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3370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EEE4-A00F-4CF7-A99E-C39960DB1B2F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E68C-B02F-4FA0-8A2D-6E55CF1F35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41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EEE4-A00F-4CF7-A99E-C39960DB1B2F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E68C-B02F-4FA0-8A2D-6E55CF1F35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39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EEE4-A00F-4CF7-A99E-C39960DB1B2F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E68C-B02F-4FA0-8A2D-6E55CF1F35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73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EEE4-A00F-4CF7-A99E-C39960DB1B2F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E68C-B02F-4FA0-8A2D-6E55CF1F35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28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EEE4-A00F-4CF7-A99E-C39960DB1B2F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E68C-B02F-4FA0-8A2D-6E55CF1F35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379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EEE4-A00F-4CF7-A99E-C39960DB1B2F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E68C-B02F-4FA0-8A2D-6E55CF1F35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321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9EEE4-A00F-4CF7-A99E-C39960DB1B2F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DE68C-B02F-4FA0-8A2D-6E55CF1F35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087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C7ocF2641o" TargetMode="External"/><Relationship Id="rId2" Type="http://schemas.openxmlformats.org/officeDocument/2006/relationships/hyperlink" Target="https://www.youtube.com/watch?v=jFabbcirzM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ravstichorvati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Chorvaté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27176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Etnické identifikátory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Tx/>
              <a:buChar char="-"/>
            </a:pPr>
            <a:r>
              <a:rPr lang="cs-CZ" dirty="0" smtClean="0"/>
              <a:t>jazyk:</a:t>
            </a:r>
            <a:r>
              <a:rPr lang="cs-CZ" baseline="0" dirty="0" smtClean="0"/>
              <a:t> dialekt, nejstarší generace aktivně, obroda (vyučování e-</a:t>
            </a:r>
            <a:r>
              <a:rPr lang="cs-CZ" baseline="0" dirty="0" err="1" smtClean="0"/>
              <a:t>learning</a:t>
            </a:r>
            <a:r>
              <a:rPr lang="cs-CZ" baseline="0" dirty="0" smtClean="0"/>
              <a:t>)</a:t>
            </a:r>
            <a:endParaRPr lang="cs-CZ" dirty="0" smtClean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 smtClean="0"/>
              <a:t>Zvyky: </a:t>
            </a:r>
            <a:r>
              <a:rPr lang="cs-CZ" dirty="0" err="1" smtClean="0"/>
              <a:t>Kiritof</a:t>
            </a:r>
            <a:r>
              <a:rPr lang="cs-CZ" dirty="0" smtClean="0"/>
              <a:t> (hody, první</a:t>
            </a:r>
            <a:r>
              <a:rPr lang="cs-CZ" baseline="0" dirty="0" smtClean="0"/>
              <a:t> víkend v září), svatba (</a:t>
            </a:r>
            <a:r>
              <a:rPr lang="cs-CZ" dirty="0" smtClean="0"/>
              <a:t>do poloviny 20. století hlavně endogamní, házení koláče – </a:t>
            </a:r>
            <a:r>
              <a:rPr lang="cs-CZ" dirty="0" err="1" smtClean="0"/>
              <a:t>vienac</a:t>
            </a:r>
            <a:r>
              <a:rPr lang="cs-CZ" dirty="0" smtClean="0"/>
              <a:t>), volení (Štěpán + Nový rok, setkávání</a:t>
            </a:r>
            <a:r>
              <a:rPr lang="cs-CZ" baseline="0" dirty="0" smtClean="0"/>
              <a:t> mládeže)</a:t>
            </a:r>
            <a:r>
              <a:rPr lang="cs-CZ" dirty="0" smtClean="0"/>
              <a:t>, Vrabčí svatba (březen, sladkosti a limonády pro děti zavěšené na stromě)</a:t>
            </a:r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https://www.youtube.com/watch?v=jFabbcirzMA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hlinkClick r:id="rId3"/>
              </a:rPr>
              <a:t>https://www.youtube.com/watch?v=7C7ocF2641o</a:t>
            </a:r>
            <a:endParaRPr lang="cs-CZ" dirty="0" smtClean="0"/>
          </a:p>
          <a:p>
            <a:pPr marL="342900" indent="-342900">
              <a:buFontTx/>
              <a:buChar char="-"/>
            </a:pPr>
            <a:r>
              <a:rPr lang="cs-CZ" dirty="0" smtClean="0"/>
              <a:t>strava – fazolová polévka s nudlemi, bábovka (</a:t>
            </a:r>
            <a:r>
              <a:rPr lang="cs-CZ" dirty="0" err="1" smtClean="0"/>
              <a:t>furma</a:t>
            </a:r>
            <a:r>
              <a:rPr lang="cs-CZ" dirty="0" smtClean="0"/>
              <a:t>), podlouhlé buchty (</a:t>
            </a:r>
            <a:r>
              <a:rPr lang="cs-CZ" dirty="0" err="1" smtClean="0"/>
              <a:t>fljekini</a:t>
            </a:r>
            <a:r>
              <a:rPr lang="cs-CZ" dirty="0" smtClean="0"/>
              <a:t>)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oděv – vliv majority,</a:t>
            </a:r>
            <a:r>
              <a:rPr lang="cs-CZ" baseline="0" dirty="0" smtClean="0"/>
              <a:t> </a:t>
            </a:r>
            <a:r>
              <a:rPr lang="cs-CZ" dirty="0" err="1" smtClean="0"/>
              <a:t>šk</a:t>
            </a:r>
            <a:r>
              <a:rPr lang="cs-CZ" dirty="0" smtClean="0"/>
              <a:t>(u)</a:t>
            </a:r>
            <a:r>
              <a:rPr lang="cs-CZ" dirty="0" err="1" smtClean="0"/>
              <a:t>ofija</a:t>
            </a:r>
            <a:r>
              <a:rPr lang="cs-CZ" baseline="0" dirty="0" smtClean="0"/>
              <a:t> (ženský čepec)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2"/>
          <a:stretch/>
        </p:blipFill>
        <p:spPr>
          <a:xfrm>
            <a:off x="4328" y="0"/>
            <a:ext cx="4545902" cy="6858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" t="3637"/>
          <a:stretch/>
        </p:blipFill>
        <p:spPr>
          <a:xfrm>
            <a:off x="4550230" y="0"/>
            <a:ext cx="4759557" cy="68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5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Kulturní instituce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Sdružení </a:t>
            </a:r>
            <a:r>
              <a:rPr lang="cs-CZ" dirty="0"/>
              <a:t>občanů chorvatské národnosti v </a:t>
            </a:r>
            <a:r>
              <a:rPr lang="cs-CZ" dirty="0" smtClean="0"/>
              <a:t>ČR (1990, Jevišovka): </a:t>
            </a:r>
            <a:r>
              <a:rPr lang="cs-CZ" dirty="0"/>
              <a:t>uchování identity (materiální a duchovní kultura), publikace, rozhovory</a:t>
            </a:r>
          </a:p>
          <a:p>
            <a:pPr>
              <a:buFontTx/>
              <a:buChar char="-"/>
            </a:pPr>
            <a:r>
              <a:rPr lang="cs-CZ" dirty="0"/>
              <a:t>FS Pálava (Mikulov): folklor, zvyky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576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Badatelé a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Alois Malec</a:t>
            </a:r>
          </a:p>
          <a:p>
            <a:pPr>
              <a:buFontTx/>
              <a:buChar char="-"/>
            </a:pPr>
            <a:r>
              <a:rPr lang="cs-CZ" dirty="0" smtClean="0"/>
              <a:t>1892 </a:t>
            </a:r>
            <a:r>
              <a:rPr lang="cs-CZ" dirty="0"/>
              <a:t>f</a:t>
            </a:r>
            <a:r>
              <a:rPr lang="cs-CZ" dirty="0" smtClean="0"/>
              <a:t>ara Dobré Pole</a:t>
            </a:r>
          </a:p>
          <a:p>
            <a:pPr>
              <a:buFontTx/>
              <a:buChar char="-"/>
            </a:pPr>
            <a:r>
              <a:rPr lang="cs-CZ" dirty="0" smtClean="0"/>
              <a:t>první kniha v moravské chorvatštině</a:t>
            </a:r>
          </a:p>
          <a:p>
            <a:pPr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říspěvky o </a:t>
            </a:r>
            <a:r>
              <a:rPr lang="cs-CZ" dirty="0" err="1" smtClean="0"/>
              <a:t>MCh</a:t>
            </a:r>
            <a:r>
              <a:rPr lang="cs-CZ" dirty="0" smtClean="0"/>
              <a:t> do Českého lidu</a:t>
            </a:r>
            <a:endParaRPr lang="cs-CZ" dirty="0"/>
          </a:p>
          <a:p>
            <a:pPr>
              <a:buFontTx/>
              <a:buChar char="-"/>
            </a:pPr>
            <a:endParaRPr lang="cs-CZ" dirty="0" smtClean="0"/>
          </a:p>
          <a:p>
            <a:r>
              <a:rPr lang="cs-CZ" dirty="0" smtClean="0"/>
              <a:t>František Pospíšil 1910</a:t>
            </a:r>
          </a:p>
          <a:p>
            <a:pPr>
              <a:buFontTx/>
              <a:buChar char="-"/>
            </a:pPr>
            <a:r>
              <a:rPr lang="cs-CZ" dirty="0" smtClean="0"/>
              <a:t>záznam písní na fonograf =&gt; CD O 106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err="1" smtClean="0"/>
              <a:t>Othmar</a:t>
            </a:r>
            <a:r>
              <a:rPr lang="cs-CZ" dirty="0" smtClean="0"/>
              <a:t> Růžička</a:t>
            </a:r>
          </a:p>
          <a:p>
            <a:pPr marL="0" indent="0">
              <a:buNone/>
            </a:pPr>
            <a:r>
              <a:rPr lang="cs-CZ" dirty="0" smtClean="0"/>
              <a:t>- 1. polovina 20. století – fotografie a malby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"/>
          <a:stretch/>
        </p:blipFill>
        <p:spPr bwMode="auto">
          <a:xfrm>
            <a:off x="0" y="1628800"/>
            <a:ext cx="917071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40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cs-CZ" dirty="0" smtClean="0"/>
              <a:t>Adolf Turek, Tomáš Dvořák – </a:t>
            </a:r>
            <a:r>
              <a:rPr lang="cs-CZ" dirty="0" smtClean="0"/>
              <a:t>historie</a:t>
            </a:r>
          </a:p>
          <a:p>
            <a:r>
              <a:rPr lang="cs-CZ" dirty="0" err="1" smtClean="0"/>
              <a:t>Mirjam</a:t>
            </a:r>
            <a:r>
              <a:rPr lang="cs-CZ" dirty="0" smtClean="0"/>
              <a:t> </a:t>
            </a:r>
            <a:r>
              <a:rPr lang="cs-CZ" dirty="0" smtClean="0"/>
              <a:t>Moravcová – podomní obchodníci</a:t>
            </a:r>
          </a:p>
          <a:p>
            <a:r>
              <a:rPr lang="cs-CZ" dirty="0" smtClean="0"/>
              <a:t>Richard Jeřábek – antologie textů o </a:t>
            </a:r>
            <a:r>
              <a:rPr lang="cs-CZ" dirty="0" err="1" smtClean="0"/>
              <a:t>MCh</a:t>
            </a:r>
            <a:endParaRPr lang="cs-CZ" dirty="0" smtClean="0"/>
          </a:p>
          <a:p>
            <a:r>
              <a:rPr lang="cs-CZ" dirty="0" smtClean="0"/>
              <a:t>Etnografický ústav MZM – Eva Večerková (zvykosloví), Lenka Nováková (oděv) + sbírky</a:t>
            </a:r>
          </a:p>
          <a:p>
            <a:r>
              <a:rPr lang="cs-CZ" dirty="0" smtClean="0"/>
              <a:t>Ivan </a:t>
            </a:r>
            <a:r>
              <a:rPr lang="cs-CZ" dirty="0" err="1" smtClean="0"/>
              <a:t>Dorovský</a:t>
            </a:r>
            <a:r>
              <a:rPr lang="cs-CZ" dirty="0" smtClean="0"/>
              <a:t> – paměti jednotlivců</a:t>
            </a:r>
          </a:p>
          <a:p>
            <a:r>
              <a:rPr lang="cs-CZ" dirty="0" smtClean="0"/>
              <a:t>Ján </a:t>
            </a:r>
            <a:r>
              <a:rPr lang="cs-CZ" dirty="0" err="1" smtClean="0"/>
              <a:t>Botík</a:t>
            </a:r>
            <a:r>
              <a:rPr lang="cs-CZ" dirty="0" smtClean="0"/>
              <a:t> – Slovensko</a:t>
            </a:r>
          </a:p>
          <a:p>
            <a:r>
              <a:rPr lang="cs-CZ" dirty="0" smtClean="0"/>
              <a:t>Barvy chorvatské Moravy</a:t>
            </a:r>
          </a:p>
          <a:p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www.moravstichorvati.cz</a:t>
            </a: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cs-CZ" sz="32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5029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kontaktů s Chorvaty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2. polovina 19. století</a:t>
            </a:r>
          </a:p>
          <a:p>
            <a:pPr>
              <a:buFontTx/>
              <a:buChar char="-"/>
            </a:pPr>
            <a:r>
              <a:rPr lang="cs-CZ" dirty="0" smtClean="0"/>
              <a:t>podomní obchodníci z Dalmácie (galanterie) = </a:t>
            </a:r>
            <a:r>
              <a:rPr lang="cs-CZ" dirty="0" err="1" smtClean="0"/>
              <a:t>bosňáci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/>
              <a:t>m</a:t>
            </a:r>
            <a:r>
              <a:rPr lang="cs-CZ" dirty="0" smtClean="0"/>
              <a:t>uži mladší a střední věk, bez rodin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smtClean="0"/>
              <a:t>1. republika</a:t>
            </a:r>
          </a:p>
          <a:p>
            <a:pPr>
              <a:buFontTx/>
              <a:buChar char="-"/>
            </a:pPr>
            <a:r>
              <a:rPr lang="cs-CZ" dirty="0" smtClean="0">
                <a:sym typeface="Wingdings" panose="05000000000000000000" pitchFamily="2" charset="2"/>
              </a:rPr>
              <a:t>cca 5000 obchodníků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velká města </a:t>
            </a:r>
            <a:r>
              <a:rPr lang="cs-CZ" dirty="0" smtClean="0">
                <a:sym typeface="Wingdings" panose="05000000000000000000" pitchFamily="2" charset="2"/>
              </a:rPr>
              <a:t> zákonné represe =&gt; malá města a vesnice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26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/>
          <a:lstStyle/>
          <a:p>
            <a:r>
              <a:rPr lang="cs-CZ" dirty="0" smtClean="0"/>
              <a:t>Po 2. světové válce</a:t>
            </a:r>
          </a:p>
          <a:p>
            <a:pPr>
              <a:buFontTx/>
              <a:buChar char="-"/>
            </a:pPr>
            <a:r>
              <a:rPr lang="cs-CZ" dirty="0" smtClean="0"/>
              <a:t>krátkodobé studijní, pracovní a odborné pobyty</a:t>
            </a:r>
          </a:p>
          <a:p>
            <a:pPr>
              <a:buFontTx/>
              <a:buChar char="-"/>
            </a:pPr>
            <a:r>
              <a:rPr lang="cs-CZ" dirty="0" smtClean="0"/>
              <a:t>trvalé usazení =&gt; lepší pracovní možnosti, smíšená manželství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smtClean="0"/>
              <a:t>90. léta 20. století</a:t>
            </a:r>
          </a:p>
          <a:p>
            <a:pPr>
              <a:buFontTx/>
              <a:buChar char="-"/>
            </a:pPr>
            <a:r>
              <a:rPr lang="cs-CZ" dirty="0"/>
              <a:t>m</a:t>
            </a:r>
            <a:r>
              <a:rPr lang="cs-CZ" dirty="0" smtClean="0"/>
              <a:t>igrační vlna z důvodu tzv. jugoslávské války</a:t>
            </a:r>
          </a:p>
          <a:p>
            <a:pPr>
              <a:buFontTx/>
              <a:buChar char="-"/>
            </a:pPr>
            <a:r>
              <a:rPr lang="cs-CZ" dirty="0" smtClean="0"/>
              <a:t>Chorvaté z Chorvatska, Hercegovci z Bosny       a Hercegoviny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418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Charakteristiky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smtClean="0"/>
              <a:t>různorodost věková, vzdělanostní, rodiny          i jedinci</a:t>
            </a:r>
          </a:p>
          <a:p>
            <a:pPr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ro majoritu nenápadná menšina</a:t>
            </a:r>
          </a:p>
          <a:p>
            <a:pPr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elká města</a:t>
            </a:r>
          </a:p>
          <a:p>
            <a:pPr>
              <a:buFontTx/>
              <a:buChar char="-"/>
            </a:pPr>
            <a:r>
              <a:rPr lang="cs-CZ" dirty="0"/>
              <a:t>n</a:t>
            </a:r>
            <a:r>
              <a:rPr lang="cs-CZ" dirty="0" smtClean="0"/>
              <a:t>epředpokládají návrat x kontakt s příbuznými</a:t>
            </a:r>
          </a:p>
          <a:p>
            <a:pPr>
              <a:buFontTx/>
              <a:buChar char="-"/>
            </a:pPr>
            <a:r>
              <a:rPr lang="cs-CZ" dirty="0"/>
              <a:t>r</a:t>
            </a:r>
            <a:r>
              <a:rPr lang="cs-CZ" dirty="0" smtClean="0"/>
              <a:t>ozptýlené osídlení + smíšená partnerství =&gt; asimilace (jazyk </a:t>
            </a:r>
            <a:r>
              <a:rPr lang="cs-CZ" dirty="0" smtClean="0">
                <a:sym typeface="Wingdings" panose="05000000000000000000" pitchFamily="2" charset="2"/>
              </a:rPr>
              <a:t> kultura  etnicita)</a:t>
            </a:r>
          </a:p>
          <a:p>
            <a:pPr marL="0" indent="0">
              <a:buNone/>
            </a:pPr>
            <a:endParaRPr lang="cs-CZ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528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údaje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1991: chorvatská národnost </a:t>
            </a:r>
            <a:r>
              <a:rPr lang="cs-CZ" dirty="0" smtClean="0"/>
              <a:t>neuvedena,     2001 </a:t>
            </a:r>
            <a:r>
              <a:rPr lang="cs-CZ" dirty="0" smtClean="0"/>
              <a:t>: 886; 2011: 1.125</a:t>
            </a:r>
          </a:p>
          <a:p>
            <a:pPr>
              <a:buFontTx/>
              <a:buChar char="-"/>
            </a:pPr>
            <a:r>
              <a:rPr lang="cs-CZ" dirty="0" smtClean="0"/>
              <a:t>2021: </a:t>
            </a:r>
            <a:r>
              <a:rPr lang="cs-CZ" dirty="0"/>
              <a:t>1.167 </a:t>
            </a:r>
            <a:r>
              <a:rPr lang="cs-CZ" dirty="0" smtClean="0"/>
              <a:t>+ 1.153 (+ česká 891), odhady </a:t>
            </a:r>
            <a:r>
              <a:rPr lang="cs-CZ" dirty="0"/>
              <a:t>Moravští Charváti </a:t>
            </a:r>
            <a:r>
              <a:rPr lang="cs-CZ" dirty="0" smtClean="0"/>
              <a:t>600; </a:t>
            </a:r>
            <a:r>
              <a:rPr lang="cs-CZ" dirty="0" err="1" smtClean="0"/>
              <a:t>JmK</a:t>
            </a:r>
            <a:r>
              <a:rPr lang="cs-CZ" dirty="0" smtClean="0"/>
              <a:t> 133 + 208                 Praha 526 + 355; Brno 88 </a:t>
            </a: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1/2020: ca 3.000 přechodný nebo trvalý pobyt</a:t>
            </a:r>
          </a:p>
          <a:p>
            <a:pPr>
              <a:buFontTx/>
              <a:buChar char="-"/>
            </a:pPr>
            <a:r>
              <a:rPr lang="cs-CZ" dirty="0" smtClean="0"/>
              <a:t>7/2022: ca 3.200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327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Kulturní instituce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/>
              <a:t>Chorvatský kulturní spolek </a:t>
            </a:r>
            <a:r>
              <a:rPr lang="cs-CZ" dirty="0" smtClean="0"/>
              <a:t>ČR (Brno, 2014): </a:t>
            </a:r>
            <a:r>
              <a:rPr lang="cs-CZ" dirty="0"/>
              <a:t>česko-chorvatská spolupráce, propagace současné chorvatské kultury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20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r>
              <a:rPr lang="cs-CZ" baseline="0" dirty="0" smtClean="0"/>
              <a:t> </a:t>
            </a:r>
            <a:r>
              <a:rPr lang="cs-CZ" dirty="0" smtClean="0"/>
              <a:t>Moravských Chorvatů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16. století </a:t>
            </a:r>
          </a:p>
          <a:p>
            <a:pPr>
              <a:buFontTx/>
              <a:buChar char="-"/>
            </a:pPr>
            <a:r>
              <a:rPr lang="cs-CZ" dirty="0" smtClean="0"/>
              <a:t>ekonomické důvody, útěk před Turky</a:t>
            </a:r>
          </a:p>
          <a:p>
            <a:pPr>
              <a:buFontTx/>
              <a:buChar char="-"/>
            </a:pPr>
            <a:r>
              <a:rPr lang="cs-CZ" dirty="0" smtClean="0"/>
              <a:t>přes Rakousko, Slovensko příchod na Moravu</a:t>
            </a:r>
          </a:p>
          <a:p>
            <a:pPr>
              <a:buFontTx/>
              <a:buChar char="-"/>
            </a:pPr>
            <a:r>
              <a:rPr lang="cs-CZ" dirty="0" smtClean="0"/>
              <a:t>Kyjovsko, Břeclavsko, Mikulovsko</a:t>
            </a:r>
          </a:p>
          <a:p>
            <a:pPr>
              <a:buFontTx/>
              <a:buChar char="-"/>
            </a:pPr>
            <a:r>
              <a:rPr lang="cs-CZ" dirty="0" smtClean="0"/>
              <a:t>kontakt s německým i českým živlem</a:t>
            </a:r>
          </a:p>
          <a:p>
            <a:pPr>
              <a:buFontTx/>
              <a:buChar char="-"/>
            </a:pPr>
            <a:r>
              <a:rPr lang="cs-CZ" dirty="0"/>
              <a:t>Břeclavsko postupná asimilace </a:t>
            </a:r>
            <a:r>
              <a:rPr lang="cs-CZ" dirty="0">
                <a:sym typeface="Wingdings" panose="05000000000000000000" pitchFamily="2" charset="2"/>
              </a:rPr>
              <a:t> jazyk do konce 18. století (výjimka Hlohovec</a:t>
            </a:r>
            <a:r>
              <a:rPr lang="cs-CZ" dirty="0" smtClean="0">
                <a:sym typeface="Wingdings" panose="05000000000000000000" pitchFamily="2" charset="2"/>
              </a:rPr>
              <a:t>)</a:t>
            </a:r>
            <a:endParaRPr lang="cs-CZ" dirty="0">
              <a:sym typeface="Wingdings" panose="05000000000000000000" pitchFamily="2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4" y="260648"/>
            <a:ext cx="9167192" cy="618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52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336704"/>
          </a:xfrm>
        </p:spPr>
        <p:txBody>
          <a:bodyPr>
            <a:normAutofit/>
          </a:bodyPr>
          <a:lstStyle/>
          <a:p>
            <a:r>
              <a:rPr lang="cs-CZ" dirty="0" smtClean="0">
                <a:sym typeface="Wingdings" panose="05000000000000000000" pitchFamily="2" charset="2"/>
              </a:rPr>
              <a:t>2. světová válka a poválečná doba</a:t>
            </a:r>
            <a:endParaRPr lang="cs-CZ" dirty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cs-CZ" dirty="0" smtClean="0">
                <a:sym typeface="Wingdings" panose="05000000000000000000" pitchFamily="2" charset="2"/>
              </a:rPr>
              <a:t>území Říše =&gt; vojenská povinnost ve </a:t>
            </a:r>
            <a:r>
              <a:rPr lang="cs-CZ" dirty="0" err="1" smtClean="0">
                <a:sym typeface="Wingdings" panose="05000000000000000000" pitchFamily="2" charset="2"/>
              </a:rPr>
              <a:t>Wermachtu</a:t>
            </a:r>
            <a:r>
              <a:rPr lang="cs-CZ" dirty="0" smtClean="0">
                <a:sym typeface="Wingdings" panose="05000000000000000000" pitchFamily="2" charset="2"/>
              </a:rPr>
              <a:t>, část Chorvatů proněmecká</a:t>
            </a:r>
          </a:p>
          <a:p>
            <a:pPr>
              <a:buFontTx/>
              <a:buChar char="-"/>
            </a:pPr>
            <a:r>
              <a:rPr lang="cs-CZ" dirty="0" smtClean="0">
                <a:sym typeface="Wingdings" panose="05000000000000000000" pitchFamily="2" charset="2"/>
              </a:rPr>
              <a:t>Mikulovsko 1948 – nucené vysídlení              S Morava, později jednotlivci návrat</a:t>
            </a:r>
          </a:p>
          <a:p>
            <a:pPr marL="0" indent="0">
              <a:buNone/>
            </a:pPr>
            <a:endParaRPr lang="cs-CZ" dirty="0" smtClean="0">
              <a:sym typeface="Wingdings" panose="05000000000000000000" pitchFamily="2" charset="2"/>
            </a:endParaRPr>
          </a:p>
          <a:p>
            <a:r>
              <a:rPr lang="cs-CZ" dirty="0" smtClean="0"/>
              <a:t>90. léta 20. století</a:t>
            </a:r>
          </a:p>
          <a:p>
            <a:pPr>
              <a:buFontTx/>
              <a:buChar char="-"/>
            </a:pPr>
            <a:r>
              <a:rPr lang="cs-CZ" dirty="0" smtClean="0"/>
              <a:t>1999: usnesení vlády č. 1048 =&gt; vláda schválila prohlášení, v němž vyjádřila politování nad perzekučním aktem a bezprávím z roku 1948</a:t>
            </a:r>
          </a:p>
          <a:p>
            <a:pPr marL="0" indent="0">
              <a:buNone/>
            </a:pPr>
            <a:endParaRPr lang="cs-CZ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6337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smtClean="0">
                <a:sym typeface="Wingdings" panose="05000000000000000000" pitchFamily="2" charset="2"/>
              </a:rPr>
              <a:t>do 90. let 20. století asimilace</a:t>
            </a:r>
          </a:p>
          <a:p>
            <a:pPr>
              <a:buFontTx/>
              <a:buChar char="-"/>
            </a:pPr>
            <a:r>
              <a:rPr lang="cs-CZ" dirty="0" smtClean="0">
                <a:sym typeface="Wingdings" panose="05000000000000000000" pitchFamily="2" charset="2"/>
              </a:rPr>
              <a:t>v současnosti „renesance“</a:t>
            </a:r>
          </a:p>
          <a:p>
            <a:pPr>
              <a:buFontTx/>
              <a:buChar char="-"/>
            </a:pPr>
            <a:r>
              <a:rPr lang="cs-CZ" dirty="0" smtClean="0">
                <a:sym typeface="Wingdings" panose="05000000000000000000" pitchFamily="2" charset="2"/>
              </a:rPr>
              <a:t>nejstarší a nejmladší generace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337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539</Words>
  <Application>Microsoft Office PowerPoint</Application>
  <PresentationFormat>Předvádění na obrazovce (4:3)</PresentationFormat>
  <Paragraphs>77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Chorvaté</vt:lpstr>
      <vt:lpstr>Historie kontaktů s Chorvaty</vt:lpstr>
      <vt:lpstr>Prezentace aplikace PowerPoint</vt:lpstr>
      <vt:lpstr>Charakteristiky skupiny</vt:lpstr>
      <vt:lpstr>Statistické údaje</vt:lpstr>
      <vt:lpstr>Kulturní instituce</vt:lpstr>
      <vt:lpstr>Historie Moravských Chorvatů</vt:lpstr>
      <vt:lpstr>Prezentace aplikace PowerPoint</vt:lpstr>
      <vt:lpstr>Charakteristika skupiny</vt:lpstr>
      <vt:lpstr>Etnické identifikátory</vt:lpstr>
      <vt:lpstr>Kulturní instituce</vt:lpstr>
      <vt:lpstr>Badatelé a literatura</vt:lpstr>
      <vt:lpstr>Prezentace aplikace PowerPoint</vt:lpstr>
    </vt:vector>
  </TitlesOfParts>
  <Company>mzm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Chorvaté</dc:title>
  <dc:creator>mzm</dc:creator>
  <cp:lastModifiedBy>Jana Poláková</cp:lastModifiedBy>
  <cp:revision>32</cp:revision>
  <dcterms:created xsi:type="dcterms:W3CDTF">2018-03-12T06:18:46Z</dcterms:created>
  <dcterms:modified xsi:type="dcterms:W3CDTF">2022-10-10T05:29:48Z</dcterms:modified>
</cp:coreProperties>
</file>