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9" r:id="rId6"/>
    <p:sldId id="263" r:id="rId7"/>
    <p:sldId id="264" r:id="rId8"/>
    <p:sldId id="265" r:id="rId9"/>
    <p:sldId id="266" r:id="rId10"/>
    <p:sldId id="267" r:id="rId11"/>
    <p:sldId id="259" r:id="rId12"/>
    <p:sldId id="261" r:id="rId13"/>
    <p:sldId id="272" r:id="rId14"/>
    <p:sldId id="273" r:id="rId15"/>
    <p:sldId id="268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244" y="-5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F6D9-D7B1-4F87-A3F9-FFF7E8E53745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5CA1-C3DA-4619-8905-F889A960EA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8491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F6D9-D7B1-4F87-A3F9-FFF7E8E53745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5CA1-C3DA-4619-8905-F889A960EA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737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F6D9-D7B1-4F87-A3F9-FFF7E8E53745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5CA1-C3DA-4619-8905-F889A960EA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544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F6D9-D7B1-4F87-A3F9-FFF7E8E53745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5CA1-C3DA-4619-8905-F889A960EA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0282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F6D9-D7B1-4F87-A3F9-FFF7E8E53745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5CA1-C3DA-4619-8905-F889A960EA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8757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F6D9-D7B1-4F87-A3F9-FFF7E8E53745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5CA1-C3DA-4619-8905-F889A960EA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2763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F6D9-D7B1-4F87-A3F9-FFF7E8E53745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5CA1-C3DA-4619-8905-F889A960EA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4426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F6D9-D7B1-4F87-A3F9-FFF7E8E53745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5CA1-C3DA-4619-8905-F889A960EA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5150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F6D9-D7B1-4F87-A3F9-FFF7E8E53745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5CA1-C3DA-4619-8905-F889A960EA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377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F6D9-D7B1-4F87-A3F9-FFF7E8E53745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5CA1-C3DA-4619-8905-F889A960EA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9418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F6D9-D7B1-4F87-A3F9-FFF7E8E53745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5CA1-C3DA-4619-8905-F889A960EA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832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F6D9-D7B1-4F87-A3F9-FFF7E8E53745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B5CA1-C3DA-4619-8905-F889A960EA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7266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so.cz/csu/scitani2021/narodnost" TargetMode="External"/><Relationship Id="rId2" Type="http://schemas.openxmlformats.org/officeDocument/2006/relationships/hyperlink" Target="https://www.vlada.cz/cz/ppov/rnm/historie-a-soucasnost-rady-15074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vcr.cz/clanek/cizinci-s-povolenym-pobytem.asp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Menšiny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164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548680"/>
            <a:ext cx="8229600" cy="4525963"/>
          </a:xfrm>
        </p:spPr>
        <p:txBody>
          <a:bodyPr/>
          <a:lstStyle/>
          <a:p>
            <a:r>
              <a:rPr lang="cs-CZ" dirty="0" smtClean="0"/>
              <a:t>1927 Zákon o potulných cikánech</a:t>
            </a:r>
          </a:p>
          <a:p>
            <a:pPr>
              <a:buFontTx/>
              <a:buChar char="-"/>
            </a:pPr>
            <a:r>
              <a:rPr lang="cs-CZ" dirty="0" smtClean="0"/>
              <a:t>původně sociální s etnickým přesahem</a:t>
            </a:r>
          </a:p>
          <a:p>
            <a:pPr>
              <a:buFontTx/>
              <a:buChar char="-"/>
            </a:pPr>
            <a:r>
              <a:rPr lang="cs-CZ" dirty="0" smtClean="0"/>
              <a:t>cikánské legitimace a kočovné listy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808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Menšiny u nás po r. 1945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Odsuny kolaborantů, politicky nepřijatelných</a:t>
            </a:r>
          </a:p>
          <a:p>
            <a:r>
              <a:rPr lang="cs-CZ" dirty="0" smtClean="0"/>
              <a:t>Po únoru 1948 Československo společný stát Čechů a Slováků, menšiny nedeklarovány</a:t>
            </a:r>
          </a:p>
          <a:p>
            <a:r>
              <a:rPr lang="cs-CZ" dirty="0" smtClean="0"/>
              <a:t>Činnost spolků omezena, kontrolována</a:t>
            </a:r>
          </a:p>
          <a:p>
            <a:r>
              <a:rPr lang="cs-CZ" dirty="0" smtClean="0"/>
              <a:t>K různým etnikům různý přístup</a:t>
            </a:r>
            <a:endParaRPr lang="cs-CZ" dirty="0"/>
          </a:p>
          <a:p>
            <a:r>
              <a:rPr lang="cs-CZ" dirty="0" smtClean="0"/>
              <a:t>V roce 1968 ústavní zákon č. 144 – čtyři národnostní menšiny: Němci, Maďaři, Poláci, Ukrajinci (Rusíni)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Neexistence státních institucí pro řešení problémů menšin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002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Menšiny u nás po roce 1989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Sčítání lidu v r. 1991 – některé národnosti poprvé</a:t>
            </a:r>
          </a:p>
          <a:p>
            <a:r>
              <a:rPr lang="cs-CZ" dirty="0" smtClean="0"/>
              <a:t>Zákon č. 273/2001 Sb.</a:t>
            </a:r>
          </a:p>
          <a:p>
            <a:pPr>
              <a:buFontTx/>
              <a:buChar char="-"/>
            </a:pPr>
            <a:r>
              <a:rPr lang="cs-CZ" dirty="0" smtClean="0"/>
              <a:t>příslušník národnostní menšiny = občan ČR</a:t>
            </a:r>
          </a:p>
          <a:p>
            <a:pPr>
              <a:buFontTx/>
              <a:buChar char="-"/>
            </a:pPr>
            <a:r>
              <a:rPr lang="cs-CZ" dirty="0" smtClean="0"/>
              <a:t>jazyk menšiny v úřední komunikaci, volby, veřejná označení, příjmení, vzdělávání, šíření 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družování</a:t>
            </a:r>
          </a:p>
          <a:p>
            <a:pPr>
              <a:buFontTx/>
              <a:buChar char="-"/>
            </a:pPr>
            <a:r>
              <a:rPr lang="cs-CZ" dirty="0"/>
              <a:t>u</a:t>
            </a:r>
            <a:r>
              <a:rPr lang="cs-CZ" dirty="0" smtClean="0"/>
              <a:t>držování kultury</a:t>
            </a:r>
          </a:p>
          <a:p>
            <a:pPr>
              <a:buFontTx/>
              <a:buChar char="-"/>
            </a:pPr>
            <a:r>
              <a:rPr lang="cs-CZ" dirty="0"/>
              <a:t>ú</a:t>
            </a:r>
            <a:r>
              <a:rPr lang="cs-CZ" dirty="0" smtClean="0"/>
              <a:t>čast na řešení záležitostí</a:t>
            </a:r>
          </a:p>
          <a:p>
            <a:r>
              <a:rPr lang="cs-CZ" dirty="0"/>
              <a:t>Rada vlády pro národnostní </a:t>
            </a:r>
            <a:r>
              <a:rPr lang="cs-CZ" dirty="0" smtClean="0"/>
              <a:t>menšiny</a:t>
            </a:r>
          </a:p>
          <a:p>
            <a:r>
              <a:rPr lang="cs-CZ" dirty="0" smtClean="0"/>
              <a:t>Dům národnostních menšin v Praze</a:t>
            </a:r>
          </a:p>
          <a:p>
            <a:r>
              <a:rPr lang="cs-CZ" dirty="0" smtClean="0"/>
              <a:t>Koordinátoři pro národnostní menšiny – kraje, města</a:t>
            </a:r>
            <a:endParaRPr lang="cs-CZ" dirty="0"/>
          </a:p>
          <a:p>
            <a:pPr>
              <a:buFontTx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7522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V současnosti </a:t>
            </a:r>
            <a:r>
              <a:rPr lang="cs-CZ" dirty="0" smtClean="0"/>
              <a:t>14 </a:t>
            </a:r>
            <a:r>
              <a:rPr lang="cs-CZ" dirty="0"/>
              <a:t>národnostních menšin</a:t>
            </a:r>
          </a:p>
          <a:p>
            <a:pPr marL="0" indent="0">
              <a:buNone/>
            </a:pPr>
            <a:r>
              <a:rPr lang="cs-CZ" dirty="0"/>
              <a:t>Bělorusi, Bulhaři, Chorvaté, Maďaři, Němci, Poláci, Romové, Rusi, Rusíni, Řekové, Slováci, Srbové, Ukrajinci, Vietnamci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Sčítání lidu, domů a bytů 2021</a:t>
            </a:r>
          </a:p>
          <a:p>
            <a:pPr>
              <a:buFontTx/>
              <a:buChar char="-"/>
            </a:pPr>
            <a:r>
              <a:rPr lang="cs-CZ" dirty="0" smtClean="0"/>
              <a:t>zahrnuje osoby s „obvyklým pobytem v ČR“</a:t>
            </a:r>
          </a:p>
          <a:p>
            <a:pPr>
              <a:buFontTx/>
              <a:buChar char="-"/>
            </a:pPr>
            <a:r>
              <a:rPr lang="cs-CZ" dirty="0"/>
              <a:t>statistika nemusí odpovídat skutečnosti =&gt; kvalifikované odhady (spodní a horní hranice)</a:t>
            </a:r>
          </a:p>
          <a:p>
            <a:pPr>
              <a:buFontTx/>
              <a:buChar char="-"/>
            </a:pPr>
            <a:r>
              <a:rPr lang="cs-CZ" dirty="0" smtClean="0"/>
              <a:t>možnost </a:t>
            </a:r>
            <a:r>
              <a:rPr lang="cs-CZ" dirty="0"/>
              <a:t>dvojí národnosti</a:t>
            </a:r>
          </a:p>
          <a:p>
            <a:pPr>
              <a:buFontTx/>
              <a:buChar char="-"/>
            </a:pPr>
            <a:r>
              <a:rPr lang="cs-CZ" dirty="0" smtClean="0"/>
              <a:t>národnost nejen podle národnostních menšin</a:t>
            </a:r>
          </a:p>
          <a:p>
            <a:pPr>
              <a:buFontTx/>
              <a:buChar char="-"/>
            </a:pPr>
            <a:r>
              <a:rPr lang="cs-CZ" dirty="0"/>
              <a:t>národnost česká, moravská a slezská (majorita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963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cs-CZ" dirty="0" smtClean="0"/>
              <a:t>Kulturní aktivity: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polky a organizace jednotlivých národností bez ohledu na státní příslušnost, států, bývalých států, regionů</a:t>
            </a:r>
          </a:p>
          <a:p>
            <a:pPr>
              <a:buFontTx/>
              <a:buChar char="-"/>
            </a:pPr>
            <a:r>
              <a:rPr lang="cs-CZ" dirty="0"/>
              <a:t>f</a:t>
            </a:r>
            <a:r>
              <a:rPr lang="cs-CZ" dirty="0" smtClean="0"/>
              <a:t>estivaly, pravidelné akce (Brno: </a:t>
            </a:r>
            <a:r>
              <a:rPr lang="cs-CZ" dirty="0" err="1" smtClean="0"/>
              <a:t>Babylonfest</a:t>
            </a:r>
            <a:r>
              <a:rPr lang="cs-CZ" dirty="0" smtClean="0"/>
              <a:t>, Den národnostních menšin)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518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Petráš, René: Menšiny v meziválečném Československu. Právní postavení národnostních menšin v první Československé republice a jejich mezinárodněprávní ochrana. Praha: Karolinum, 2009.</a:t>
            </a:r>
          </a:p>
          <a:p>
            <a:r>
              <a:rPr lang="cs-CZ" dirty="0" err="1"/>
              <a:t>Gabal</a:t>
            </a:r>
            <a:r>
              <a:rPr lang="cs-CZ" dirty="0"/>
              <a:t>, Ivan a kolektiv: Etnické menšiny ve střední Evropě. Konflikt nebo integrace. Praha: G plus G, 1999.</a:t>
            </a:r>
          </a:p>
          <a:p>
            <a:r>
              <a:rPr lang="cs-CZ" dirty="0" smtClean="0"/>
              <a:t>Bittnerová</a:t>
            </a:r>
            <a:r>
              <a:rPr lang="cs-CZ" dirty="0"/>
              <a:t>, Dana – Moravcová, </a:t>
            </a:r>
            <a:r>
              <a:rPr lang="cs-CZ" dirty="0" err="1"/>
              <a:t>Mirjam</a:t>
            </a:r>
            <a:r>
              <a:rPr lang="cs-CZ" dirty="0"/>
              <a:t>: Etnické komunity v české společnosti. Praha: </a:t>
            </a:r>
            <a:r>
              <a:rPr lang="cs-CZ" dirty="0" err="1"/>
              <a:t>Ermat</a:t>
            </a:r>
            <a:r>
              <a:rPr lang="cs-CZ" dirty="0"/>
              <a:t>, 2006.</a:t>
            </a:r>
          </a:p>
          <a:p>
            <a:r>
              <a:rPr lang="cs-CZ" dirty="0"/>
              <a:t>Bittnerová, Dana – Moravcová, </a:t>
            </a:r>
            <a:r>
              <a:rPr lang="cs-CZ" dirty="0" err="1"/>
              <a:t>Mirjam</a:t>
            </a:r>
            <a:r>
              <a:rPr lang="cs-CZ" dirty="0"/>
              <a:t>: Etnické komunity v kulturním kontextu. Praha: </a:t>
            </a:r>
            <a:r>
              <a:rPr lang="cs-CZ" dirty="0" err="1"/>
              <a:t>Ermat</a:t>
            </a:r>
            <a:r>
              <a:rPr lang="cs-CZ" dirty="0"/>
              <a:t>, 2008.</a:t>
            </a:r>
          </a:p>
          <a:p>
            <a:r>
              <a:rPr lang="cs-CZ" dirty="0"/>
              <a:t>Bittnerová, Dana – Moravcová, </a:t>
            </a:r>
            <a:r>
              <a:rPr lang="cs-CZ" dirty="0" err="1"/>
              <a:t>Mirjam</a:t>
            </a:r>
            <a:r>
              <a:rPr lang="cs-CZ" dirty="0"/>
              <a:t>: Etnické komunity v kulturní a sociální různosti. Praha: FHS UK, 2010.</a:t>
            </a:r>
          </a:p>
          <a:p>
            <a:r>
              <a:rPr lang="cs-CZ" dirty="0"/>
              <a:t>Bittnerová, Dana – Moravcová, </a:t>
            </a:r>
            <a:r>
              <a:rPr lang="cs-CZ" dirty="0" err="1"/>
              <a:t>Mirjam</a:t>
            </a:r>
            <a:r>
              <a:rPr lang="cs-CZ" dirty="0"/>
              <a:t>: Etnické komunity. Integrace, identita. Praha: FHS UK, 2011.</a:t>
            </a:r>
          </a:p>
          <a:p>
            <a:r>
              <a:rPr lang="cs-CZ" dirty="0"/>
              <a:t>Bittnerová, Dana – Moravcová, </a:t>
            </a:r>
            <a:r>
              <a:rPr lang="cs-CZ" dirty="0" err="1"/>
              <a:t>Mirjam</a:t>
            </a:r>
            <a:r>
              <a:rPr lang="cs-CZ" dirty="0"/>
              <a:t>: Etnické komunity. Kontinuita kulturní reprodukce. Praha: FHS UK, 2012.</a:t>
            </a:r>
          </a:p>
          <a:p>
            <a:r>
              <a:rPr lang="cs-CZ" dirty="0" smtClean="0"/>
              <a:t>Sokolová</a:t>
            </a:r>
            <a:r>
              <a:rPr lang="cs-CZ" dirty="0"/>
              <a:t>, Gabriela a kolektiv: Soudobé tendence vývoje národnostní v ČSSR. Praha: Academia, 1987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334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048672"/>
          </a:xfrm>
        </p:spPr>
        <p:txBody>
          <a:bodyPr>
            <a:normAutofit fontScale="92500"/>
          </a:bodyPr>
          <a:lstStyle/>
          <a:p>
            <a:r>
              <a:rPr lang="cs-CZ" dirty="0"/>
              <a:t>Rada vlády pro národnostní menšiny. Dostupné z: </a:t>
            </a:r>
            <a:r>
              <a:rPr lang="cs-CZ" u="sng" dirty="0">
                <a:hlinkClick r:id="rId2"/>
              </a:rPr>
              <a:t>https://www.vlada.cz/cz/ppov/rnm/historie-a-soucasnost-rady-15074/</a:t>
            </a:r>
            <a:endParaRPr lang="cs-CZ" dirty="0"/>
          </a:p>
          <a:p>
            <a:r>
              <a:rPr lang="cs-CZ" dirty="0" smtClean="0"/>
              <a:t>Český statistický úřad. </a:t>
            </a:r>
            <a:r>
              <a:rPr lang="cs-CZ" dirty="0"/>
              <a:t>Dostupné z: </a:t>
            </a:r>
            <a:r>
              <a:rPr lang="cs-CZ" u="sng" dirty="0">
                <a:hlinkClick r:id="rId3"/>
              </a:rPr>
              <a:t>https://</a:t>
            </a:r>
            <a:r>
              <a:rPr lang="cs-CZ" u="sng" dirty="0" smtClean="0">
                <a:hlinkClick r:id="rId3"/>
              </a:rPr>
              <a:t>www.czso.cz/csu/scitani2021/narodnost</a:t>
            </a:r>
            <a:endParaRPr lang="cs-CZ" u="sng" dirty="0" smtClean="0"/>
          </a:p>
          <a:p>
            <a:r>
              <a:rPr lang="cs-CZ" dirty="0" smtClean="0"/>
              <a:t>Cizinci 3. zemí se zaevidovaným pobytem na území České republiky a cizinci zemí EU + Islandu, Norska, Švýcarska a Lichtenštejnska se zaevidovaným pobytem na území České republiky. </a:t>
            </a:r>
            <a:r>
              <a:rPr lang="cs-CZ" dirty="0"/>
              <a:t>Dostupné z: </a:t>
            </a:r>
            <a:r>
              <a:rPr lang="cs-CZ" u="sng" dirty="0" smtClean="0">
                <a:hlinkClick r:id="rId4"/>
              </a:rPr>
              <a:t>http://www.mvcr.cz/clanek/cizinci-s-povolenym-pobytem.aspx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661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ochrana menšin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17. a 18. století – souvisela s ochranou náboženských menšin, konkrétní skupina na konkrétním území, tolerance nikoliv rovnoprávnost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19. století – Balkán (po rozpadu Osmanské říše)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Do 1. světové války neexistoval celosvětový systém ochrany menšin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25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cs-CZ" dirty="0" smtClean="0"/>
              <a:t>1915 tzv. </a:t>
            </a:r>
            <a:r>
              <a:rPr lang="cs-CZ" b="1" dirty="0" smtClean="0"/>
              <a:t>kongresy potlačených národů</a:t>
            </a:r>
            <a:endParaRPr lang="cs-CZ" b="1" dirty="0"/>
          </a:p>
          <a:p>
            <a:pPr>
              <a:buFontTx/>
              <a:buChar char="-"/>
            </a:pPr>
            <a:r>
              <a:rPr lang="cs-CZ" dirty="0" smtClean="0"/>
              <a:t>právo na sebeurčení národů ǂ právo na samostatný stát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1919 </a:t>
            </a:r>
            <a:r>
              <a:rPr lang="cs-CZ" b="1" dirty="0"/>
              <a:t>pařížská mírová konference</a:t>
            </a:r>
          </a:p>
          <a:p>
            <a:pPr>
              <a:buFontTx/>
              <a:buChar char="-"/>
            </a:pPr>
            <a:r>
              <a:rPr lang="cs-CZ" dirty="0"/>
              <a:t>hranice nových států</a:t>
            </a:r>
          </a:p>
          <a:p>
            <a:pPr>
              <a:buFontTx/>
              <a:buChar char="-"/>
            </a:pPr>
            <a:r>
              <a:rPr lang="cs-CZ" dirty="0"/>
              <a:t>10. 9. 1919 malá smlouva </a:t>
            </a:r>
            <a:r>
              <a:rPr lang="cs-CZ" dirty="0" err="1"/>
              <a:t>saint-germainská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 hranice a národy bývalého Rakouska-Uherska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924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1920</a:t>
            </a:r>
            <a:r>
              <a:rPr lang="cs-CZ" b="1" dirty="0"/>
              <a:t> Společnost národů </a:t>
            </a:r>
          </a:p>
          <a:p>
            <a:pPr>
              <a:buFontTx/>
              <a:buChar char="-"/>
            </a:pPr>
            <a:r>
              <a:rPr lang="cs-CZ" dirty="0"/>
              <a:t>menšinová otázka nedeklarována</a:t>
            </a:r>
          </a:p>
          <a:p>
            <a:pPr>
              <a:buFontTx/>
              <a:buChar char="-"/>
            </a:pPr>
            <a:r>
              <a:rPr lang="cs-CZ" dirty="0"/>
              <a:t>konec SN – 30. léta 20. století; oficiálně 1946 =&gt; zánik smluv na ochranu menšin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1922-3 </a:t>
            </a:r>
            <a:r>
              <a:rPr lang="cs-CZ" b="1" dirty="0" smtClean="0"/>
              <a:t>konference v Lausanne</a:t>
            </a:r>
          </a:p>
          <a:p>
            <a:pPr>
              <a:buFontTx/>
              <a:buChar char="-"/>
            </a:pPr>
            <a:r>
              <a:rPr lang="cs-CZ" dirty="0" smtClean="0"/>
              <a:t>Řecko x Turecko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1945 </a:t>
            </a:r>
            <a:r>
              <a:rPr lang="cs-CZ" b="1" dirty="0" smtClean="0"/>
              <a:t>Organizace spojených národů</a:t>
            </a:r>
            <a:endParaRPr lang="cs-CZ" b="1" dirty="0"/>
          </a:p>
          <a:p>
            <a:pPr>
              <a:buFontTx/>
              <a:buChar char="-"/>
            </a:pPr>
            <a:r>
              <a:rPr lang="cs-CZ" dirty="0"/>
              <a:t>h</a:t>
            </a:r>
            <a:r>
              <a:rPr lang="cs-CZ" dirty="0" smtClean="0"/>
              <a:t>lavní sídlo v NY</a:t>
            </a:r>
          </a:p>
          <a:p>
            <a:pPr>
              <a:buFontTx/>
              <a:buChar char="-"/>
            </a:pPr>
            <a:r>
              <a:rPr lang="cs-CZ" dirty="0" smtClean="0"/>
              <a:t>193 členských zemí</a:t>
            </a:r>
          </a:p>
          <a:p>
            <a:pPr>
              <a:buFontTx/>
              <a:buChar char="-"/>
            </a:pPr>
            <a:r>
              <a:rPr lang="cs-CZ" dirty="0" smtClean="0"/>
              <a:t>17 cílů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635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408712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Rámcová úmluva o ochraně národnostních menšin </a:t>
            </a:r>
            <a:endParaRPr lang="cs-CZ" b="1" dirty="0" smtClean="0"/>
          </a:p>
          <a:p>
            <a:pPr>
              <a:buFontTx/>
              <a:buChar char="-"/>
            </a:pPr>
            <a:r>
              <a:rPr lang="cs-CZ" dirty="0" smtClean="0"/>
              <a:t>příslušníci </a:t>
            </a:r>
            <a:r>
              <a:rPr lang="cs-CZ" dirty="0"/>
              <a:t>menšin musí respektovat vnitrostátní právní řád a práva </a:t>
            </a:r>
            <a:r>
              <a:rPr lang="cs-CZ" dirty="0" smtClean="0"/>
              <a:t>ostatních</a:t>
            </a:r>
          </a:p>
          <a:p>
            <a:pPr>
              <a:buFontTx/>
              <a:buChar char="-"/>
            </a:pPr>
            <a:r>
              <a:rPr lang="cs-CZ" dirty="0" smtClean="0"/>
              <a:t>aplikační </a:t>
            </a:r>
            <a:r>
              <a:rPr lang="cs-CZ" dirty="0"/>
              <a:t>přednost před </a:t>
            </a:r>
            <a:r>
              <a:rPr lang="cs-CZ" dirty="0" smtClean="0"/>
              <a:t>zákonem</a:t>
            </a:r>
          </a:p>
          <a:p>
            <a:pPr>
              <a:buFontTx/>
              <a:buChar char="-"/>
            </a:pPr>
            <a:endParaRPr lang="cs-CZ" dirty="0"/>
          </a:p>
          <a:p>
            <a:r>
              <a:rPr lang="cs-CZ" b="1" dirty="0"/>
              <a:t>Úmluva o odstranění všech forem rasové </a:t>
            </a:r>
            <a:r>
              <a:rPr lang="cs-CZ" b="1" dirty="0" smtClean="0"/>
              <a:t>diskriminace</a:t>
            </a:r>
          </a:p>
          <a:p>
            <a:endParaRPr lang="cs-CZ" dirty="0"/>
          </a:p>
          <a:p>
            <a:r>
              <a:rPr lang="cs-CZ" b="1" dirty="0"/>
              <a:t>Mezinárodní pakt o občanských a politických právech</a:t>
            </a:r>
            <a:endParaRPr lang="cs-CZ" dirty="0"/>
          </a:p>
          <a:p>
            <a:endParaRPr lang="cs-CZ" dirty="0" smtClean="0"/>
          </a:p>
          <a:p>
            <a:r>
              <a:rPr lang="cs-CZ" b="1" dirty="0" smtClean="0"/>
              <a:t>Úmluva </a:t>
            </a:r>
            <a:r>
              <a:rPr lang="cs-CZ" b="1" dirty="0"/>
              <a:t>o ochraně lidských práva základních svobod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8505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Národy v Habsburské monarchii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Dominantní pozice Němců</a:t>
            </a:r>
            <a:endParaRPr lang="cs-CZ" dirty="0"/>
          </a:p>
          <a:p>
            <a:r>
              <a:rPr lang="cs-CZ" dirty="0" smtClean="0"/>
              <a:t>Vztah Čechů a Němců:</a:t>
            </a:r>
          </a:p>
          <a:p>
            <a:pPr>
              <a:buFontTx/>
              <a:buChar char="-"/>
            </a:pPr>
            <a:r>
              <a:rPr lang="cs-CZ" dirty="0" smtClean="0"/>
              <a:t>do konce 18. století slabá pozice Čechů</a:t>
            </a:r>
          </a:p>
          <a:p>
            <a:pPr>
              <a:buFontTx/>
              <a:buChar char="-"/>
            </a:pPr>
            <a:r>
              <a:rPr lang="cs-CZ" dirty="0" smtClean="0"/>
              <a:t>přelom 18. a 19. stol. národní obrození</a:t>
            </a:r>
          </a:p>
          <a:p>
            <a:pPr>
              <a:buFontTx/>
              <a:buChar char="-"/>
            </a:pPr>
            <a:r>
              <a:rPr lang="cs-CZ" dirty="0" smtClean="0"/>
              <a:t>od 2. poloviny 19. století obavy Němců o pozici =&gt; zhoršování vztahů</a:t>
            </a:r>
          </a:p>
          <a:p>
            <a:pPr>
              <a:buFontTx/>
              <a:buChar char="-"/>
            </a:pPr>
            <a:r>
              <a:rPr lang="cs-CZ" dirty="0" smtClean="0"/>
              <a:t>1905 moravský pakt </a:t>
            </a:r>
            <a:r>
              <a:rPr lang="cs-CZ" dirty="0" smtClean="0">
                <a:sym typeface="Wingdings" panose="05000000000000000000" pitchFamily="2" charset="2"/>
              </a:rPr>
              <a:t> dvě národnostní kurie, rozdělení mandátů podle národností</a:t>
            </a:r>
            <a:endParaRPr lang="cs-CZ" dirty="0">
              <a:sym typeface="Wingdings" panose="05000000000000000000" pitchFamily="2" charset="2"/>
            </a:endParaRPr>
          </a:p>
          <a:p>
            <a:r>
              <a:rPr lang="cs-CZ" dirty="0"/>
              <a:t>Sčítání lidu: od 1880 rubrika jazyk (obcovací, mateřský) = národ(</a:t>
            </a:r>
            <a:r>
              <a:rPr lang="cs-CZ" dirty="0" err="1"/>
              <a:t>nost</a:t>
            </a:r>
            <a:r>
              <a:rPr lang="cs-CZ" dirty="0"/>
              <a:t>), možný pouze </a:t>
            </a:r>
            <a:r>
              <a:rPr lang="cs-CZ" dirty="0" smtClean="0"/>
              <a:t>jeden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136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Menšiny v ČSR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r>
              <a:rPr lang="cs-CZ" dirty="0" smtClean="0"/>
              <a:t>Národ(</a:t>
            </a:r>
            <a:r>
              <a:rPr lang="cs-CZ" dirty="0" err="1" smtClean="0"/>
              <a:t>nost</a:t>
            </a:r>
            <a:r>
              <a:rPr lang="cs-CZ" dirty="0" smtClean="0"/>
              <a:t>)ní menšina = jazyková menšina</a:t>
            </a:r>
          </a:p>
          <a:p>
            <a:r>
              <a:rPr lang="cs-CZ" dirty="0" smtClean="0"/>
              <a:t>Němci – komplikovaný vztah, odmítání příslušnosti k českému státu</a:t>
            </a:r>
          </a:p>
          <a:p>
            <a:r>
              <a:rPr lang="cs-CZ" dirty="0" smtClean="0"/>
              <a:t>Maďaři (a „</a:t>
            </a:r>
            <a:r>
              <a:rPr lang="cs-CZ" dirty="0" err="1" smtClean="0"/>
              <a:t>maďaroni</a:t>
            </a:r>
            <a:r>
              <a:rPr lang="cs-CZ" dirty="0" smtClean="0"/>
              <a:t>“) – spor o území, boje </a:t>
            </a:r>
            <a:r>
              <a:rPr lang="cs-CZ" dirty="0" smtClean="0">
                <a:sym typeface="Wingdings" panose="05000000000000000000" pitchFamily="2" charset="2"/>
              </a:rPr>
              <a:t> negativní postoj státu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Poláci – spor s Polskem o Těšínsko, boje  chladné, ale korektní vztahy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Rusíni – otázka autonomie Podkarpatské Rusi</a:t>
            </a:r>
          </a:p>
        </p:txBody>
      </p:sp>
    </p:spTree>
    <p:extLst>
      <p:ext uri="{BB962C8B-B14F-4D97-AF65-F5344CB8AC3E}">
        <p14:creationId xmlns:p14="http://schemas.microsoft.com/office/powerpoint/2010/main" val="867648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048672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Ústava z r. 1920 – národ ani národnost nespecifikovány; národní; právo sebeurčení pro národy nikoliv menšiny</a:t>
            </a:r>
          </a:p>
          <a:p>
            <a:pPr marL="0" indent="0">
              <a:buNone/>
            </a:pPr>
            <a:r>
              <a:rPr lang="cs-CZ" dirty="0" smtClean="0"/>
              <a:t>- Hlava VI. Ochrana menšin národních, náboženských a rasových (§128-134):</a:t>
            </a:r>
          </a:p>
          <a:p>
            <a:pPr>
              <a:buFontTx/>
              <a:buChar char="-"/>
            </a:pPr>
            <a:r>
              <a:rPr lang="cs-CZ" dirty="0" smtClean="0"/>
              <a:t>označení národní záměrné</a:t>
            </a:r>
          </a:p>
          <a:p>
            <a:pPr>
              <a:buFontTx/>
              <a:buChar char="-"/>
            </a:pPr>
            <a:r>
              <a:rPr lang="cs-CZ" dirty="0" smtClean="0"/>
              <a:t>volné užívání všech jazyků x možnost omezení       z důvodu veřejného pořádku a bezpečnosti</a:t>
            </a:r>
          </a:p>
          <a:p>
            <a:pPr>
              <a:buFontTx/>
              <a:buChar char="-"/>
            </a:pPr>
            <a:r>
              <a:rPr lang="cs-CZ" dirty="0" smtClean="0"/>
              <a:t>menšinové školství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ákaz násilného odnárodňování</a:t>
            </a:r>
          </a:p>
          <a:p>
            <a:r>
              <a:rPr lang="cs-CZ" dirty="0" smtClean="0"/>
              <a:t>Hanobení národa nebo národní menšiny, státní občanství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887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cs-CZ" dirty="0" smtClean="0"/>
              <a:t>Sčítání lidu 1921:</a:t>
            </a:r>
          </a:p>
          <a:p>
            <a:pPr marL="0" indent="0">
              <a:buNone/>
            </a:pPr>
            <a:r>
              <a:rPr lang="cs-CZ" dirty="0" smtClean="0"/>
              <a:t>- národnost </a:t>
            </a:r>
            <a:r>
              <a:rPr lang="cs-CZ" dirty="0"/>
              <a:t>není vázána na jazyk</a:t>
            </a:r>
          </a:p>
          <a:p>
            <a:pPr marL="0" indent="0">
              <a:buNone/>
            </a:pPr>
            <a:r>
              <a:rPr lang="cs-CZ" dirty="0" smtClean="0"/>
              <a:t>65,5% Čechoslováci (z toho Slováci 14,5%)</a:t>
            </a:r>
          </a:p>
          <a:p>
            <a:pPr marL="0" indent="0">
              <a:buNone/>
            </a:pPr>
            <a:r>
              <a:rPr lang="cs-CZ" dirty="0" smtClean="0"/>
              <a:t>23,3% Němci</a:t>
            </a:r>
          </a:p>
          <a:p>
            <a:pPr marL="0" indent="0">
              <a:buNone/>
            </a:pPr>
            <a:r>
              <a:rPr lang="cs-CZ" dirty="0" smtClean="0"/>
              <a:t>5,6% Maďaři</a:t>
            </a:r>
          </a:p>
          <a:p>
            <a:pPr marL="0" indent="0">
              <a:buNone/>
            </a:pPr>
            <a:r>
              <a:rPr lang="cs-CZ" dirty="0" smtClean="0"/>
              <a:t>3,4% Rusíni a Rusové</a:t>
            </a:r>
          </a:p>
          <a:p>
            <a:pPr marL="0" indent="0">
              <a:buNone/>
            </a:pPr>
            <a:r>
              <a:rPr lang="cs-CZ" dirty="0" smtClean="0"/>
              <a:t>1,3% Židé</a:t>
            </a:r>
          </a:p>
          <a:p>
            <a:pPr marL="0" indent="0">
              <a:buNone/>
            </a:pPr>
            <a:r>
              <a:rPr lang="cs-CZ" dirty="0" smtClean="0"/>
              <a:t>0,5% Poláci</a:t>
            </a:r>
          </a:p>
          <a:p>
            <a:pPr marL="0" indent="0">
              <a:buNone/>
            </a:pPr>
            <a:r>
              <a:rPr lang="cs-CZ" dirty="0" smtClean="0"/>
              <a:t>0,06% cikáni</a:t>
            </a:r>
          </a:p>
        </p:txBody>
      </p:sp>
    </p:spTree>
    <p:extLst>
      <p:ext uri="{BB962C8B-B14F-4D97-AF65-F5344CB8AC3E}">
        <p14:creationId xmlns:p14="http://schemas.microsoft.com/office/powerpoint/2010/main" val="4153796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896</Words>
  <Application>Microsoft Office PowerPoint</Application>
  <PresentationFormat>Předvádění na obrazovce (4:3)</PresentationFormat>
  <Paragraphs>108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systému Office</vt:lpstr>
      <vt:lpstr>Menšiny</vt:lpstr>
      <vt:lpstr>Právní ochrana menšin</vt:lpstr>
      <vt:lpstr>Prezentace aplikace PowerPoint</vt:lpstr>
      <vt:lpstr>Prezentace aplikace PowerPoint</vt:lpstr>
      <vt:lpstr>Prezentace aplikace PowerPoint</vt:lpstr>
      <vt:lpstr>Národy v Habsburské monarchii</vt:lpstr>
      <vt:lpstr>Menšiny v ČSR</vt:lpstr>
      <vt:lpstr>Prezentace aplikace PowerPoint</vt:lpstr>
      <vt:lpstr>Prezentace aplikace PowerPoint</vt:lpstr>
      <vt:lpstr>Prezentace aplikace PowerPoint</vt:lpstr>
      <vt:lpstr>Menšiny u nás po r. 1945</vt:lpstr>
      <vt:lpstr>Menšiny u nás po roce 1989</vt:lpstr>
      <vt:lpstr>Prezentace aplikace PowerPoint</vt:lpstr>
      <vt:lpstr>Prezentace aplikace PowerPoint</vt:lpstr>
      <vt:lpstr>Literatura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Menšiny</dc:title>
  <dc:creator>Rooseveltova</dc:creator>
  <cp:lastModifiedBy>Jana Poláková</cp:lastModifiedBy>
  <cp:revision>31</cp:revision>
  <dcterms:created xsi:type="dcterms:W3CDTF">2018-01-17T13:05:12Z</dcterms:created>
  <dcterms:modified xsi:type="dcterms:W3CDTF">2022-09-26T11:14:37Z</dcterms:modified>
</cp:coreProperties>
</file>