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70" r:id="rId9"/>
    <p:sldId id="267" r:id="rId10"/>
    <p:sldId id="261" r:id="rId11"/>
    <p:sldId id="264" r:id="rId12"/>
    <p:sldId id="268" r:id="rId13"/>
    <p:sldId id="269" r:id="rId14"/>
    <p:sldId id="262" r:id="rId15"/>
    <p:sldId id="26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25" autoAdjust="0"/>
  </p:normalViewPr>
  <p:slideViewPr>
    <p:cSldViewPr>
      <p:cViewPr varScale="1">
        <p:scale>
          <a:sx n="102" d="100"/>
          <a:sy n="102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81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2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70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99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69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4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96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5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95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0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8E4E-29A1-4699-9841-22F20BA9CC93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20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C3ZXAcsuo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rqAsL6iFd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Němci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0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 smtClean="0"/>
              <a:t>dle aktuální „nálady“ ve společnosti; minulost jako sjednocující faktor</a:t>
            </a:r>
          </a:p>
          <a:p>
            <a:pPr>
              <a:buFontTx/>
              <a:buChar char="-"/>
            </a:pPr>
            <a:r>
              <a:rPr lang="cs-CZ" dirty="0" smtClean="0"/>
              <a:t>jazyk: nářečí hornoněmecká (J), středovýchodní (S); nezávislý na rodinném prostředí</a:t>
            </a:r>
          </a:p>
          <a:p>
            <a:pPr>
              <a:buFontTx/>
              <a:buChar char="-"/>
            </a:pPr>
            <a:r>
              <a:rPr lang="cs-CZ" dirty="0" smtClean="0"/>
              <a:t>výrazné regiony: Vyškovsko, Brněnsko, Jihlavsko, Kravařsko, </a:t>
            </a:r>
            <a:r>
              <a:rPr lang="cs-CZ" dirty="0" err="1" smtClean="0"/>
              <a:t>Hřebečsko</a:t>
            </a:r>
            <a:r>
              <a:rPr lang="cs-CZ" dirty="0" smtClean="0"/>
              <a:t>, Hlučínsko; tradiční kultura ovlivněna okolím</a:t>
            </a:r>
          </a:p>
          <a:p>
            <a:pPr>
              <a:buFontTx/>
              <a:buChar char="-"/>
            </a:pPr>
            <a:r>
              <a:rPr lang="cs-CZ" dirty="0" smtClean="0"/>
              <a:t>oděv: mužský – široký nízký klobouk, městský střih, ženský – tmavé barvy, široká zástěra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36030" y="0"/>
            <a:ext cx="44279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24" y="0"/>
            <a:ext cx="484956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24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hudba: vliv místa původu; </a:t>
            </a:r>
            <a:r>
              <a:rPr lang="cs-CZ" dirty="0" err="1" smtClean="0"/>
              <a:t>Hřebečsko</a:t>
            </a:r>
            <a:r>
              <a:rPr lang="cs-CZ" dirty="0" smtClean="0"/>
              <a:t> – housle a šalmaje; Jihlavsko – </a:t>
            </a:r>
            <a:r>
              <a:rPr lang="cs-CZ" dirty="0" err="1" smtClean="0"/>
              <a:t>skřipácká</a:t>
            </a:r>
            <a:r>
              <a:rPr lang="cs-CZ" dirty="0" smtClean="0"/>
              <a:t> muzika</a:t>
            </a:r>
          </a:p>
          <a:p>
            <a:pPr>
              <a:buFontTx/>
              <a:buChar char="-"/>
            </a:pPr>
            <a:r>
              <a:rPr lang="cs-CZ" dirty="0" smtClean="0">
                <a:hlinkClick r:id="rId2"/>
              </a:rPr>
              <a:t>https://www.youtube.com/watch?v=aC3ZXAcsuoE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zvyky: letnice (svatodušní král nebo královna), sv. Bartoloměj (jeřabiny), Dušičky (</a:t>
            </a:r>
            <a:r>
              <a:rPr lang="cs-CZ" dirty="0" err="1" smtClean="0"/>
              <a:t>Heilingstrizln</a:t>
            </a:r>
            <a:r>
              <a:rPr lang="cs-CZ" dirty="0" smtClean="0"/>
              <a:t>, obchůzky chudých)</a:t>
            </a:r>
          </a:p>
          <a:p>
            <a:pPr>
              <a:buFontTx/>
              <a:buChar char="-"/>
            </a:pPr>
            <a:r>
              <a:rPr lang="cs-CZ" dirty="0" smtClean="0"/>
              <a:t>víra: římští katolíci</a:t>
            </a:r>
          </a:p>
        </p:txBody>
      </p:sp>
    </p:spTree>
    <p:extLst>
      <p:ext uri="{BB962C8B-B14F-4D97-AF65-F5344CB8AC3E}">
        <p14:creationId xmlns:p14="http://schemas.microsoft.com/office/powerpoint/2010/main" val="6470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3000" dirty="0" smtClean="0"/>
              <a:t>udržení </a:t>
            </a:r>
            <a:r>
              <a:rPr lang="cs-CZ" sz="3000" dirty="0"/>
              <a:t>jazyka, historického povědomí, kultury, prezentace, po r. 1990 sociální práce</a:t>
            </a:r>
          </a:p>
          <a:p>
            <a:pPr>
              <a:buFontTx/>
              <a:buChar char="-"/>
            </a:pPr>
            <a:r>
              <a:rPr lang="cs-CZ" sz="3000" dirty="0"/>
              <a:t>členství 25% celkového počtu</a:t>
            </a:r>
          </a:p>
          <a:p>
            <a:pPr>
              <a:buFontTx/>
              <a:buChar char="-"/>
            </a:pPr>
            <a:r>
              <a:rPr lang="cs-CZ" sz="3000" dirty="0" smtClean="0"/>
              <a:t>Kulturní sdružení občanů (ČSSR) německé národnosti (1969, Praha) </a:t>
            </a:r>
            <a:r>
              <a:rPr lang="cs-CZ" sz="3000" dirty="0" smtClean="0">
                <a:sym typeface="Wingdings" panose="05000000000000000000" pitchFamily="2" charset="2"/>
              </a:rPr>
              <a:t> Spolek Němců a přátel německé kultury (2015): 16 měst</a:t>
            </a:r>
            <a:endParaRPr lang="cs-CZ" sz="3000" dirty="0" smtClean="0"/>
          </a:p>
          <a:p>
            <a:pPr>
              <a:buFontTx/>
              <a:buChar char="-"/>
            </a:pPr>
            <a:r>
              <a:rPr lang="cs-CZ" sz="3000" dirty="0" smtClean="0"/>
              <a:t>Shromáždění Němců v Čechách, na Moravě a ve Slezsku (1993, Praha) </a:t>
            </a:r>
            <a:r>
              <a:rPr lang="cs-CZ" sz="3000" dirty="0" smtClean="0">
                <a:sym typeface="Wingdings" panose="05000000000000000000" pitchFamily="2" charset="2"/>
              </a:rPr>
              <a:t> Shromáždění německých spolků v České republice (2016): zastřešuje 22 spolků, měsíčník </a:t>
            </a:r>
            <a:r>
              <a:rPr lang="cs-CZ" sz="3000" dirty="0" err="1" smtClean="0">
                <a:sym typeface="Wingdings" panose="05000000000000000000" pitchFamily="2" charset="2"/>
              </a:rPr>
              <a:t>LandesEcho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7607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Německý kulturní spolek region Brno (1991, Brno): česko-německá spolupráce, německý jazyk (spolupráce se školami)</a:t>
            </a:r>
          </a:p>
          <a:p>
            <a:pPr>
              <a:buFontTx/>
              <a:buChar char="-"/>
            </a:pPr>
            <a:r>
              <a:rPr lang="cs-CZ" dirty="0" smtClean="0"/>
              <a:t>Německý jazykový a kulturní spolek (2001, Brno)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6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 a badatelé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Téma odsunu z 90. let 20. století</a:t>
            </a:r>
          </a:p>
          <a:p>
            <a:r>
              <a:rPr lang="cs-CZ" dirty="0" smtClean="0"/>
              <a:t>Tomáš Dvořák, René Petráš, Milan Sládek</a:t>
            </a:r>
          </a:p>
          <a:p>
            <a:r>
              <a:rPr lang="cs-CZ" dirty="0" smtClean="0"/>
              <a:t>Jana Nosková: vzpomínky brněnských Němců</a:t>
            </a:r>
          </a:p>
          <a:p>
            <a:r>
              <a:rPr lang="cs-CZ" dirty="0" smtClean="0"/>
              <a:t>Lidová kultura. Národopisná encyklopedie…</a:t>
            </a:r>
          </a:p>
          <a:p>
            <a:r>
              <a:rPr lang="cs-CZ" dirty="0" smtClean="0"/>
              <a:t>Karel Josef </a:t>
            </a:r>
            <a:r>
              <a:rPr lang="cs-CZ" dirty="0" err="1" smtClean="0"/>
              <a:t>Jurende</a:t>
            </a:r>
            <a:r>
              <a:rPr lang="cs-CZ" dirty="0" smtClean="0"/>
              <a:t> (1780-1842): </a:t>
            </a:r>
            <a:r>
              <a:rPr lang="cs-CZ" dirty="0" err="1" smtClean="0"/>
              <a:t>Hřebečsko</a:t>
            </a:r>
            <a:endParaRPr lang="cs-CZ" dirty="0" smtClean="0"/>
          </a:p>
          <a:p>
            <a:r>
              <a:rPr lang="cs-CZ" dirty="0" smtClean="0"/>
              <a:t>Jan Vyhlídal (1861-1937): Hlučínsko</a:t>
            </a:r>
          </a:p>
          <a:p>
            <a:r>
              <a:rPr lang="cs-CZ" dirty="0" smtClean="0"/>
              <a:t>Jan N. A. Hanke z </a:t>
            </a:r>
            <a:r>
              <a:rPr lang="cs-CZ" dirty="0" err="1" smtClean="0"/>
              <a:t>Hankenštejna</a:t>
            </a:r>
            <a:r>
              <a:rPr lang="cs-CZ" dirty="0" smtClean="0"/>
              <a:t> (1751-1806): </a:t>
            </a:r>
            <a:r>
              <a:rPr lang="cs-CZ" dirty="0" err="1" smtClean="0"/>
              <a:t>Kravařško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010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Miroslava Ludvíková (1923-2005): Brněnsko (oděv)</a:t>
            </a:r>
          </a:p>
          <a:p>
            <a:r>
              <a:rPr lang="cs-CZ" dirty="0" smtClean="0"/>
              <a:t>Jaroslava Pechová: Vyškovsko (obživa, zvyky)</a:t>
            </a:r>
          </a:p>
          <a:p>
            <a:r>
              <a:rPr lang="cs-CZ" dirty="0" smtClean="0"/>
              <a:t>Eva Večerková: J Morava (zvyky)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Němci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12. století</a:t>
            </a:r>
          </a:p>
          <a:p>
            <a:pPr>
              <a:buFontTx/>
              <a:buChar char="-"/>
            </a:pPr>
            <a:r>
              <a:rPr lang="cs-CZ" dirty="0" smtClean="0"/>
              <a:t>Soběslav II. propůjčuje pražským Němcům privilegia</a:t>
            </a:r>
          </a:p>
          <a:p>
            <a:pPr>
              <a:buFontTx/>
              <a:buChar char="-"/>
            </a:pPr>
            <a:r>
              <a:rPr lang="cs-CZ" dirty="0" smtClean="0"/>
              <a:t>Přemysl Otakar I. kolonizace pohraničí: sedláci, řemeslníci, odborníci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13. – 15. století</a:t>
            </a:r>
          </a:p>
          <a:p>
            <a:pPr>
              <a:buFontTx/>
              <a:buChar char="-"/>
            </a:pPr>
            <a:r>
              <a:rPr lang="cs-CZ" dirty="0" smtClean="0"/>
              <a:t>osídlování vylidněných oblastí po epidemiích, válkách, náboženských sporech</a:t>
            </a:r>
          </a:p>
        </p:txBody>
      </p:sp>
    </p:spTree>
    <p:extLst>
      <p:ext uri="{BB962C8B-B14F-4D97-AF65-F5344CB8AC3E}">
        <p14:creationId xmlns:p14="http://schemas.microsoft.com/office/powerpoint/2010/main" val="22359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/>
          <a:lstStyle/>
          <a:p>
            <a:r>
              <a:rPr lang="cs-CZ" dirty="0" smtClean="0"/>
              <a:t>16. století</a:t>
            </a:r>
          </a:p>
          <a:p>
            <a:pPr>
              <a:buFontTx/>
              <a:buChar char="-"/>
            </a:pPr>
            <a:r>
              <a:rPr lang="cs-CZ" dirty="0" smtClean="0"/>
              <a:t>novokřtěnci (Habáni): z německých zemí, radikální odnož reformované církve, společné vlastnictví bez sociálních rozdílů; keramika (fajáns, 2x pálená, barevná glazura, ne </a:t>
            </a:r>
            <a:r>
              <a:rPr lang="cs-CZ" dirty="0" err="1" smtClean="0"/>
              <a:t>antropo</a:t>
            </a:r>
            <a:r>
              <a:rPr lang="cs-CZ" dirty="0" smtClean="0"/>
              <a:t>- a zoomorfní vzory); J Čechy, Morava </a:t>
            </a:r>
            <a:r>
              <a:rPr lang="cs-CZ" dirty="0" smtClean="0">
                <a:sym typeface="Wingdings" panose="05000000000000000000" pitchFamily="2" charset="2"/>
              </a:rPr>
              <a:t> 17. stol. Slovensko 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17. století</a:t>
            </a:r>
          </a:p>
          <a:p>
            <a:pPr>
              <a:buFontTx/>
              <a:buChar char="-"/>
            </a:pPr>
            <a:r>
              <a:rPr lang="cs-CZ" dirty="0" smtClean="0"/>
              <a:t>Habsburská říše =&gt; hlavní společenské, hospodářské a politické pozice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5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252733"/>
            <a:ext cx="9155832" cy="612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66"/>
            <a:ext cx="9144000" cy="685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r>
              <a:rPr lang="cs-CZ" dirty="0" smtClean="0"/>
              <a:t>19. století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ozvoj nacionalismu: spolky, kulturní organizace, spor o univerzitu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První roky 1. republiky</a:t>
            </a:r>
          </a:p>
          <a:p>
            <a:pPr>
              <a:buFontTx/>
              <a:buChar char="-"/>
            </a:pPr>
            <a:r>
              <a:rPr lang="cs-CZ" dirty="0" smtClean="0"/>
              <a:t>sudetští Němci, čeští Němci</a:t>
            </a:r>
          </a:p>
          <a:p>
            <a:pPr>
              <a:buFontTx/>
              <a:buChar char="-"/>
            </a:pPr>
            <a:r>
              <a:rPr lang="cs-CZ" dirty="0" smtClean="0"/>
              <a:t>politika: vyhrocené vztahy, omezení společenského postavení, odmítnutí uznání republiky =&gt; obsazování </a:t>
            </a:r>
            <a:r>
              <a:rPr lang="cs-CZ" dirty="0" err="1" smtClean="0"/>
              <a:t>sudet</a:t>
            </a:r>
            <a:r>
              <a:rPr lang="cs-CZ" dirty="0" smtClean="0"/>
              <a:t> čsl. armádou, 1919 st. </a:t>
            </a:r>
            <a:r>
              <a:rPr lang="cs-CZ" dirty="0" err="1" smtClean="0"/>
              <a:t>Germainská</a:t>
            </a:r>
            <a:r>
              <a:rPr lang="cs-CZ" dirty="0" smtClean="0"/>
              <a:t> smlouva; poté 25% parlamentu, školství x znevýhodnění podnikání</a:t>
            </a:r>
            <a:endParaRPr lang="cs-CZ" dirty="0"/>
          </a:p>
        </p:txBody>
      </p:sp>
      <p:pic>
        <p:nvPicPr>
          <p:cNvPr id="1028" name="Picture 4" descr="https://upload.wikimedia.org/wikipedia/commons/d/d3/Sudetendeutsc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" y="692695"/>
            <a:ext cx="9141566" cy="53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r>
              <a:rPr lang="cs-CZ" dirty="0" smtClean="0"/>
              <a:t>30. léta 20. století</a:t>
            </a:r>
          </a:p>
          <a:p>
            <a:pPr>
              <a:buFontTx/>
              <a:buChar char="-"/>
            </a:pPr>
            <a:r>
              <a:rPr lang="cs-CZ" dirty="0" smtClean="0"/>
              <a:t>hospodářská krize + politika Německa =&gt; radikalizace německého pohraničí</a:t>
            </a:r>
          </a:p>
          <a:p>
            <a:pPr>
              <a:buFontTx/>
              <a:buChar char="-"/>
            </a:pPr>
            <a:r>
              <a:rPr lang="cs-CZ" dirty="0" err="1" smtClean="0"/>
              <a:t>Sudetendeutsche</a:t>
            </a:r>
            <a:r>
              <a:rPr lang="cs-CZ" dirty="0" smtClean="0"/>
              <a:t> </a:t>
            </a:r>
            <a:r>
              <a:rPr lang="cs-CZ" dirty="0" err="1" smtClean="0"/>
              <a:t>Partei</a:t>
            </a:r>
            <a:r>
              <a:rPr lang="cs-CZ" dirty="0" smtClean="0"/>
              <a:t> (1935): Konrad Henlein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https://www.youtube.com/watch?v=LrqAsL6iFd0</a:t>
            </a:r>
            <a:endParaRPr lang="cs-CZ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vs. běžný život: smíšená manželství, interetnická zaměstnání a pobyty,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bilingvismus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437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 r. 1945</a:t>
            </a:r>
          </a:p>
          <a:p>
            <a:pPr>
              <a:buFontTx/>
              <a:buChar char="-"/>
            </a:pPr>
            <a:r>
              <a:rPr lang="cs-CZ" dirty="0" smtClean="0"/>
              <a:t>odsuny, konfiskace, ztráta nebo odmítání občanství </a:t>
            </a:r>
            <a:r>
              <a:rPr lang="cs-CZ" dirty="0" smtClean="0">
                <a:sym typeface="Wingdings" panose="05000000000000000000" pitchFamily="2" charset="2"/>
              </a:rPr>
              <a:t> také čeští členové rodin =&gt; trvalý rozvrat rodin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eodsunutí (antifašisti, odborníci) umísťovaní do vnitrozemí s nedostatkem nekvalifikovaných pracovních sil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50. léta 20. století</a:t>
            </a:r>
          </a:p>
          <a:p>
            <a:pPr>
              <a:buFontTx/>
              <a:buChar char="-"/>
            </a:pPr>
            <a:r>
              <a:rPr lang="cs-CZ" dirty="0" smtClean="0"/>
              <a:t>právní rovnoprávnost x místní praxe</a:t>
            </a:r>
          </a:p>
          <a:p>
            <a:pPr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similační tlak, smíšené svazky x pragmatické důvody nepřiznání národnosti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5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r>
              <a:rPr lang="cs-CZ" dirty="0" smtClean="0"/>
              <a:t>1968</a:t>
            </a:r>
          </a:p>
          <a:p>
            <a:pPr>
              <a:buFontTx/>
              <a:buChar char="-"/>
            </a:pPr>
            <a:r>
              <a:rPr lang="cs-CZ" dirty="0" smtClean="0"/>
              <a:t>uznaná práva národnostní menšiny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Od 90. let 20. století</a:t>
            </a:r>
          </a:p>
          <a:p>
            <a:pPr>
              <a:buFontTx/>
              <a:buChar char="-"/>
            </a:pPr>
            <a:r>
              <a:rPr lang="cs-CZ" dirty="0" smtClean="0"/>
              <a:t>historické hodnocení poválečných událostí </a:t>
            </a:r>
          </a:p>
          <a:p>
            <a:pPr>
              <a:buFontTx/>
              <a:buChar char="-"/>
            </a:pPr>
            <a:r>
              <a:rPr lang="cs-CZ" dirty="0" smtClean="0"/>
              <a:t>vyšší počet aktivit, větší propojení s německy mluvícími zeměmi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69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/>
              <a:t>označení Němci od poloviny 11. stol. (lat. </a:t>
            </a:r>
            <a:r>
              <a:rPr lang="cs-CZ" dirty="0" err="1"/>
              <a:t>Theutonici</a:t>
            </a:r>
            <a:r>
              <a:rPr lang="cs-CZ" dirty="0"/>
              <a:t>), současně s tím kmenové (zemské)</a:t>
            </a:r>
          </a:p>
          <a:p>
            <a:pPr>
              <a:buFontTx/>
              <a:buChar char="-"/>
            </a:pPr>
            <a:r>
              <a:rPr lang="cs-CZ" dirty="0"/>
              <a:t>do r. 1945 vyšší společenské postavení</a:t>
            </a:r>
          </a:p>
          <a:p>
            <a:pPr>
              <a:buFontTx/>
              <a:buChar char="-"/>
            </a:pPr>
            <a:r>
              <a:rPr lang="cs-CZ" dirty="0"/>
              <a:t>vyšší věkový průměr</a:t>
            </a:r>
          </a:p>
          <a:p>
            <a:pPr>
              <a:buFontTx/>
              <a:buChar char="-"/>
            </a:pPr>
            <a:r>
              <a:rPr lang="cs-CZ" dirty="0"/>
              <a:t>územní rozptýlení, nejvíce Ústecký, </a:t>
            </a:r>
            <a:r>
              <a:rPr lang="cs-CZ" dirty="0" smtClean="0"/>
              <a:t>Karlovarský     </a:t>
            </a:r>
            <a:r>
              <a:rPr lang="cs-CZ" dirty="0"/>
              <a:t>a Plzeňský </a:t>
            </a:r>
            <a:r>
              <a:rPr lang="cs-CZ" dirty="0" smtClean="0"/>
              <a:t>kraj</a:t>
            </a:r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problematické vztahy: vliv historických událostí (od 9. stol.), stereotypních představ</a:t>
            </a:r>
            <a:endParaRPr lang="cs-CZ" dirty="0"/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Č. o Němcích: strozí, přísní, systematičtí, militantní</a:t>
            </a:r>
            <a:endParaRPr lang="cs-CZ" dirty="0"/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 o Češích: vypočítaví, neupřímní</a:t>
            </a:r>
            <a:endParaRPr lang="cs-CZ" dirty="0" smtClean="0">
              <a:effectLst/>
            </a:endParaRP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8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1921: v ČSR 3 miliony (25% obyvatelstva)</a:t>
            </a:r>
          </a:p>
          <a:p>
            <a:pPr>
              <a:buFontTx/>
              <a:buChar char="-"/>
            </a:pPr>
            <a:r>
              <a:rPr lang="cs-CZ" dirty="0" smtClean="0"/>
              <a:t>1950: 165 tisíc</a:t>
            </a:r>
          </a:p>
          <a:p>
            <a:pPr>
              <a:buFontTx/>
              <a:buChar char="-"/>
            </a:pPr>
            <a:r>
              <a:rPr lang="cs-CZ" dirty="0" smtClean="0"/>
              <a:t>1980: 60 tisíc</a:t>
            </a:r>
          </a:p>
          <a:p>
            <a:pPr>
              <a:buFontTx/>
              <a:buChar char="-"/>
            </a:pPr>
            <a:r>
              <a:rPr lang="cs-CZ" dirty="0" smtClean="0"/>
              <a:t>1991: 48,6 tisíc; 2011: 25.221</a:t>
            </a:r>
          </a:p>
          <a:p>
            <a:pPr>
              <a:buFontTx/>
              <a:buChar char="-"/>
            </a:pPr>
            <a:r>
              <a:rPr lang="cs-CZ" dirty="0" smtClean="0"/>
              <a:t>2021: 9.128 + 14.791; </a:t>
            </a:r>
            <a:r>
              <a:rPr lang="cs-CZ" dirty="0" err="1" smtClean="0"/>
              <a:t>JmK</a:t>
            </a:r>
            <a:r>
              <a:rPr lang="cs-CZ" dirty="0" smtClean="0"/>
              <a:t> 334 </a:t>
            </a:r>
            <a:r>
              <a:rPr lang="cs-CZ" smtClean="0"/>
              <a:t>+ 613; </a:t>
            </a:r>
            <a:r>
              <a:rPr lang="cs-CZ" dirty="0" smtClean="0"/>
              <a:t>Karlovarský </a:t>
            </a:r>
            <a:r>
              <a:rPr lang="cs-CZ" smtClean="0"/>
              <a:t>kraj 1.899 + 1.799; </a:t>
            </a:r>
            <a:r>
              <a:rPr lang="cs-CZ" dirty="0" smtClean="0"/>
              <a:t>Brno 172 + 358</a:t>
            </a:r>
          </a:p>
          <a:p>
            <a:pPr>
              <a:buFontTx/>
              <a:buChar char="-"/>
            </a:pPr>
            <a:r>
              <a:rPr lang="cs-CZ" dirty="0" smtClean="0"/>
              <a:t>1/2020: ca 21.000 přechodný nebo trvalý pobyt</a:t>
            </a:r>
          </a:p>
          <a:p>
            <a:pPr>
              <a:buFontTx/>
              <a:buChar char="-"/>
            </a:pPr>
            <a:r>
              <a:rPr lang="cs-CZ" dirty="0" smtClean="0"/>
              <a:t>7/2022: ca 14.000</a:t>
            </a:r>
          </a:p>
        </p:txBody>
      </p:sp>
    </p:spTree>
    <p:extLst>
      <p:ext uri="{BB962C8B-B14F-4D97-AF65-F5344CB8AC3E}">
        <p14:creationId xmlns:p14="http://schemas.microsoft.com/office/powerpoint/2010/main" val="31277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724</Words>
  <Application>Microsoft Office PowerPoint</Application>
  <PresentationFormat>Předvádění na obrazovce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Němci</vt:lpstr>
      <vt:lpstr>Historie kontaktů s Němci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Charakteristika menšiny</vt:lpstr>
      <vt:lpstr>Statistické údaje</vt:lpstr>
      <vt:lpstr>Etnické identifikátory</vt:lpstr>
      <vt:lpstr>Prezentace aplikace PowerPoint</vt:lpstr>
      <vt:lpstr>Kulturní instituce</vt:lpstr>
      <vt:lpstr>Prezentace aplikace PowerPoint</vt:lpstr>
      <vt:lpstr>Literatura a badatelé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Němci</dc:title>
  <dc:creator>mzm</dc:creator>
  <cp:lastModifiedBy>Jana Poláková</cp:lastModifiedBy>
  <cp:revision>34</cp:revision>
  <dcterms:created xsi:type="dcterms:W3CDTF">2018-04-23T05:20:15Z</dcterms:created>
  <dcterms:modified xsi:type="dcterms:W3CDTF">2022-10-17T06:42:35Z</dcterms:modified>
</cp:coreProperties>
</file>