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5" r:id="rId9"/>
    <p:sldId id="270" r:id="rId10"/>
    <p:sldId id="266" r:id="rId11"/>
    <p:sldId id="264" r:id="rId12"/>
    <p:sldId id="271" r:id="rId13"/>
    <p:sldId id="267" r:id="rId14"/>
    <p:sldId id="263" r:id="rId15"/>
    <p:sldId id="272" r:id="rId16"/>
    <p:sldId id="268" r:id="rId17"/>
    <p:sldId id="269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9" autoAdjust="0"/>
    <p:restoredTop sz="86425" autoAdjust="0"/>
  </p:normalViewPr>
  <p:slideViewPr>
    <p:cSldViewPr>
      <p:cViewPr varScale="1">
        <p:scale>
          <a:sx n="57" d="100"/>
          <a:sy n="57" d="100"/>
        </p:scale>
        <p:origin x="-7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3DB0-1D1E-4559-A1B9-EDBBA091DD93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A0D7-617B-4102-BFA8-2474DD28B4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96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3DB0-1D1E-4559-A1B9-EDBBA091DD93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A0D7-617B-4102-BFA8-2474DD28B4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67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3DB0-1D1E-4559-A1B9-EDBBA091DD93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A0D7-617B-4102-BFA8-2474DD28B4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62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3DB0-1D1E-4559-A1B9-EDBBA091DD93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A0D7-617B-4102-BFA8-2474DD28B4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66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3DB0-1D1E-4559-A1B9-EDBBA091DD93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A0D7-617B-4102-BFA8-2474DD28B4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88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3DB0-1D1E-4559-A1B9-EDBBA091DD93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A0D7-617B-4102-BFA8-2474DD28B4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55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3DB0-1D1E-4559-A1B9-EDBBA091DD93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A0D7-617B-4102-BFA8-2474DD28B4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372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3DB0-1D1E-4559-A1B9-EDBBA091DD93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A0D7-617B-4102-BFA8-2474DD28B4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72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3DB0-1D1E-4559-A1B9-EDBBA091DD93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A0D7-617B-4102-BFA8-2474DD28B4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07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3DB0-1D1E-4559-A1B9-EDBBA091DD93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A0D7-617B-4102-BFA8-2474DD28B4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14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3DB0-1D1E-4559-A1B9-EDBBA091DD93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A0D7-617B-4102-BFA8-2474DD28B4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84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23DB0-1D1E-4559-A1B9-EDBBA091DD93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AA0D7-617B-4102-BFA8-2474DD28B4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21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RqOnfB4kEQ" TargetMode="External"/><Relationship Id="rId2" Type="http://schemas.openxmlformats.org/officeDocument/2006/relationships/hyperlink" Target="https://www.youtube.com/watch?v=Otx1KAQvb4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iBJl6SjsNX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Poláci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6158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Kulturní instituce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Muzeum Těšínska</a:t>
            </a:r>
          </a:p>
          <a:p>
            <a:pPr>
              <a:buFontTx/>
              <a:buChar char="-"/>
            </a:pPr>
            <a:r>
              <a:rPr lang="cs-CZ" dirty="0" smtClean="0"/>
              <a:t>FS Slezan (Český Těšín)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077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Poláci z Polska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cs-CZ" dirty="0" smtClean="0"/>
              <a:t>Od 50. let 20. století</a:t>
            </a:r>
          </a:p>
          <a:p>
            <a:pPr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racovní migrace na základě mezistátních dohod</a:t>
            </a:r>
          </a:p>
          <a:p>
            <a:pPr>
              <a:buFontTx/>
              <a:buChar char="-"/>
            </a:pPr>
            <a:r>
              <a:rPr lang="cs-CZ" dirty="0" smtClean="0"/>
              <a:t>zemědělství, průmyslová tovární výroba</a:t>
            </a:r>
          </a:p>
          <a:p>
            <a:pPr>
              <a:buFontTx/>
              <a:buChar char="-"/>
            </a:pPr>
            <a:r>
              <a:rPr lang="cs-CZ" dirty="0" smtClean="0"/>
              <a:t>krátkodobé =&gt; trvalý pobyt na základě sňatku</a:t>
            </a:r>
          </a:p>
        </p:txBody>
      </p:sp>
    </p:spTree>
    <p:extLst>
      <p:ext uri="{BB962C8B-B14F-4D97-AF65-F5344CB8AC3E}">
        <p14:creationId xmlns:p14="http://schemas.microsoft.com/office/powerpoint/2010/main" val="43862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třední a starší generace </a:t>
            </a:r>
          </a:p>
          <a:p>
            <a:pPr>
              <a:buFontTx/>
              <a:buChar char="-"/>
            </a:pPr>
            <a:r>
              <a:rPr lang="cs-CZ" dirty="0" smtClean="0"/>
              <a:t>SŠ a VŠ, podnikatelé</a:t>
            </a:r>
          </a:p>
          <a:p>
            <a:pPr>
              <a:buFontTx/>
              <a:buChar char="-"/>
            </a:pPr>
            <a:r>
              <a:rPr lang="cs-CZ" dirty="0" smtClean="0"/>
              <a:t>větší města</a:t>
            </a:r>
          </a:p>
          <a:p>
            <a:pPr>
              <a:buFontTx/>
              <a:buChar char="-"/>
            </a:pPr>
            <a:r>
              <a:rPr lang="cs-CZ" dirty="0"/>
              <a:t>obvykle kladný nebo neutrální postoj                k Čechům x malá informovanost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963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Etnické identifikátory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zachování kulturních specifik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jazyk:</a:t>
            </a:r>
            <a:r>
              <a:rPr lang="cs-CZ" sz="3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ve smíšených rodinách</a:t>
            </a:r>
            <a:endParaRPr lang="cs-CZ" sz="3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 smtClean="0"/>
              <a:t>náboženství: římskokatolické,</a:t>
            </a:r>
            <a:r>
              <a:rPr lang="cs-CZ" baseline="0" dirty="0" smtClean="0"/>
              <a:t> </a:t>
            </a:r>
            <a:r>
              <a:rPr lang="cs-CZ" dirty="0" smtClean="0"/>
              <a:t>vysoké procento věřících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zvyky: Vánoce (lámání oplatků), Velikonoce zachování náboženského charakteru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 smtClean="0"/>
              <a:t>strava: </a:t>
            </a:r>
            <a:r>
              <a:rPr lang="cs-CZ" dirty="0" err="1" smtClean="0"/>
              <a:t>bigos</a:t>
            </a:r>
            <a:r>
              <a:rPr lang="cs-CZ" dirty="0" smtClean="0"/>
              <a:t>, </a:t>
            </a:r>
            <a:r>
              <a:rPr lang="cs-CZ" dirty="0" err="1" smtClean="0"/>
              <a:t>żurek</a:t>
            </a:r>
            <a:r>
              <a:rPr lang="cs-CZ" dirty="0" smtClean="0"/>
              <a:t>, </a:t>
            </a:r>
            <a:r>
              <a:rPr lang="cs-CZ" dirty="0" err="1" smtClean="0"/>
              <a:t>barszcz</a:t>
            </a:r>
            <a:r>
              <a:rPr lang="cs-CZ" dirty="0" smtClean="0"/>
              <a:t>,</a:t>
            </a:r>
            <a:r>
              <a:rPr lang="cs-CZ" baseline="0" dirty="0" smtClean="0"/>
              <a:t> </a:t>
            </a:r>
            <a:r>
              <a:rPr lang="cs-CZ" dirty="0" err="1" smtClean="0"/>
              <a:t>golabki</a:t>
            </a:r>
            <a:endParaRPr lang="cs-CZ" sz="3200" dirty="0" smtClean="0">
              <a:effectLst/>
            </a:endParaRPr>
          </a:p>
          <a:p>
            <a:pPr marL="342900" indent="-342900">
              <a:buFontTx/>
              <a:buChar char="-"/>
            </a:pPr>
            <a:r>
              <a:rPr lang="cs-CZ" dirty="0" smtClean="0"/>
              <a:t>Kulturní</a:t>
            </a:r>
            <a:r>
              <a:rPr lang="cs-CZ" baseline="0" dirty="0" smtClean="0"/>
              <a:t> aktivity: </a:t>
            </a:r>
            <a:r>
              <a:rPr lang="cs-CZ" dirty="0" smtClean="0"/>
              <a:t>Dny polské kultury v Brně (duben)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5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Statistické údaje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/>
              <a:t>1980: 66 tis. </a:t>
            </a:r>
          </a:p>
          <a:p>
            <a:pPr>
              <a:buFontTx/>
              <a:buChar char="-"/>
            </a:pPr>
            <a:r>
              <a:rPr lang="cs-CZ" dirty="0" smtClean="0"/>
              <a:t>1991: 59.500; 2011: 42.302</a:t>
            </a:r>
          </a:p>
          <a:p>
            <a:pPr>
              <a:buFontTx/>
              <a:buChar char="-"/>
            </a:pPr>
            <a:r>
              <a:rPr lang="cs-CZ" dirty="0" smtClean="0"/>
              <a:t>2021: 26.802 + 10.860; </a:t>
            </a:r>
            <a:r>
              <a:rPr lang="cs-CZ" dirty="0" err="1" smtClean="0"/>
              <a:t>JmK</a:t>
            </a:r>
            <a:r>
              <a:rPr lang="cs-CZ" dirty="0" smtClean="0"/>
              <a:t> 748 </a:t>
            </a:r>
            <a:r>
              <a:rPr lang="cs-CZ" smtClean="0"/>
              <a:t>+ 391; </a:t>
            </a:r>
            <a:r>
              <a:rPr lang="cs-CZ" dirty="0" smtClean="0"/>
              <a:t>Moravskoslezský kraj 18.378 </a:t>
            </a:r>
            <a:r>
              <a:rPr lang="cs-CZ" smtClean="0"/>
              <a:t>+ 7.556; </a:t>
            </a:r>
            <a:r>
              <a:rPr lang="cs-CZ" dirty="0" smtClean="0"/>
              <a:t>Brno 445 + 231</a:t>
            </a:r>
          </a:p>
          <a:p>
            <a:pPr>
              <a:buFontTx/>
              <a:buChar char="-"/>
            </a:pPr>
            <a:r>
              <a:rPr lang="cs-CZ" dirty="0" smtClean="0"/>
              <a:t>1/2020: ca 21.000 trvalý nebo přechodný pobyt</a:t>
            </a:r>
          </a:p>
          <a:p>
            <a:pPr>
              <a:buFontTx/>
              <a:buChar char="-"/>
            </a:pPr>
            <a:r>
              <a:rPr lang="cs-CZ" dirty="0" smtClean="0"/>
              <a:t>7/2022: ca 18.000</a:t>
            </a:r>
          </a:p>
        </p:txBody>
      </p:sp>
    </p:spTree>
    <p:extLst>
      <p:ext uri="{BB962C8B-B14F-4D97-AF65-F5344CB8AC3E}">
        <p14:creationId xmlns:p14="http://schemas.microsoft.com/office/powerpoint/2010/main" val="320075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Kulturní instituce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dirty="0"/>
              <a:t>Československo-polský klub (Brno, 1925): do 1952; příznivci Polska </a:t>
            </a:r>
          </a:p>
          <a:p>
            <a:pPr>
              <a:buFontTx/>
              <a:buChar char="-"/>
            </a:pPr>
            <a:r>
              <a:rPr lang="cs-CZ" dirty="0" smtClean="0"/>
              <a:t>Polský </a:t>
            </a:r>
            <a:r>
              <a:rPr lang="cs-CZ" dirty="0"/>
              <a:t>kulturně osvětový </a:t>
            </a:r>
            <a:r>
              <a:rPr lang="cs-CZ" dirty="0" smtClean="0"/>
              <a:t>svaz (= PZKO; Český Těšín, 1947): zachování kultury Poláků               v Č(SS)R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Kongres Poláků v ČR (Český Těšín, 1990): zastupování menšiny na politické úrovni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Polonus</a:t>
            </a:r>
            <a:r>
              <a:rPr lang="cs-CZ" dirty="0" smtClean="0"/>
              <a:t> </a:t>
            </a:r>
            <a:r>
              <a:rPr lang="cs-CZ" dirty="0"/>
              <a:t>– Klub </a:t>
            </a:r>
            <a:r>
              <a:rPr lang="cs-CZ" dirty="0" err="1"/>
              <a:t>polski</a:t>
            </a:r>
            <a:r>
              <a:rPr lang="cs-CZ" dirty="0"/>
              <a:t> v </a:t>
            </a:r>
            <a:r>
              <a:rPr lang="cs-CZ" dirty="0" smtClean="0"/>
              <a:t>Brně (1997): Den </a:t>
            </a:r>
            <a:r>
              <a:rPr lang="cs-CZ" dirty="0"/>
              <a:t>ústavy (3. 5.) a Den nezávislosti (11. 11.); polská školička (svátky)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849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Literatura a badatelé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5040560"/>
          </a:xfrm>
        </p:spPr>
        <p:txBody>
          <a:bodyPr>
            <a:normAutofit/>
          </a:bodyPr>
          <a:lstStyle/>
          <a:p>
            <a:r>
              <a:rPr lang="cs-CZ" dirty="0" smtClean="0"/>
              <a:t>Vincenc Prasek (1843-1912): Matice opavská </a:t>
            </a:r>
            <a:r>
              <a:rPr lang="cs-CZ" dirty="0" smtClean="0">
                <a:sym typeface="Wingdings" panose="05000000000000000000" pitchFamily="2" charset="2"/>
              </a:rPr>
              <a:t> Věstník; Vlastivěda slezská</a:t>
            </a:r>
          </a:p>
          <a:p>
            <a:r>
              <a:rPr lang="cs-CZ" dirty="0" smtClean="0"/>
              <a:t>František Sláma (1850-1917): lidová slovesnost </a:t>
            </a:r>
          </a:p>
          <a:p>
            <a:r>
              <a:rPr lang="cs-CZ" dirty="0"/>
              <a:t>Jan Vyhlídal (1861-1937): hmotná i duchovní kultura</a:t>
            </a:r>
          </a:p>
          <a:p>
            <a:r>
              <a:rPr lang="cs-CZ" dirty="0" smtClean="0"/>
              <a:t>Písňový folklor: F. Sušil (Cyprian Lelek), L. Janáček</a:t>
            </a:r>
          </a:p>
          <a:p>
            <a:r>
              <a:rPr lang="cs-CZ" dirty="0" smtClean="0"/>
              <a:t>Drahomíra Stránská (1899-1964): oděv</a:t>
            </a:r>
          </a:p>
        </p:txBody>
      </p:sp>
    </p:spTree>
    <p:extLst>
      <p:ext uri="{BB962C8B-B14F-4D97-AF65-F5344CB8AC3E}">
        <p14:creationId xmlns:p14="http://schemas.microsoft.com/office/powerpoint/2010/main" val="387587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cs-CZ" dirty="0" smtClean="0"/>
              <a:t>Alois Sivek (1920-1971): zbojnické legendy</a:t>
            </a:r>
          </a:p>
          <a:p>
            <a:r>
              <a:rPr lang="cs-CZ" dirty="0" smtClean="0"/>
              <a:t>Antonín </a:t>
            </a:r>
            <a:r>
              <a:rPr lang="cs-CZ" dirty="0" err="1"/>
              <a:t>Satke</a:t>
            </a:r>
            <a:r>
              <a:rPr lang="cs-CZ" dirty="0"/>
              <a:t> (1920-2008): lidová slovesnost</a:t>
            </a:r>
          </a:p>
          <a:p>
            <a:r>
              <a:rPr lang="cs-CZ" dirty="0" smtClean="0"/>
              <a:t>Jiří </a:t>
            </a:r>
            <a:r>
              <a:rPr lang="cs-CZ" dirty="0"/>
              <a:t>Langer (*1936): lidové stavitelství</a:t>
            </a:r>
          </a:p>
          <a:p>
            <a:r>
              <a:rPr lang="cs-CZ" dirty="0" smtClean="0"/>
              <a:t>Těšínsko </a:t>
            </a:r>
            <a:r>
              <a:rPr lang="cs-CZ" dirty="0"/>
              <a:t>– 5 dílů (1997-2003)</a:t>
            </a:r>
          </a:p>
          <a:p>
            <a:r>
              <a:rPr lang="cs-CZ" dirty="0"/>
              <a:t>Muzeum Těšínska, </a:t>
            </a:r>
            <a:r>
              <a:rPr lang="cs-CZ" dirty="0" smtClean="0"/>
              <a:t>Valašské muzeum v přírodě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7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kontaktů s Poláky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14. – 16. století</a:t>
            </a:r>
          </a:p>
          <a:p>
            <a:pPr>
              <a:buFontTx/>
              <a:buChar char="-"/>
            </a:pPr>
            <a:r>
              <a:rPr lang="cs-CZ" dirty="0"/>
              <a:t>d</a:t>
            </a:r>
            <a:r>
              <a:rPr lang="cs-CZ" dirty="0" smtClean="0"/>
              <a:t>le politiky vladařů (polský rod na českém trůnu – Jagellonci, 15. – 16. stol.)</a:t>
            </a:r>
          </a:p>
          <a:p>
            <a:pPr>
              <a:buFontTx/>
              <a:buChar char="-"/>
            </a:pPr>
            <a:r>
              <a:rPr lang="cs-CZ" dirty="0"/>
              <a:t>k</a:t>
            </a:r>
            <a:r>
              <a:rPr lang="cs-CZ" dirty="0" smtClean="0"/>
              <a:t>upci, studenti na Karlově univerzitě</a:t>
            </a:r>
          </a:p>
          <a:p>
            <a:pPr>
              <a:buFontTx/>
              <a:buChar char="-"/>
            </a:pPr>
            <a:r>
              <a:rPr lang="cs-CZ" dirty="0" smtClean="0"/>
              <a:t>odborníci (doly)</a:t>
            </a:r>
          </a:p>
          <a:p>
            <a:pPr>
              <a:buFontTx/>
              <a:buChar char="-"/>
            </a:pPr>
            <a:r>
              <a:rPr lang="cs-CZ" dirty="0" smtClean="0"/>
              <a:t>vliv katolictví</a:t>
            </a:r>
          </a:p>
          <a:p>
            <a:pPr>
              <a:buFontTx/>
              <a:buChar char="-"/>
            </a:pPr>
            <a:endParaRPr lang="cs-CZ" dirty="0" smtClean="0"/>
          </a:p>
          <a:p>
            <a:r>
              <a:rPr lang="cs-CZ" dirty="0" smtClean="0"/>
              <a:t>18. století</a:t>
            </a:r>
          </a:p>
          <a:p>
            <a:pPr>
              <a:buFontTx/>
              <a:buChar char="-"/>
            </a:pPr>
            <a:r>
              <a:rPr lang="cs-CZ" dirty="0" smtClean="0"/>
              <a:t>národní obrození – oboustranný zájem 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667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Poláci na Těšínsku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cs-CZ" dirty="0"/>
              <a:t>p</a:t>
            </a:r>
            <a:r>
              <a:rPr lang="cs-CZ" dirty="0" smtClean="0"/>
              <a:t>olovina 17. století</a:t>
            </a:r>
          </a:p>
          <a:p>
            <a:pPr>
              <a:buFontTx/>
              <a:buChar char="-"/>
            </a:pPr>
            <a:r>
              <a:rPr lang="cs-CZ" dirty="0" smtClean="0"/>
              <a:t>valašská kolonizace</a:t>
            </a:r>
          </a:p>
          <a:p>
            <a:pPr>
              <a:buFontTx/>
              <a:buChar char="-"/>
            </a:pPr>
            <a:r>
              <a:rPr lang="cs-CZ" dirty="0" smtClean="0"/>
              <a:t>připojení Těšínska k Habsburské monarchii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19. století</a:t>
            </a:r>
          </a:p>
          <a:p>
            <a:pPr>
              <a:buFontTx/>
              <a:buChar char="-"/>
            </a:pPr>
            <a:r>
              <a:rPr lang="cs-CZ" dirty="0" smtClean="0"/>
              <a:t>Němci majetná vrstva, Češi administrativa, Poláci zemědělci a dělníci</a:t>
            </a:r>
          </a:p>
          <a:p>
            <a:pPr>
              <a:buFontTx/>
              <a:buChar char="-"/>
            </a:pPr>
            <a:r>
              <a:rPr lang="cs-CZ" dirty="0" smtClean="0"/>
              <a:t>Příchod Poláků z Haliče =&gt; změna národnostního složení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750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cs-CZ" dirty="0" smtClean="0"/>
              <a:t>Po 1. světové válce</a:t>
            </a:r>
          </a:p>
          <a:p>
            <a:pPr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por ČSR a Polska o Těšínsko =&gt;</a:t>
            </a:r>
          </a:p>
          <a:p>
            <a:pPr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yhrocené vztahy mezi státy i národnostmi (ozbrojené konflikty)</a:t>
            </a:r>
          </a:p>
          <a:p>
            <a:pPr>
              <a:buFontTx/>
              <a:buChar char="-"/>
            </a:pPr>
            <a:r>
              <a:rPr lang="cs-CZ" dirty="0" smtClean="0"/>
              <a:t>1920 mezinárodní arbitráž =&gt;</a:t>
            </a:r>
          </a:p>
          <a:p>
            <a:pPr>
              <a:buFontTx/>
              <a:buChar char="-"/>
            </a:pPr>
            <a:r>
              <a:rPr lang="cs-CZ" dirty="0"/>
              <a:t>r</a:t>
            </a:r>
            <a:r>
              <a:rPr lang="cs-CZ" dirty="0" smtClean="0"/>
              <a:t>ozdělení regionu = rozdělení rodin, společnosti</a:t>
            </a:r>
          </a:p>
          <a:p>
            <a:pPr>
              <a:buFontTx/>
              <a:buChar char="-"/>
            </a:pPr>
            <a:r>
              <a:rPr lang="cs-CZ" dirty="0" smtClean="0"/>
              <a:t>Poláci se stali skutečnou menšinou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národopisná slavnost Slezský rok (Jablunkov, 1923)</a:t>
            </a: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7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cs-CZ" dirty="0" smtClean="0"/>
              <a:t>1938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po vzoru Němců Svaz Poláků v Čechách požadavky na autonomii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podstoupení několika okresů (30</a:t>
            </a:r>
            <a:r>
              <a:rPr lang="cs-CZ" baseline="0" dirty="0" smtClean="0"/>
              <a:t> tisíc Čechů do ČSR)</a:t>
            </a:r>
          </a:p>
          <a:p>
            <a:pPr marL="342900" indent="-342900">
              <a:buFontTx/>
              <a:buChar char="-"/>
            </a:pPr>
            <a:endParaRPr lang="cs-CZ" dirty="0"/>
          </a:p>
          <a:p>
            <a:r>
              <a:rPr lang="cs-CZ" dirty="0"/>
              <a:t>2. světová válka </a:t>
            </a:r>
          </a:p>
          <a:p>
            <a:pPr>
              <a:buFontTx/>
              <a:buChar char="-"/>
            </a:pPr>
            <a:r>
              <a:rPr lang="cs-CZ" dirty="0"/>
              <a:t>přímá fyzická likvidace (Německo, Sovětský svaz)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nejvíce postižená </a:t>
            </a:r>
            <a:r>
              <a:rPr lang="cs-CZ" dirty="0" smtClean="0"/>
              <a:t>oblast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2" y="953886"/>
            <a:ext cx="9144000" cy="490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4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rmAutofit/>
          </a:bodyPr>
          <a:lstStyle/>
          <a:p>
            <a:r>
              <a:rPr lang="cs-CZ" dirty="0" smtClean="0"/>
              <a:t>Po válce</a:t>
            </a:r>
          </a:p>
          <a:p>
            <a:pPr>
              <a:buFontTx/>
              <a:buChar char="-"/>
            </a:pPr>
            <a:r>
              <a:rPr lang="cs-CZ" dirty="0" smtClean="0"/>
              <a:t>spory obdobné jako po r. 1918</a:t>
            </a:r>
          </a:p>
          <a:p>
            <a:pPr>
              <a:buFontTx/>
              <a:buChar char="-"/>
            </a:pPr>
            <a:r>
              <a:rPr lang="cs-CZ" dirty="0" smtClean="0"/>
              <a:t>1947 zásah Sovětského svazu =&gt;</a:t>
            </a:r>
          </a:p>
          <a:p>
            <a:pPr>
              <a:buFontTx/>
              <a:buChar char="-"/>
            </a:pPr>
            <a:r>
              <a:rPr lang="cs-CZ" dirty="0"/>
              <a:t>o</a:t>
            </a:r>
            <a:r>
              <a:rPr lang="cs-CZ" dirty="0" smtClean="0"/>
              <a:t>dsun tzv. polských okupantů pozastaven, návrat Čechů, rehabilitace tzv. </a:t>
            </a:r>
            <a:r>
              <a:rPr lang="cs-CZ" dirty="0" err="1" smtClean="0"/>
              <a:t>volkslistářů</a:t>
            </a: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r>
              <a:rPr lang="cs-CZ" dirty="0"/>
              <a:t>50. léta 20. století</a:t>
            </a:r>
          </a:p>
          <a:p>
            <a:pPr>
              <a:buFontTx/>
              <a:buChar char="-"/>
            </a:pPr>
            <a:r>
              <a:rPr lang="cs-CZ" dirty="0"/>
              <a:t>národnostní program P. </a:t>
            </a:r>
            <a:r>
              <a:rPr lang="cs-CZ" dirty="0" err="1"/>
              <a:t>Cieślara</a:t>
            </a:r>
            <a:r>
              <a:rPr lang="cs-CZ" dirty="0"/>
              <a:t> x osídlování pohraničí Čechy, Slováky, reemigranty, </a:t>
            </a:r>
            <a:r>
              <a:rPr lang="cs-CZ" dirty="0" smtClean="0"/>
              <a:t>Řeky</a:t>
            </a:r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FontTx/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186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1968 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oficiální status národnostní menšiny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cs-CZ" sz="3200" dirty="0" smtClean="0">
              <a:effectLst/>
            </a:endParaRPr>
          </a:p>
          <a:p>
            <a:r>
              <a:rPr lang="cs-CZ" dirty="0" smtClean="0"/>
              <a:t>90. léta 20. století</a:t>
            </a:r>
          </a:p>
          <a:p>
            <a:pPr>
              <a:buFontTx/>
              <a:buChar char="-"/>
            </a:pPr>
            <a:r>
              <a:rPr lang="cs-CZ" dirty="0" smtClean="0"/>
              <a:t>obrovské množství organizací a institucí: kulturní, politické, volnočasové, sportovní</a:t>
            </a:r>
          </a:p>
          <a:p>
            <a:pPr>
              <a:buFontTx/>
              <a:buChar char="-"/>
            </a:pPr>
            <a:r>
              <a:rPr lang="cs-CZ" dirty="0"/>
              <a:t>r</a:t>
            </a:r>
            <a:r>
              <a:rPr lang="cs-CZ" dirty="0" smtClean="0"/>
              <a:t>ozvoj školství (spolupráce s Polskem)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0588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/>
              <a:t>územní koncentrace</a:t>
            </a:r>
          </a:p>
          <a:p>
            <a:pPr>
              <a:buFontTx/>
              <a:buChar char="-"/>
            </a:pPr>
            <a:r>
              <a:rPr lang="cs-CZ" dirty="0" smtClean="0"/>
              <a:t>2. polovina 20. století postupná integrace x endogamie</a:t>
            </a:r>
          </a:p>
          <a:p>
            <a:pPr>
              <a:buFontTx/>
              <a:buChar char="-"/>
            </a:pPr>
            <a:r>
              <a:rPr lang="cs-CZ" sz="3000" dirty="0" smtClean="0"/>
              <a:t>rozdíl mezi nížinnou a horskou oblastí</a:t>
            </a:r>
          </a:p>
          <a:p>
            <a:pPr marL="0" indent="0">
              <a:buNone/>
            </a:pPr>
            <a:r>
              <a:rPr lang="cs-CZ" sz="3000" dirty="0" smtClean="0">
                <a:hlinkClick r:id="rId2"/>
              </a:rPr>
              <a:t>https</a:t>
            </a:r>
            <a:r>
              <a:rPr lang="cs-CZ" sz="3000" dirty="0">
                <a:hlinkClick r:id="rId2"/>
              </a:rPr>
              <a:t>://</a:t>
            </a:r>
            <a:r>
              <a:rPr lang="cs-CZ" sz="3000" dirty="0" smtClean="0">
                <a:hlinkClick r:id="rId2"/>
              </a:rPr>
              <a:t>www.youtube.com/watch?v=Otx1KAQvb4U</a:t>
            </a:r>
            <a:endParaRPr lang="cs-CZ" sz="3000" dirty="0" smtClean="0"/>
          </a:p>
          <a:p>
            <a:pPr marL="0" indent="0">
              <a:buNone/>
            </a:pPr>
            <a:r>
              <a:rPr lang="cs-CZ" sz="3000" dirty="0">
                <a:hlinkClick r:id="rId3"/>
              </a:rPr>
              <a:t>https://www.youtube.com/watch?v=_</a:t>
            </a:r>
            <a:r>
              <a:rPr lang="cs-CZ" sz="3000" dirty="0" smtClean="0">
                <a:hlinkClick r:id="rId3"/>
              </a:rPr>
              <a:t>RqOnfB4kEQ</a:t>
            </a:r>
            <a:r>
              <a:rPr lang="cs-CZ" sz="3000" dirty="0"/>
              <a:t> </a:t>
            </a:r>
            <a:endParaRPr lang="cs-CZ" sz="3000" dirty="0" smtClean="0"/>
          </a:p>
        </p:txBody>
      </p:sp>
      <p:sp>
        <p:nvSpPr>
          <p:cNvPr id="2" name="AutoShape 2" descr="Výsledek obrázku pro zbojník ondráš"/>
          <p:cNvSpPr>
            <a:spLocks noChangeAspect="1" noChangeArrowheads="1"/>
          </p:cNvSpPr>
          <p:nvPr/>
        </p:nvSpPr>
        <p:spPr bwMode="auto">
          <a:xfrm>
            <a:off x="63500" y="-136525"/>
            <a:ext cx="82867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72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Etnické identifikátory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cs-CZ" dirty="0"/>
              <a:t>aktivní vědomí etnicity a osobité kultury =&gt;</a:t>
            </a:r>
          </a:p>
          <a:p>
            <a:pPr>
              <a:buFontTx/>
              <a:buChar char="-"/>
            </a:pPr>
            <a:r>
              <a:rPr lang="cs-CZ" dirty="0"/>
              <a:t>množství ikonografických i psaných </a:t>
            </a:r>
            <a:r>
              <a:rPr lang="cs-CZ" dirty="0" smtClean="0"/>
              <a:t>pramenů (</a:t>
            </a:r>
            <a:r>
              <a:rPr lang="cs-CZ" dirty="0" err="1" smtClean="0"/>
              <a:t>Ondráš</a:t>
            </a:r>
            <a:r>
              <a:rPr lang="cs-CZ" dirty="0" smtClean="0"/>
              <a:t> a </a:t>
            </a:r>
            <a:r>
              <a:rPr lang="cs-CZ" dirty="0" err="1" smtClean="0"/>
              <a:t>Juráš</a:t>
            </a:r>
            <a:r>
              <a:rPr lang="cs-CZ" dirty="0" smtClean="0"/>
              <a:t>)</a:t>
            </a: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jazyk</a:t>
            </a:r>
            <a:r>
              <a:rPr lang="cs-CZ" dirty="0" smtClean="0"/>
              <a:t>: </a:t>
            </a: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aktivní používání (po </a:t>
            </a:r>
            <a:r>
              <a:rPr lang="cs-CZ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našimu</a:t>
            </a: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polština ovlivněná češtinou, němčinou, slovenštinou), </a:t>
            </a:r>
            <a:r>
              <a:rPr lang="cs-CZ" dirty="0" smtClean="0"/>
              <a:t>školy všech stupňů,</a:t>
            </a:r>
            <a:r>
              <a:rPr lang="cs-CZ" baseline="0" dirty="0" smtClean="0"/>
              <a:t> příhraniční spolupráce, </a:t>
            </a: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literatura, tisk, dvojjazyčné nápisy</a:t>
            </a:r>
            <a:endParaRPr lang="cs-CZ" sz="3200" dirty="0" smtClean="0">
              <a:effectLst/>
            </a:endParaRPr>
          </a:p>
          <a:p>
            <a:pPr marL="342900" indent="-342900">
              <a:buFontTx/>
              <a:buChar char="-"/>
            </a:pP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kulturní aktivity: festival </a:t>
            </a:r>
            <a:r>
              <a:rPr lang="cs-CZ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Gorolski</a:t>
            </a: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Święnto</a:t>
            </a: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(Jablunkov, 1. srpnový víkend)</a:t>
            </a:r>
            <a:endParaRPr lang="cs-CZ" sz="3200" dirty="0" smtClean="0">
              <a:effectLst/>
            </a:endParaRPr>
          </a:p>
          <a:p>
            <a:pPr marL="0" indent="0" rtl="0" eaLnBrk="1" latinLnBrk="0" hangingPunct="1">
              <a:buNone/>
            </a:pP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https://www.youtube.com/watch?v=iBJl6SjsNXE</a:t>
            </a:r>
            <a:r>
              <a:rPr lang="cs-CZ" sz="3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cs-CZ" dirty="0" smtClean="0">
              <a:effectLst/>
            </a:endParaRPr>
          </a:p>
          <a:p>
            <a:pPr marL="342900" indent="-342900"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76" y="620688"/>
            <a:ext cx="936653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64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664</Words>
  <Application>Microsoft Office PowerPoint</Application>
  <PresentationFormat>Předvádění na obrazovce (4:3)</PresentationFormat>
  <Paragraphs>101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Poláci</vt:lpstr>
      <vt:lpstr>Historie kontaktů s Poláky</vt:lpstr>
      <vt:lpstr>Poláci na Těšínsku</vt:lpstr>
      <vt:lpstr>Prezentace aplikace PowerPoint</vt:lpstr>
      <vt:lpstr>Prezentace aplikace PowerPoint</vt:lpstr>
      <vt:lpstr>Prezentace aplikace PowerPoint</vt:lpstr>
      <vt:lpstr>Prezentace aplikace PowerPoint</vt:lpstr>
      <vt:lpstr>Charakteristika skupiny</vt:lpstr>
      <vt:lpstr>Etnické identifikátory skupiny</vt:lpstr>
      <vt:lpstr>Kulturní instituce skupiny</vt:lpstr>
      <vt:lpstr>Poláci z Polska</vt:lpstr>
      <vt:lpstr>Charakteristika skupiny</vt:lpstr>
      <vt:lpstr>Etnické identifikátory skupiny</vt:lpstr>
      <vt:lpstr>Statistické údaje</vt:lpstr>
      <vt:lpstr>Kulturní instituce</vt:lpstr>
      <vt:lpstr>Literatura a badatelé</vt:lpstr>
      <vt:lpstr>Prezentace aplikace PowerPoint</vt:lpstr>
    </vt:vector>
  </TitlesOfParts>
  <Company>mzm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Poláci</dc:title>
  <dc:creator>mzm</dc:creator>
  <cp:lastModifiedBy>Jana Poláková</cp:lastModifiedBy>
  <cp:revision>41</cp:revision>
  <dcterms:created xsi:type="dcterms:W3CDTF">2018-03-16T07:54:16Z</dcterms:created>
  <dcterms:modified xsi:type="dcterms:W3CDTF">2022-11-07T11:16:24Z</dcterms:modified>
</cp:coreProperties>
</file>