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8" r:id="rId7"/>
    <p:sldId id="269" r:id="rId8"/>
    <p:sldId id="270" r:id="rId9"/>
    <p:sldId id="264" r:id="rId10"/>
    <p:sldId id="265" r:id="rId11"/>
    <p:sldId id="266" r:id="rId12"/>
    <p:sldId id="267" r:id="rId13"/>
    <p:sldId id="271" r:id="rId14"/>
    <p:sldId id="263" r:id="rId15"/>
    <p:sldId id="272" r:id="rId16"/>
    <p:sldId id="273" r:id="rId17"/>
    <p:sldId id="259" r:id="rId18"/>
    <p:sldId id="26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02" autoAdjust="0"/>
  </p:normalViewPr>
  <p:slideViewPr>
    <p:cSldViewPr>
      <p:cViewPr>
        <p:scale>
          <a:sx n="73" d="100"/>
          <a:sy n="73" d="100"/>
        </p:scale>
        <p:origin x="-2724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3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27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9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10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9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6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88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03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2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0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7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62D3C-AF36-49B3-B8BC-E42CDDC1CE24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B304B-A08C-4077-BCDB-ED9BFE81C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97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bEvZQVOkD8" TargetMode="External"/><Relationship Id="rId2" Type="http://schemas.openxmlformats.org/officeDocument/2006/relationships/hyperlink" Target="https://www.youtube.com/watch?v=y7YakLcZO6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ea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Romové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ýrazná sociální segregace</a:t>
            </a:r>
          </a:p>
          <a:p>
            <a:pPr>
              <a:buFontTx/>
              <a:buChar char="-"/>
            </a:pPr>
            <a:r>
              <a:rPr lang="cs-CZ" dirty="0" smtClean="0"/>
              <a:t>nízké vzdělání =&gt; sociální úpadek a nerovnost, dnes pomalé navyšování SŠ a VŠ (tzv. romská elita)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yšší koncentrace v průmyslových centrech, městech</a:t>
            </a:r>
          </a:p>
          <a:p>
            <a:pPr>
              <a:buFontTx/>
              <a:buChar char="-"/>
            </a:pPr>
            <a:r>
              <a:rPr lang="cs-CZ" dirty="0" smtClean="0"/>
              <a:t>vysoké procento do 20 let (mýtus vysoké porodnosti)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ztahy s majoritou ovlivněny oboustrannými negativními stereotypními názory</a:t>
            </a:r>
          </a:p>
        </p:txBody>
      </p:sp>
    </p:spTree>
    <p:extLst>
      <p:ext uri="{BB962C8B-B14F-4D97-AF65-F5344CB8AC3E}">
        <p14:creationId xmlns:p14="http://schemas.microsoft.com/office/powerpoint/2010/main" val="65580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R. o sobě: důležitá rodina, kolektiv</a:t>
            </a:r>
          </a:p>
          <a:p>
            <a:pPr>
              <a:buFontTx/>
              <a:buChar char="-"/>
            </a:pPr>
            <a:r>
              <a:rPr lang="cs-CZ" dirty="0" smtClean="0"/>
              <a:t>Češi o R.: výrazná polarita (hluk x umí si užít život; nemyslí na budoucnost x bezstarostnost; bezohlední x rozdali by se atd.)</a:t>
            </a:r>
          </a:p>
          <a:p>
            <a:pPr>
              <a:buFontTx/>
              <a:buChar char="-"/>
            </a:pPr>
            <a:r>
              <a:rPr lang="cs-CZ" dirty="0" smtClean="0"/>
              <a:t>Romové o Č.: svázaní pravidly, vysoký individualismus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84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Etnické identifikátory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006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předěl po 2. světové válce: ztráta dosavadních hodnot, marginální nabývání hodnot majority</a:t>
            </a:r>
          </a:p>
          <a:p>
            <a:pPr>
              <a:buFontTx/>
              <a:buChar char="-"/>
            </a:pPr>
            <a:r>
              <a:rPr lang="cs-CZ" dirty="0" err="1" smtClean="0"/>
              <a:t>Romipen</a:t>
            </a:r>
            <a:r>
              <a:rPr lang="cs-CZ" dirty="0" smtClean="0"/>
              <a:t> (= „romství“, tj. co dělá Roma Romem): proměnlivé</a:t>
            </a:r>
          </a:p>
          <a:p>
            <a:pPr>
              <a:buFontTx/>
              <a:buChar char="-"/>
            </a:pPr>
            <a:r>
              <a:rPr lang="cs-CZ" dirty="0" smtClean="0"/>
              <a:t>jazyk: stejná jazyková větev jako čeština x velké odlišnosti, pasivní znalost, písemná forma není kodifikována (u nás </a:t>
            </a:r>
            <a:r>
              <a:rPr lang="cs-CZ" dirty="0" err="1" smtClean="0"/>
              <a:t>východo</a:t>
            </a:r>
            <a:r>
              <a:rPr lang="cs-CZ" dirty="0" smtClean="0"/>
              <a:t>- slovenský dialekt)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áboženství: „osobní“ víra </a:t>
            </a:r>
            <a:r>
              <a:rPr lang="cs-CZ" dirty="0" smtClean="0">
                <a:sym typeface="Wingdings" panose="05000000000000000000" pitchFamily="2" charset="2"/>
              </a:rPr>
              <a:t> kostel jen na důležité svátky; prvky animismu (duše zemřelých)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38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hudba a tanec: pro vlastní komunitu a pro majoritu; nejvýraznější identifikátor pro většinovou společnost</a:t>
            </a:r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://www.youtube.com/watch?v=y7YakLcZO6I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  <a:hlinkClick r:id="rId3"/>
              </a:rPr>
              <a:t>https://www.youtube.com/watch?v=7bEvZQVOkD8</a:t>
            </a:r>
            <a:r>
              <a:rPr lang="cs-CZ" dirty="0">
                <a:sym typeface="Wingdings" panose="05000000000000000000" pitchFamily="2" charset="2"/>
              </a:rPr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zvyky: rodinné v okruhu velkorodiny, nákladné = způsob ukázat možnosti rodiny (svatby, křty, pohřby); výroční přizpůsobené majoritě se specifickými rysy (Vánoce – jídlo duším zemřelých za okno nebo na hrob)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67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1783: první sčítání, monarchie</a:t>
            </a:r>
          </a:p>
          <a:p>
            <a:pPr>
              <a:buFontTx/>
              <a:buChar char="-"/>
            </a:pPr>
            <a:r>
              <a:rPr lang="cs-CZ" dirty="0" smtClean="0"/>
              <a:t>1. republika: Čsl. 70 – 100 tisíc Romů</a:t>
            </a:r>
          </a:p>
          <a:p>
            <a:pPr>
              <a:buFontTx/>
              <a:buChar char="-"/>
            </a:pPr>
            <a:r>
              <a:rPr lang="cs-CZ" dirty="0" smtClean="0"/>
              <a:t>1942: 6.500 na území protektorátu</a:t>
            </a:r>
          </a:p>
          <a:p>
            <a:pPr>
              <a:buFontTx/>
              <a:buChar char="-"/>
            </a:pPr>
            <a:r>
              <a:rPr lang="cs-CZ" dirty="0" smtClean="0"/>
              <a:t>1945: 583 Romů </a:t>
            </a:r>
          </a:p>
          <a:p>
            <a:pPr>
              <a:buFontTx/>
              <a:buChar char="-"/>
            </a:pPr>
            <a:r>
              <a:rPr lang="cs-CZ" dirty="0" smtClean="0"/>
              <a:t>1991: 32.900; 2011: 13.681</a:t>
            </a:r>
          </a:p>
          <a:p>
            <a:pPr>
              <a:buFontTx/>
              <a:buChar char="-"/>
            </a:pPr>
            <a:r>
              <a:rPr lang="cs-CZ" dirty="0" smtClean="0"/>
              <a:t>2021: 4.458 </a:t>
            </a:r>
            <a:r>
              <a:rPr lang="cs-CZ" dirty="0"/>
              <a:t>+ </a:t>
            </a:r>
            <a:r>
              <a:rPr lang="cs-CZ" dirty="0" smtClean="0"/>
              <a:t>16.846 </a:t>
            </a:r>
            <a:r>
              <a:rPr lang="cs-CZ" dirty="0" smtClean="0"/>
              <a:t>(kvalifikované </a:t>
            </a:r>
            <a:r>
              <a:rPr lang="cs-CZ" dirty="0"/>
              <a:t>odhady 250 – 320 </a:t>
            </a:r>
            <a:r>
              <a:rPr lang="cs-CZ" dirty="0" smtClean="0"/>
              <a:t>tisíc); </a:t>
            </a:r>
            <a:r>
              <a:rPr lang="cs-CZ" dirty="0" err="1" smtClean="0"/>
              <a:t>JmK</a:t>
            </a:r>
            <a:r>
              <a:rPr lang="cs-CZ" dirty="0" smtClean="0"/>
              <a:t> 307 </a:t>
            </a:r>
            <a:r>
              <a:rPr lang="cs-CZ" smtClean="0"/>
              <a:t>+ </a:t>
            </a:r>
            <a:r>
              <a:rPr lang="cs-CZ" smtClean="0"/>
              <a:t>1.193; </a:t>
            </a:r>
            <a:r>
              <a:rPr lang="cs-CZ" dirty="0" smtClean="0"/>
              <a:t>Ústecký kraj 837 </a:t>
            </a:r>
            <a:r>
              <a:rPr lang="cs-CZ" smtClean="0"/>
              <a:t>+ </a:t>
            </a:r>
            <a:r>
              <a:rPr lang="cs-CZ" smtClean="0"/>
              <a:t>3239; </a:t>
            </a:r>
            <a:r>
              <a:rPr lang="cs-CZ" dirty="0" smtClean="0"/>
              <a:t>Brno 191 + 829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6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výrazný podíl institucí, které založili a/nebo provozují (také) </a:t>
            </a:r>
            <a:r>
              <a:rPr lang="cs-CZ" dirty="0" err="1" smtClean="0"/>
              <a:t>neromové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hlavní cíle: boj proti diskriminaci a rasismu, sociální práce, vzdělávání, právní pomoc, rozvoj a prezentace kultury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Muzeum romské kultury (Brno, 1991): specifikum v ČR– pouze o národnostní menšině, dnes státní (Ministerstvo kultury), rozsahem </a:t>
            </a:r>
            <a:r>
              <a:rPr lang="cs-CZ" dirty="0"/>
              <a:t>a fungováním i ve </a:t>
            </a:r>
            <a:r>
              <a:rPr lang="cs-CZ" dirty="0" smtClean="0"/>
              <a:t>světě</a:t>
            </a:r>
          </a:p>
        </p:txBody>
      </p:sp>
    </p:spTree>
    <p:extLst>
      <p:ext uri="{BB962C8B-B14F-4D97-AF65-F5344CB8AC3E}">
        <p14:creationId xmlns:p14="http://schemas.microsoft.com/office/powerpoint/2010/main" val="3999921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Slovo 21 (Praha, 1999): mezinárodní romský festival </a:t>
            </a:r>
            <a:r>
              <a:rPr lang="cs-CZ" dirty="0" err="1"/>
              <a:t>Khamoro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Romea (Praha, 2002): od 2012 zpravodajský server, časopis Romano </a:t>
            </a:r>
            <a:r>
              <a:rPr lang="cs-CZ" dirty="0" err="1" smtClean="0"/>
              <a:t>voďi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Drom (Brno, 1988): v sociálně vyloučené lokalitě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IQ Roma servis (Brno, 1997)</a:t>
            </a:r>
          </a:p>
          <a:p>
            <a:pPr>
              <a:buFontTx/>
              <a:buChar char="-"/>
            </a:pPr>
            <a:r>
              <a:rPr lang="cs-CZ" dirty="0" smtClean="0"/>
              <a:t>Společenství Romů na Moravě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809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 a badatelé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19. století – jazykověda, z ní zjištění původu</a:t>
            </a:r>
          </a:p>
          <a:p>
            <a:r>
              <a:rPr lang="cs-CZ" dirty="0" smtClean="0"/>
              <a:t>Antonín Jaroslav </a:t>
            </a:r>
            <a:r>
              <a:rPr lang="cs-CZ" dirty="0" err="1" smtClean="0"/>
              <a:t>Puchmajer</a:t>
            </a:r>
            <a:r>
              <a:rPr lang="cs-CZ" dirty="0" smtClean="0"/>
              <a:t> (1821): první práce o romštině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Jožka Černík: Cikánské písničky (1921) – nejstarší notové a textové záznamy z Moravy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Vincenc Lesný: Jazyk cikánů v ČSR (1934) – kapitola v Československé vlastivědě</a:t>
            </a:r>
            <a:endParaRPr lang="cs-CZ" dirty="0" smtClean="0"/>
          </a:p>
          <a:p>
            <a:r>
              <a:rPr lang="cs-CZ" dirty="0" smtClean="0"/>
              <a:t>Ctibor Nečas, Bartoloměj Daniel, Jiří Hanzal, Jana Horváthová – historie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57073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Milena Hübschmannová – indoložka, slovesný folklor, zakladatelka semináře </a:t>
            </a:r>
            <a:r>
              <a:rPr lang="cs-CZ" dirty="0" err="1" smtClean="0"/>
              <a:t>romistiky</a:t>
            </a:r>
            <a:r>
              <a:rPr lang="cs-CZ" dirty="0" smtClean="0"/>
              <a:t> na UK (1991)</a:t>
            </a:r>
          </a:p>
          <a:p>
            <a:r>
              <a:rPr lang="cs-CZ" dirty="0" smtClean="0"/>
              <a:t>Hana Šebková – 60. a 70. léta, rodina, komunita, slovesný folklor</a:t>
            </a:r>
          </a:p>
          <a:p>
            <a:r>
              <a:rPr lang="cs-CZ" dirty="0" smtClean="0"/>
              <a:t>Eva Davidová – 2. pol. 20. stol., etnografka, hmotná (řemesla) a duchovní (hudba) kultura</a:t>
            </a:r>
          </a:p>
          <a:p>
            <a:r>
              <a:rPr lang="cs-CZ" dirty="0" smtClean="0"/>
              <a:t>Dušan Holý – hudba (Jožka Kubík)</a:t>
            </a:r>
          </a:p>
          <a:p>
            <a:r>
              <a:rPr lang="cs-CZ" dirty="0" smtClean="0"/>
              <a:t>Romano </a:t>
            </a:r>
            <a:r>
              <a:rPr lang="cs-CZ" dirty="0" err="1" smtClean="0"/>
              <a:t>džaniben</a:t>
            </a:r>
            <a:r>
              <a:rPr lang="cs-CZ" dirty="0" smtClean="0"/>
              <a:t>, Bulletin Muzea romské kultury (</a:t>
            </a:r>
            <a:r>
              <a:rPr lang="cs-CZ" smtClean="0"/>
              <a:t>recenzovaná periodika)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www.romea.cz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693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kontaktů s 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konce 15. století</a:t>
            </a:r>
          </a:p>
          <a:p>
            <a:pPr>
              <a:buFontTx/>
              <a:buChar char="-"/>
            </a:pPr>
            <a:r>
              <a:rPr lang="cs-CZ" dirty="0" smtClean="0"/>
              <a:t>1399 – popravčí kniha pánů z Rožmberka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1416 – Staří </a:t>
            </a:r>
            <a:r>
              <a:rPr lang="cs-CZ" dirty="0" err="1" smtClean="0"/>
              <a:t>letopisové</a:t>
            </a:r>
            <a:r>
              <a:rPr lang="cs-CZ" dirty="0" smtClean="0"/>
              <a:t> čeští</a:t>
            </a:r>
          </a:p>
          <a:p>
            <a:pPr>
              <a:buFontTx/>
              <a:buChar char="-"/>
            </a:pPr>
            <a:r>
              <a:rPr lang="cs-CZ" dirty="0" smtClean="0"/>
              <a:t>původně vstřícný nebo neutrální postoj </a:t>
            </a:r>
            <a:r>
              <a:rPr lang="cs-CZ" dirty="0" smtClean="0">
                <a:sym typeface="Wingdings" panose="05000000000000000000" pitchFamily="2" charset="2"/>
              </a:rPr>
              <a:t> cizí původ, vzhled, způsob obživy a postoj k náboženství =&gt; </a:t>
            </a:r>
            <a:r>
              <a:rPr lang="cs-CZ" dirty="0" smtClean="0"/>
              <a:t>negativní</a:t>
            </a:r>
          </a:p>
          <a:p>
            <a:pPr>
              <a:buFontTx/>
              <a:buChar char="-"/>
            </a:pPr>
            <a:r>
              <a:rPr lang="cs-CZ" dirty="0" smtClean="0"/>
              <a:t>označení cikán není etnické ale sociální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3" descr="04 Popravčí kniha pánů z Rožmberka 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1" r="47214"/>
          <a:stretch/>
        </p:blipFill>
        <p:spPr bwMode="auto">
          <a:xfrm>
            <a:off x="2555776" y="2708920"/>
            <a:ext cx="475705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96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16. – 18. století</a:t>
            </a:r>
          </a:p>
          <a:p>
            <a:pPr>
              <a:buFontTx/>
              <a:buChar char="-"/>
            </a:pPr>
            <a:r>
              <a:rPr lang="cs-CZ" dirty="0" smtClean="0"/>
              <a:t>Čechy: pronásledování, fyzická likvidace, vypovídání z území =&gt; kočovné skupiny</a:t>
            </a:r>
          </a:p>
          <a:p>
            <a:pPr>
              <a:buFontTx/>
              <a:buChar char="-"/>
            </a:pPr>
            <a:r>
              <a:rPr lang="cs-CZ" dirty="0" smtClean="0"/>
              <a:t>Morava: mírnější, na konci 18. století první usazená rodina</a:t>
            </a:r>
          </a:p>
          <a:p>
            <a:pPr>
              <a:buFontTx/>
              <a:buChar char="-"/>
            </a:pPr>
            <a:r>
              <a:rPr lang="cs-CZ" dirty="0" smtClean="0"/>
              <a:t>Slovensko: vstřícný postoj šlechty (muzikanti, kováři), hromadné usazování od 16. století</a:t>
            </a:r>
          </a:p>
          <a:p>
            <a:pPr>
              <a:buFontTx/>
              <a:buChar char="-"/>
            </a:pPr>
            <a:r>
              <a:rPr lang="cs-CZ" dirty="0" smtClean="0"/>
              <a:t>nerovnoprávnost</a:t>
            </a:r>
          </a:p>
          <a:p>
            <a:pPr>
              <a:buFontTx/>
              <a:buChar char="-"/>
            </a:pPr>
            <a:r>
              <a:rPr lang="cs-CZ" dirty="0" smtClean="0"/>
              <a:t>prameny pouze neromské provenience</a:t>
            </a:r>
            <a:endParaRPr lang="cs-CZ" dirty="0"/>
          </a:p>
        </p:txBody>
      </p:sp>
      <p:pic>
        <p:nvPicPr>
          <p:cNvPr id="4" name="Picture 2" descr="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" y="0"/>
            <a:ext cx="9059870" cy="685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15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r>
              <a:rPr lang="cs-CZ" dirty="0" smtClean="0"/>
              <a:t>Osvícenectví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naha panovníků o usazování (Marie Terezie    v Uhrách, Josef II. na Moravě)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amovolné usazování na J Moravě (Strážnice, Svatobořice, </a:t>
            </a:r>
            <a:r>
              <a:rPr lang="cs-CZ" dirty="0" err="1" smtClean="0"/>
              <a:t>Horňácko</a:t>
            </a:r>
            <a:r>
              <a:rPr lang="cs-CZ" dirty="0" smtClean="0"/>
              <a:t>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onec fyzických trestů, právo k životu na území narození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19. století</a:t>
            </a:r>
          </a:p>
          <a:p>
            <a:pPr>
              <a:buFontTx/>
              <a:buChar char="-"/>
            </a:pPr>
            <a:r>
              <a:rPr lang="cs-CZ" dirty="0" smtClean="0"/>
              <a:t>zákony upravující pobyt Romů (domovské právo)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181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1. republika</a:t>
            </a:r>
          </a:p>
          <a:p>
            <a:pPr>
              <a:buFontTx/>
              <a:buChar char="-"/>
            </a:pPr>
            <a:r>
              <a:rPr lang="cs-CZ" dirty="0" smtClean="0"/>
              <a:t>uznána národnost, ale jde spíše o statistickou kategorii cikán</a:t>
            </a:r>
          </a:p>
          <a:p>
            <a:pPr>
              <a:buFontTx/>
              <a:buChar char="-"/>
            </a:pPr>
            <a:r>
              <a:rPr lang="cs-CZ" dirty="0" smtClean="0"/>
              <a:t>způsob obživy podle vztahu k územnímu pohybu: usedlí (kováři, hudebníci, nádeníci, práce s organickým materiálem, žebrání, polní pych) x kočovní (prodej zvířat, podomní prodej, věštění, drobné krádeže)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ákon 117/1927 O potulných cikánech: nižší občanská kategorie (cikánské legitimace, zákaz vstupu, výchovná opatření, vykazování a zákazy pobytů)</a:t>
            </a:r>
          </a:p>
        </p:txBody>
      </p:sp>
    </p:spTree>
    <p:extLst>
      <p:ext uri="{BB962C8B-B14F-4D97-AF65-F5344CB8AC3E}">
        <p14:creationId xmlns:p14="http://schemas.microsoft.com/office/powerpoint/2010/main" val="352860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vysoká míra integrace na Moravě (první VŠ student), relativně dobré soužití na Slovensku, Čechy více problémy – kočovné skupiny 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2. světová válka</a:t>
            </a:r>
          </a:p>
          <a:p>
            <a:pPr>
              <a:buFontTx/>
              <a:buChar char="-"/>
            </a:pPr>
            <a:r>
              <a:rPr lang="cs-CZ" dirty="0" smtClean="0"/>
              <a:t>Romové z území protektorátu v </a:t>
            </a:r>
            <a:r>
              <a:rPr lang="cs-CZ" dirty="0" err="1" smtClean="0"/>
              <a:t>koncen</a:t>
            </a:r>
            <a:r>
              <a:rPr lang="cs-CZ" dirty="0" smtClean="0"/>
              <a:t>- </a:t>
            </a:r>
            <a:r>
              <a:rPr lang="cs-CZ" dirty="0" err="1" smtClean="0"/>
              <a:t>tračních</a:t>
            </a:r>
            <a:r>
              <a:rPr lang="cs-CZ" dirty="0" smtClean="0"/>
              <a:t> táborech </a:t>
            </a:r>
            <a:r>
              <a:rPr lang="cs-CZ" dirty="0" smtClean="0">
                <a:sym typeface="Wingdings" panose="05000000000000000000" pitchFamily="2" charset="2"/>
              </a:rPr>
              <a:t> 90% předválečné populace zahynulo</a:t>
            </a:r>
          </a:p>
          <a:p>
            <a:pPr>
              <a:buFontTx/>
              <a:buChar char="-"/>
            </a:pPr>
            <a:r>
              <a:rPr lang="cs-CZ" dirty="0" smtClean="0"/>
              <a:t>na Slovensku výrazné zhoršení životních podmínek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3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2. polovina 20. století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 válce samovolné i státem řízené migrace za prací do pohraničí (S Morava a Čechy, Z Čechy) a průmyslových oblastí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similace řízená státem: sociálně-patologická skupina, narušení komunit, neoficiální zákaz používání jazyka, kultury </a:t>
            </a:r>
          </a:p>
          <a:p>
            <a:pPr>
              <a:buFontTx/>
              <a:buChar char="-"/>
            </a:pPr>
            <a:r>
              <a:rPr lang="cs-CZ" dirty="0" smtClean="0"/>
              <a:t>1958 zákaz kočování</a:t>
            </a:r>
          </a:p>
          <a:p>
            <a:pPr>
              <a:buFontTx/>
              <a:buChar char="-"/>
            </a:pPr>
            <a:r>
              <a:rPr lang="cs-CZ" dirty="0" smtClean="0"/>
              <a:t>1965 likvidace romských osad na Slovensku, bez efektu</a:t>
            </a:r>
          </a:p>
          <a:p>
            <a:pPr>
              <a:buFontTx/>
              <a:buChar char="-"/>
            </a:pPr>
            <a:r>
              <a:rPr lang="cs-CZ" dirty="0" smtClean="0"/>
              <a:t>1968-73 první romská politická strana u nás Svaz Cikánů-Romů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43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80.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integrace: povolení kulturních aktivit, oživení jazyka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90. léta 20. století</a:t>
            </a:r>
          </a:p>
          <a:p>
            <a:pPr>
              <a:buFontTx/>
              <a:buChar char="-"/>
            </a:pPr>
            <a:r>
              <a:rPr lang="cs-CZ" dirty="0" smtClean="0"/>
              <a:t>1991 poprvé v status národnostní menšiny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lna </a:t>
            </a:r>
            <a:r>
              <a:rPr lang="cs-CZ" dirty="0" err="1" smtClean="0"/>
              <a:t>etnoemancipace</a:t>
            </a:r>
            <a:r>
              <a:rPr lang="cs-CZ" dirty="0" smtClean="0"/>
              <a:t> a občanské angažovanosti x zvyšující se nezaměstnanost    a sociální propad</a:t>
            </a:r>
          </a:p>
          <a:p>
            <a:pPr>
              <a:buFontTx/>
              <a:buChar char="-"/>
            </a:pPr>
            <a:r>
              <a:rPr lang="cs-CZ" dirty="0" smtClean="0"/>
              <a:t>1993 s rozpadem Čsl. nemožnost nabytí českého občanství (status cizinců =&gt; horší životní podmínky)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08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historická menšina x dlouhou dobu není soužití s majoritou =&gt; historické determinanty vzájemných vztahů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právné označení Romové (z označení                v romštině, Rom = </a:t>
            </a:r>
            <a:r>
              <a:rPr lang="cs-CZ" dirty="0"/>
              <a:t>m</a:t>
            </a:r>
            <a:r>
              <a:rPr lang="cs-CZ" dirty="0" smtClean="0"/>
              <a:t>už) x </a:t>
            </a:r>
            <a:r>
              <a:rPr lang="cs-CZ" dirty="0" err="1" smtClean="0"/>
              <a:t>exoetnymum</a:t>
            </a:r>
            <a:r>
              <a:rPr lang="cs-CZ" dirty="0" smtClean="0"/>
              <a:t> cikáni (používané též v historických souvislostech)</a:t>
            </a:r>
          </a:p>
          <a:p>
            <a:pPr>
              <a:buFontTx/>
              <a:buChar char="-"/>
            </a:pPr>
            <a:r>
              <a:rPr lang="cs-CZ" dirty="0" smtClean="0"/>
              <a:t>jediná menšina bez „původního“ státu</a:t>
            </a:r>
          </a:p>
          <a:p>
            <a:pPr>
              <a:buFontTx/>
              <a:buChar char="-"/>
            </a:pPr>
            <a:r>
              <a:rPr lang="cs-CZ" dirty="0" smtClean="0"/>
              <a:t>vnitřní dělení na </a:t>
            </a:r>
            <a:r>
              <a:rPr lang="cs-CZ" dirty="0" err="1" smtClean="0"/>
              <a:t>subetnické</a:t>
            </a:r>
            <a:r>
              <a:rPr lang="cs-CZ" dirty="0" smtClean="0"/>
              <a:t> skupiny = není homogenní etnikum: 85% slovenští R., 10% olašští R., zbytek moravští, čeští, maďarští, </a:t>
            </a:r>
            <a:r>
              <a:rPr lang="cs-CZ" dirty="0" err="1" smtClean="0"/>
              <a:t>Sinti</a:t>
            </a:r>
            <a:r>
              <a:rPr lang="cs-CZ" dirty="0" smtClean="0"/>
              <a:t> (skupina z Německa)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525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1016</Words>
  <Application>Microsoft Office PowerPoint</Application>
  <PresentationFormat>Předvádění na obrazovce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Romové</vt:lpstr>
      <vt:lpstr>Historie kontaktů s Romy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Charakteristika menšiny</vt:lpstr>
      <vt:lpstr>Prezentace aplikace PowerPoint</vt:lpstr>
      <vt:lpstr>Prezentace aplikace PowerPoint</vt:lpstr>
      <vt:lpstr>Etnické identifikátory</vt:lpstr>
      <vt:lpstr>Prezentace aplikace PowerPoint</vt:lpstr>
      <vt:lpstr>Statistické údaje</vt:lpstr>
      <vt:lpstr>Kulturní instituce</vt:lpstr>
      <vt:lpstr>Prezentace aplikace PowerPoint</vt:lpstr>
      <vt:lpstr>Literatura a badatelé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Romové</dc:title>
  <dc:creator>mzm</dc:creator>
  <cp:lastModifiedBy>Jana Poláková</cp:lastModifiedBy>
  <cp:revision>19</cp:revision>
  <dcterms:created xsi:type="dcterms:W3CDTF">2018-05-25T09:33:57Z</dcterms:created>
  <dcterms:modified xsi:type="dcterms:W3CDTF">2022-09-26T09:28:27Z</dcterms:modified>
</cp:coreProperties>
</file>