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4" r:id="rId7"/>
    <p:sldId id="262" r:id="rId8"/>
    <p:sldId id="272" r:id="rId9"/>
    <p:sldId id="268" r:id="rId10"/>
    <p:sldId id="266" r:id="rId11"/>
    <p:sldId id="263" r:id="rId12"/>
    <p:sldId id="269" r:id="rId13"/>
    <p:sldId id="260" r:id="rId14"/>
    <p:sldId id="265" r:id="rId15"/>
    <p:sldId id="267" r:id="rId16"/>
    <p:sldId id="273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34" autoAdjust="0"/>
  </p:normalViewPr>
  <p:slideViewPr>
    <p:cSldViewPr>
      <p:cViewPr varScale="1">
        <p:scale>
          <a:sx n="145" d="100"/>
          <a:sy n="145" d="100"/>
        </p:scale>
        <p:origin x="-25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02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6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85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5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24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89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40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6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1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E37E-ED07-4665-8915-76679FD24290}" type="datetimeFigureOut">
              <a:rPr lang="cs-CZ" smtClean="0"/>
              <a:t>06.01.2023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0E21-9671-4EA2-BD64-171132ED32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04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ajinc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euf6iojJ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Ukrajinci a Rusíni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0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jazyk ani místo narození není určující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náboženství hlavně Z (řečtí katolíci, pravoslavní, katolíci = potomci Čechů a Poláků)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z</a:t>
            </a:r>
            <a:r>
              <a:rPr lang="cs-CZ" dirty="0" smtClean="0">
                <a:sym typeface="Wingdings" panose="05000000000000000000" pitchFamily="2" charset="2"/>
              </a:rPr>
              <a:t>vyky: přenos tradice do českého prostředí – spojeno s rodinou a církví (Velikonoce – půst, pascha, Vánoce, gastronomie)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h</a:t>
            </a:r>
            <a:r>
              <a:rPr lang="cs-CZ" dirty="0" smtClean="0">
                <a:sym typeface="Wingdings" panose="05000000000000000000" pitchFamily="2" charset="2"/>
              </a:rPr>
              <a:t>udba a tanec: spojeno s komunitními aktivitami; častušky (žertovné zdramatizované zpěvy)</a:t>
            </a:r>
          </a:p>
          <a:p>
            <a:pPr>
              <a:buFontTx/>
              <a:buChar char="-"/>
            </a:pPr>
            <a:r>
              <a:rPr lang="cs-CZ" dirty="0" smtClean="0"/>
              <a:t>Ukrajinci o sobě: národní hrdost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1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</a:t>
            </a:r>
            <a:r>
              <a:rPr lang="cs-CZ" baseline="0" dirty="0" smtClean="0"/>
              <a:t> instituce -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současná </a:t>
            </a:r>
            <a:r>
              <a:rPr lang="cs-CZ" dirty="0"/>
              <a:t>i tradiční </a:t>
            </a:r>
            <a:r>
              <a:rPr lang="cs-CZ" dirty="0" smtClean="0"/>
              <a:t>kultura; „</a:t>
            </a:r>
            <a:r>
              <a:rPr lang="cs-CZ" dirty="0" err="1" smtClean="0"/>
              <a:t>pomajdanovská</a:t>
            </a:r>
            <a:r>
              <a:rPr lang="cs-CZ" dirty="0" smtClean="0"/>
              <a:t>“ politika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Sdružení Ukrajinců a příznivců Ukrajiny v ČR (Praha, 1990) – soubor </a:t>
            </a:r>
            <a:r>
              <a:rPr lang="cs-CZ" dirty="0" err="1" smtClean="0"/>
              <a:t>Berehyňa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Ukrajinská iniciativa v ČR (Praha, 1992) – časopis </a:t>
            </a:r>
            <a:r>
              <a:rPr lang="cs-CZ" dirty="0" err="1" smtClean="0"/>
              <a:t>Porohy</a:t>
            </a:r>
            <a:r>
              <a:rPr lang="cs-CZ" dirty="0" smtClean="0"/>
              <a:t>, kapela </a:t>
            </a:r>
            <a:r>
              <a:rPr lang="cs-CZ" dirty="0" err="1" smtClean="0"/>
              <a:t>Ignis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Ukrajinská iniciativa Jižní Moravy (Brno, 2014)</a:t>
            </a:r>
          </a:p>
          <a:p>
            <a:pPr>
              <a:buFontTx/>
              <a:buChar char="-"/>
            </a:pPr>
            <a:r>
              <a:rPr lang="cs-CZ" dirty="0" smtClean="0"/>
              <a:t>Sdružení Ukrajinek v ČR (Praha, 2003)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err="1" smtClean="0"/>
              <a:t>Sudaruška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Ukrajinský žurnál (2013) – v ČJ, politické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8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badatelé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Bohdan </a:t>
            </a:r>
            <a:r>
              <a:rPr lang="cs-CZ" dirty="0" err="1" smtClean="0"/>
              <a:t>Zilynskyj</a:t>
            </a:r>
            <a:r>
              <a:rPr lang="cs-CZ" dirty="0" smtClean="0"/>
              <a:t> – česko-ukrajinské vztahy</a:t>
            </a:r>
          </a:p>
          <a:p>
            <a:r>
              <a:rPr lang="cs-CZ" dirty="0" smtClean="0"/>
              <a:t>Bohdan </a:t>
            </a:r>
            <a:r>
              <a:rPr lang="cs-CZ" dirty="0" err="1" smtClean="0"/>
              <a:t>Rajčinec</a:t>
            </a:r>
            <a:endParaRPr lang="cs-CZ" dirty="0" smtClean="0"/>
          </a:p>
          <a:p>
            <a:r>
              <a:rPr lang="cs-CZ" dirty="0" err="1"/>
              <a:t>PřF</a:t>
            </a:r>
            <a:r>
              <a:rPr lang="cs-CZ" dirty="0"/>
              <a:t> UK, katedra sociální demografie a </a:t>
            </a:r>
            <a:r>
              <a:rPr lang="cs-CZ" dirty="0" err="1" smtClean="0"/>
              <a:t>regio</a:t>
            </a:r>
            <a:r>
              <a:rPr lang="cs-CZ" dirty="0" smtClean="0"/>
              <a:t>- </a:t>
            </a:r>
            <a:r>
              <a:rPr lang="cs-CZ" dirty="0" err="1" smtClean="0"/>
              <a:t>nálního</a:t>
            </a:r>
            <a:r>
              <a:rPr lang="cs-CZ" dirty="0" smtClean="0"/>
              <a:t> </a:t>
            </a:r>
            <a:r>
              <a:rPr lang="cs-CZ" dirty="0"/>
              <a:t>rozvoje</a:t>
            </a:r>
          </a:p>
        </p:txBody>
      </p:sp>
    </p:spTree>
    <p:extLst>
      <p:ext uri="{BB962C8B-B14F-4D97-AF65-F5344CB8AC3E}">
        <p14:creationId xmlns:p14="http://schemas.microsoft.com/office/powerpoint/2010/main" val="25928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cs-CZ" dirty="0" smtClean="0"/>
              <a:t>1. republika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o té doby maďarizace</a:t>
            </a:r>
          </a:p>
          <a:p>
            <a:pPr>
              <a:buFontTx/>
              <a:buChar char="-"/>
            </a:pPr>
            <a:r>
              <a:rPr lang="cs-CZ" dirty="0" smtClean="0"/>
              <a:t>součástí státu oblast Podkarpatská Rus (později Zakarpatská Ukrajina) </a:t>
            </a:r>
            <a:r>
              <a:rPr lang="cs-CZ" dirty="0" smtClean="0">
                <a:sym typeface="Wingdings" panose="05000000000000000000" pitchFamily="2" charset="2"/>
              </a:rPr>
              <a:t> snaha             o autonomii</a:t>
            </a:r>
          </a:p>
          <a:p>
            <a:pPr>
              <a:buFontTx/>
              <a:buChar char="-"/>
            </a:pPr>
            <a:r>
              <a:rPr lang="cs-CZ" dirty="0" smtClean="0">
                <a:sym typeface="Wingdings" panose="05000000000000000000" pitchFamily="2" charset="2"/>
              </a:rPr>
              <a:t>rozvoj ekonomický, vzdělávání x příchod Čechů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racovní migrace, po r. 1939 politická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30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r>
              <a:rPr lang="cs-CZ" sz="3000" dirty="0"/>
              <a:t>2. světová válka</a:t>
            </a:r>
          </a:p>
          <a:p>
            <a:pPr>
              <a:buFontTx/>
              <a:buChar char="-"/>
            </a:pPr>
            <a:r>
              <a:rPr lang="cs-CZ" sz="3000" dirty="0"/>
              <a:t>útěk před Maďary do SSSR </a:t>
            </a:r>
            <a:r>
              <a:rPr lang="cs-CZ" sz="3000" dirty="0">
                <a:sym typeface="Wingdings" panose="05000000000000000000" pitchFamily="2" charset="2"/>
              </a:rPr>
              <a:t> internace, </a:t>
            </a:r>
            <a:r>
              <a:rPr lang="cs-CZ" sz="3000" dirty="0" smtClean="0">
                <a:sym typeface="Wingdings" panose="05000000000000000000" pitchFamily="2" charset="2"/>
              </a:rPr>
              <a:t>             čsl</a:t>
            </a:r>
            <a:r>
              <a:rPr lang="cs-CZ" sz="3000" dirty="0">
                <a:sym typeface="Wingdings" panose="05000000000000000000" pitchFamily="2" charset="2"/>
              </a:rPr>
              <a:t>. armáda</a:t>
            </a:r>
          </a:p>
          <a:p>
            <a:pPr>
              <a:buFontTx/>
              <a:buChar char="-"/>
            </a:pPr>
            <a:r>
              <a:rPr lang="cs-CZ" sz="3000" dirty="0">
                <a:sym typeface="Wingdings" panose="05000000000000000000" pitchFamily="2" charset="2"/>
              </a:rPr>
              <a:t>likvidace inteligence po příchodu Rudé armády</a:t>
            </a:r>
          </a:p>
          <a:p>
            <a:endParaRPr lang="cs-CZ" sz="3000" dirty="0" smtClean="0"/>
          </a:p>
          <a:p>
            <a:r>
              <a:rPr lang="cs-CZ" sz="3000" dirty="0" smtClean="0"/>
              <a:t>2. polovina 20. století</a:t>
            </a:r>
          </a:p>
          <a:p>
            <a:pPr>
              <a:buFontTx/>
              <a:buChar char="-"/>
            </a:pPr>
            <a:r>
              <a:rPr lang="cs-CZ" sz="3000" dirty="0"/>
              <a:t>m</a:t>
            </a:r>
            <a:r>
              <a:rPr lang="cs-CZ" sz="3000" dirty="0" smtClean="0"/>
              <a:t>ožnost přesunu do „původního státu“ – vojáci, studenti</a:t>
            </a:r>
          </a:p>
          <a:p>
            <a:pPr>
              <a:buFontTx/>
              <a:buChar char="-"/>
            </a:pPr>
            <a:r>
              <a:rPr lang="cs-CZ" sz="3000" dirty="0"/>
              <a:t>r</a:t>
            </a:r>
            <a:r>
              <a:rPr lang="cs-CZ" sz="3000" dirty="0" smtClean="0"/>
              <a:t>usínští reemigranti z Rumunska (J Morava)</a:t>
            </a:r>
          </a:p>
          <a:p>
            <a:pPr>
              <a:buFontTx/>
              <a:buChar char="-"/>
            </a:pPr>
            <a:r>
              <a:rPr lang="cs-CZ" sz="3000" dirty="0"/>
              <a:t>s</a:t>
            </a:r>
            <a:r>
              <a:rPr lang="cs-CZ" sz="3000" dirty="0" smtClean="0"/>
              <a:t>míšená manželství, tradiční kultura zanikla</a:t>
            </a:r>
          </a:p>
          <a:p>
            <a:pPr>
              <a:buFontTx/>
              <a:buChar char="-"/>
            </a:pPr>
            <a:r>
              <a:rPr lang="cs-CZ" sz="3000" dirty="0"/>
              <a:t>n</a:t>
            </a:r>
            <a:r>
              <a:rPr lang="cs-CZ" sz="3000" dirty="0" smtClean="0"/>
              <a:t>árodnost ukrajinská nebo slovenská</a:t>
            </a:r>
          </a:p>
        </p:txBody>
      </p:sp>
    </p:spTree>
    <p:extLst>
      <p:ext uri="{BB962C8B-B14F-4D97-AF65-F5344CB8AC3E}">
        <p14:creationId xmlns:p14="http://schemas.microsoft.com/office/powerpoint/2010/main" val="4087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 rtl="0" eaLnBrk="1" latinLnBrk="0" hangingPunct="1"/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r. 1989</a:t>
            </a:r>
            <a:endParaRPr lang="cs-CZ" sz="3200" dirty="0" smtClean="0">
              <a:effectLst/>
            </a:endParaRPr>
          </a:p>
          <a:p>
            <a:pPr rtl="0" eaLnBrk="1" latinLnBrk="0" hangingPunct="1"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období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etnoemancipace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revitalizace jazyka (na Slovensku kodifikován) a tradic, národní hrdost (Nick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Holonyak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LED diody, Andy </a:t>
            </a:r>
            <a:r>
              <a:rPr lang="cs-CZ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Warhoul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výtvarník) x identifikace s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určitou skupinou (</a:t>
            </a:r>
            <a:r>
              <a:rPr lang="cs-CZ" sz="3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Lemkové</a:t>
            </a:r>
            <a:r>
              <a:rPr lang="cs-CZ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Huculové, Bojkové)</a:t>
            </a:r>
          </a:p>
          <a:p>
            <a:pPr>
              <a:buFontTx/>
              <a:buChar char="-"/>
            </a:pPr>
            <a:r>
              <a:rPr lang="cs-CZ" dirty="0" smtClean="0"/>
              <a:t>migrace ekonomická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020577"/>
            <a:ext cx="3816423" cy="48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0577"/>
            <a:ext cx="3384376" cy="337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5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u </a:t>
            </a:r>
            <a:r>
              <a:rPr lang="cs-CZ" dirty="0"/>
              <a:t>nás především ze Slovenska, Ukrajiny</a:t>
            </a:r>
          </a:p>
          <a:p>
            <a:pPr>
              <a:buFontTx/>
              <a:buChar char="-"/>
            </a:pPr>
            <a:r>
              <a:rPr lang="cs-CZ" dirty="0"/>
              <a:t>téměř chybí střední generace</a:t>
            </a:r>
          </a:p>
          <a:p>
            <a:pPr>
              <a:buFontTx/>
              <a:buChar char="-"/>
            </a:pPr>
            <a:r>
              <a:rPr lang="cs-CZ" dirty="0"/>
              <a:t>městské prostředí – Praha, S republiky</a:t>
            </a:r>
          </a:p>
          <a:p>
            <a:pPr>
              <a:buFontTx/>
              <a:buChar char="-"/>
            </a:pPr>
            <a:r>
              <a:rPr lang="cs-CZ" dirty="0"/>
              <a:t>starší generace vysoká asimilace, mladší generace </a:t>
            </a:r>
            <a:r>
              <a:rPr lang="cs-CZ" dirty="0" err="1"/>
              <a:t>etnoemancipace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7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1991: 1.900</a:t>
            </a:r>
          </a:p>
          <a:p>
            <a:pPr>
              <a:buFontTx/>
              <a:buChar char="-"/>
            </a:pPr>
            <a:r>
              <a:rPr lang="cs-CZ" dirty="0"/>
              <a:t>2011: 739 (kvalifikované odhady 10 tisíc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2021: 608, Praha 213, Brno 40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historické </a:t>
            </a:r>
            <a:r>
              <a:rPr lang="cs-CZ" dirty="0"/>
              <a:t>souvislosti</a:t>
            </a:r>
          </a:p>
          <a:p>
            <a:pPr>
              <a:buFontTx/>
              <a:buChar char="-"/>
            </a:pPr>
            <a:r>
              <a:rPr lang="cs-CZ" dirty="0" smtClean="0"/>
              <a:t>Klub přátel Podkarpatské Rusi (1. republika)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</a:p>
          <a:p>
            <a:pPr>
              <a:buFontTx/>
              <a:buChar char="-"/>
            </a:pPr>
            <a:r>
              <a:rPr lang="cs-CZ" dirty="0" smtClean="0"/>
              <a:t>Společnost </a:t>
            </a:r>
            <a:r>
              <a:rPr lang="cs-CZ" dirty="0"/>
              <a:t>přátel Podkarpatské Rusi </a:t>
            </a:r>
            <a:r>
              <a:rPr lang="cs-CZ" dirty="0" smtClean="0"/>
              <a:t>(Praha, 1990): časopis Podkarpatská Rus, turistika</a:t>
            </a:r>
          </a:p>
          <a:p>
            <a:pPr>
              <a:buFontTx/>
              <a:buChar char="-"/>
            </a:pPr>
            <a:r>
              <a:rPr lang="cs-CZ" dirty="0" smtClean="0"/>
              <a:t>Přátelé Podkarpatské Rusi (Brno, 1992)</a:t>
            </a:r>
          </a:p>
          <a:p>
            <a:pPr>
              <a:buFontTx/>
              <a:buChar char="-"/>
            </a:pPr>
            <a:r>
              <a:rPr lang="cs-CZ" dirty="0" smtClean="0"/>
              <a:t>Rusíni.cz – rusínská iniciativa v ČR (Praha, 2009): </a:t>
            </a:r>
            <a:r>
              <a:rPr lang="cs-CZ" dirty="0" err="1" smtClean="0"/>
              <a:t>etnoemancipace</a:t>
            </a:r>
            <a:r>
              <a:rPr lang="cs-CZ" dirty="0" smtClean="0"/>
              <a:t> =&gt; národní samostatnost, Dětské centrum (výuka jazyka)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5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badatelé – Rusíni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</a:t>
            </a:r>
            <a:r>
              <a:rPr lang="cs-CZ" dirty="0" smtClean="0"/>
              <a:t>a 1. republiky Podkarpatská Rus – spojeno      s cestováním, charitativní činností, prací; Amálie </a:t>
            </a:r>
            <a:r>
              <a:rPr lang="cs-CZ" dirty="0" err="1" smtClean="0"/>
              <a:t>Kožmínová</a:t>
            </a:r>
            <a:r>
              <a:rPr lang="cs-CZ" dirty="0" smtClean="0"/>
              <a:t> (obydlí, zvyky, oděv)</a:t>
            </a:r>
          </a:p>
          <a:p>
            <a:r>
              <a:rPr lang="cs-CZ" dirty="0"/>
              <a:t>h</a:t>
            </a:r>
            <a:r>
              <a:rPr lang="cs-CZ" dirty="0" smtClean="0"/>
              <a:t>istorici v souvislosti s vojáky ve Svobodově armádě</a:t>
            </a:r>
          </a:p>
          <a:p>
            <a:r>
              <a:rPr lang="cs-CZ" dirty="0" smtClean="0"/>
              <a:t>členové spolků (Agáta Pilátová, Dagmar </a:t>
            </a:r>
            <a:r>
              <a:rPr lang="cs-CZ" dirty="0"/>
              <a:t>Březinová</a:t>
            </a:r>
            <a:r>
              <a:rPr lang="cs-CZ" dirty="0" smtClean="0"/>
              <a:t>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www.ukrajinci.cz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3200" dirty="0" smtClean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64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rmAutofit/>
          </a:bodyPr>
          <a:lstStyle/>
          <a:p>
            <a:r>
              <a:rPr lang="cs-CZ" dirty="0" smtClean="0"/>
              <a:t>Kdo je a kdo není národ?</a:t>
            </a:r>
          </a:p>
          <a:p>
            <a:pPr>
              <a:buFontTx/>
              <a:buChar char="-"/>
            </a:pPr>
            <a:r>
              <a:rPr lang="cs-CZ" dirty="0" smtClean="0"/>
              <a:t>Ukrajinci ano, Rusíni ne x Ukrajinci i Rusíni ano</a:t>
            </a:r>
          </a:p>
          <a:p>
            <a:pPr>
              <a:buFontTx/>
              <a:buChar char="-"/>
            </a:pPr>
            <a:r>
              <a:rPr lang="cs-CZ" dirty="0" smtClean="0"/>
              <a:t>oba názorové proudy jak u laické tak odborné veřejnosti</a:t>
            </a:r>
          </a:p>
          <a:p>
            <a:pPr>
              <a:buFontTx/>
              <a:buChar char="-"/>
            </a:pPr>
            <a:r>
              <a:rPr lang="cs-CZ" dirty="0" smtClean="0"/>
              <a:t>v současné době není vyřešeno</a:t>
            </a:r>
          </a:p>
          <a:p>
            <a:pPr>
              <a:buFontTx/>
              <a:buChar char="-"/>
            </a:pPr>
            <a:r>
              <a:rPr lang="cs-CZ" dirty="0" smtClean="0"/>
              <a:t>v rámci ČR dvě samostatné národnostní menšiny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3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oblastí Ukrajiny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16. a 17. století</a:t>
            </a:r>
          </a:p>
          <a:p>
            <a:pPr>
              <a:buFontTx/>
              <a:buChar char="-"/>
            </a:pPr>
            <a:r>
              <a:rPr lang="cs-CZ" dirty="0" smtClean="0"/>
              <a:t>studenti, žoldáci (Kozáci)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18. století</a:t>
            </a:r>
          </a:p>
          <a:p>
            <a:pPr>
              <a:buFontTx/>
              <a:buChar char="-"/>
            </a:pPr>
            <a:r>
              <a:rPr lang="cs-CZ" dirty="0" smtClean="0"/>
              <a:t>připojení V Haliče a S Bukoviny k monarchii =&gt; častější přesun místního obyvatelstva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Konec 19. století</a:t>
            </a:r>
          </a:p>
          <a:p>
            <a:pPr>
              <a:buFontTx/>
              <a:buChar char="-"/>
            </a:pPr>
            <a:r>
              <a:rPr lang="cs-CZ" dirty="0" smtClean="0"/>
              <a:t>vyučující na technické univerzitě v Praze</a:t>
            </a:r>
          </a:p>
          <a:p>
            <a:pPr>
              <a:buFontTx/>
              <a:buChar char="-"/>
            </a:pPr>
            <a:r>
              <a:rPr lang="cs-CZ" dirty="0" smtClean="0"/>
              <a:t>první organizace ukrajinských studentů v Příbrami</a:t>
            </a:r>
          </a:p>
        </p:txBody>
      </p:sp>
    </p:spTree>
    <p:extLst>
      <p:ext uri="{BB962C8B-B14F-4D97-AF65-F5344CB8AC3E}">
        <p14:creationId xmlns:p14="http://schemas.microsoft.com/office/powerpoint/2010/main" val="39494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cs-CZ" dirty="0" smtClean="0"/>
              <a:t>Počátek 20. století</a:t>
            </a:r>
          </a:p>
          <a:p>
            <a:pPr>
              <a:buFontTx/>
              <a:buChar char="-"/>
            </a:pPr>
            <a:r>
              <a:rPr lang="cs-CZ" dirty="0" smtClean="0"/>
              <a:t>formování národního uvědomění Ukrajinců, do té doby jednotlivé skupiny; Rusíni n. Malorusové</a:t>
            </a:r>
          </a:p>
          <a:p>
            <a:pPr>
              <a:buFontTx/>
              <a:buChar char="-"/>
            </a:pPr>
            <a:r>
              <a:rPr lang="cs-CZ" dirty="0" smtClean="0"/>
              <a:t>sezónní dělníci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1. světová válka</a:t>
            </a:r>
          </a:p>
          <a:p>
            <a:pPr>
              <a:buFontTx/>
              <a:buChar char="-"/>
            </a:pPr>
            <a:r>
              <a:rPr lang="cs-CZ" dirty="0" smtClean="0"/>
              <a:t>zpočátku zajatci, později civilisté z válečných oblastí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4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kontaktů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72608"/>
          </a:xfrm>
        </p:spPr>
        <p:txBody>
          <a:bodyPr>
            <a:noAutofit/>
          </a:bodyPr>
          <a:lstStyle/>
          <a:p>
            <a:r>
              <a:rPr lang="cs-CZ" dirty="0" smtClean="0"/>
              <a:t>1. republika</a:t>
            </a:r>
          </a:p>
          <a:p>
            <a:pPr>
              <a:buFontTx/>
              <a:buChar char="-"/>
            </a:pPr>
            <a:r>
              <a:rPr lang="cs-CZ" dirty="0" smtClean="0"/>
              <a:t>politická emigrace ze SSSR i Polska: podpora vzdělávání a kultury ze strany státu (SŠ, VŠ        v Praze)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2. světová válka</a:t>
            </a:r>
          </a:p>
          <a:p>
            <a:pPr>
              <a:buFontTx/>
              <a:buChar char="-"/>
            </a:pPr>
            <a:r>
              <a:rPr lang="cs-CZ" dirty="0" smtClean="0"/>
              <a:t>emigrace preferující samostatnou Ukrajinu pronásledována</a:t>
            </a:r>
          </a:p>
          <a:p>
            <a:pPr>
              <a:buFontTx/>
              <a:buChar char="-"/>
            </a:pPr>
            <a:r>
              <a:rPr lang="cs-CZ" dirty="0" smtClean="0"/>
              <a:t>část politické emigrace odvlečena zpět</a:t>
            </a:r>
          </a:p>
        </p:txBody>
      </p:sp>
    </p:spTree>
    <p:extLst>
      <p:ext uri="{BB962C8B-B14F-4D97-AF65-F5344CB8AC3E}">
        <p14:creationId xmlns:p14="http://schemas.microsoft.com/office/powerpoint/2010/main" val="15478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Autofit/>
          </a:bodyPr>
          <a:lstStyle/>
          <a:p>
            <a:r>
              <a:rPr lang="cs-CZ" sz="2800" dirty="0" smtClean="0"/>
              <a:t>2. polovina 20. století</a:t>
            </a:r>
          </a:p>
          <a:p>
            <a:pPr>
              <a:buFontTx/>
              <a:buChar char="-"/>
            </a:pPr>
            <a:r>
              <a:rPr lang="cs-CZ" sz="2800" dirty="0" smtClean="0"/>
              <a:t>z Ukrajiny do pohraničí reemigranti z Volyně</a:t>
            </a:r>
          </a:p>
          <a:p>
            <a:pPr>
              <a:buFontTx/>
              <a:buChar char="-"/>
            </a:pPr>
            <a:r>
              <a:rPr lang="cs-CZ" sz="2800" dirty="0" smtClean="0"/>
              <a:t>jako ostatní obyvatelé SSSR</a:t>
            </a:r>
          </a:p>
          <a:p>
            <a:pPr>
              <a:buFontTx/>
              <a:buChar char="-"/>
            </a:pPr>
            <a:r>
              <a:rPr lang="cs-CZ" sz="2800" dirty="0" smtClean="0"/>
              <a:t>zrušení práv menšiny </a:t>
            </a:r>
            <a:r>
              <a:rPr lang="cs-CZ" sz="2800" dirty="0" smtClean="0">
                <a:sym typeface="Wingdings" panose="05000000000000000000" pitchFamily="2" charset="2"/>
              </a:rPr>
              <a:t> zánik školství, zákaz řecko-katolického obřadu</a:t>
            </a:r>
          </a:p>
          <a:p>
            <a:pPr>
              <a:buFontTx/>
              <a:buChar char="-"/>
            </a:pPr>
            <a:r>
              <a:rPr lang="cs-CZ" sz="2800" dirty="0">
                <a:sym typeface="Wingdings" panose="05000000000000000000" pitchFamily="2" charset="2"/>
              </a:rPr>
              <a:t>o</a:t>
            </a:r>
            <a:r>
              <a:rPr lang="cs-CZ" sz="2800" dirty="0" smtClean="0">
                <a:sym typeface="Wingdings" panose="05000000000000000000" pitchFamily="2" charset="2"/>
              </a:rPr>
              <a:t>d 1968 samostatná menšina (Ukrajinci-Rusíni)</a:t>
            </a:r>
          </a:p>
          <a:p>
            <a:pPr>
              <a:buFontTx/>
              <a:buChar char="-"/>
            </a:pPr>
            <a:endParaRPr lang="cs-CZ" sz="2800" dirty="0" smtClean="0">
              <a:sym typeface="Wingdings" panose="05000000000000000000" pitchFamily="2" charset="2"/>
            </a:endParaRPr>
          </a:p>
          <a:p>
            <a:r>
              <a:rPr lang="cs-CZ" sz="2800" dirty="0" smtClean="0">
                <a:sym typeface="Wingdings" panose="05000000000000000000" pitchFamily="2" charset="2"/>
              </a:rPr>
              <a:t>Po r. 1989</a:t>
            </a:r>
          </a:p>
          <a:p>
            <a:pPr>
              <a:buFontTx/>
              <a:buChar char="-"/>
            </a:pPr>
            <a:r>
              <a:rPr lang="cs-CZ" sz="2800" dirty="0" smtClean="0">
                <a:sym typeface="Wingdings" panose="05000000000000000000" pitchFamily="2" charset="2"/>
              </a:rPr>
              <a:t>migrace </a:t>
            </a:r>
            <a:r>
              <a:rPr lang="cs-CZ" sz="2800" dirty="0">
                <a:sym typeface="Wingdings" panose="05000000000000000000" pitchFamily="2" charset="2"/>
              </a:rPr>
              <a:t>ekonomická – krátkodobá, </a:t>
            </a:r>
            <a:r>
              <a:rPr lang="cs-CZ" sz="2800" dirty="0" smtClean="0">
                <a:sym typeface="Wingdings" panose="05000000000000000000" pitchFamily="2" charset="2"/>
              </a:rPr>
              <a:t>opakovaná, „</a:t>
            </a:r>
            <a:r>
              <a:rPr lang="cs-CZ" sz="2800" dirty="0" err="1" smtClean="0">
                <a:sym typeface="Wingdings" panose="05000000000000000000" pitchFamily="2" charset="2"/>
              </a:rPr>
              <a:t>pomajdanovská</a:t>
            </a:r>
            <a:r>
              <a:rPr lang="cs-CZ" sz="2800" dirty="0" smtClean="0">
                <a:sym typeface="Wingdings" panose="05000000000000000000" pitchFamily="2" charset="2"/>
              </a:rPr>
              <a:t>“ politická</a:t>
            </a:r>
          </a:p>
          <a:p>
            <a:pPr>
              <a:buFontTx/>
              <a:buChar char="-"/>
            </a:pPr>
            <a:r>
              <a:rPr lang="cs-CZ" sz="2800" dirty="0" smtClean="0"/>
              <a:t>konec 90. let a období </a:t>
            </a:r>
            <a:r>
              <a:rPr lang="cs-CZ" sz="2800" dirty="0" err="1" smtClean="0"/>
              <a:t>hosp</a:t>
            </a:r>
            <a:r>
              <a:rPr lang="cs-CZ" sz="2800" dirty="0" smtClean="0"/>
              <a:t>. krize pokles,            krátkodobý pobyt jedinců =&gt; dlouhodobý rodin</a:t>
            </a:r>
          </a:p>
          <a:p>
            <a:pPr>
              <a:buFontTx/>
              <a:buChar char="-"/>
            </a:pPr>
            <a:r>
              <a:rPr lang="cs-CZ" sz="2800" dirty="0"/>
              <a:t>p</a:t>
            </a:r>
            <a:r>
              <a:rPr lang="cs-CZ" sz="2800" dirty="0" smtClean="0"/>
              <a:t>o 2/2022 válečná migrace</a:t>
            </a:r>
          </a:p>
          <a:p>
            <a:pPr>
              <a:buFontTx/>
              <a:buChar char="-"/>
            </a:pPr>
            <a:endParaRPr lang="cs-CZ" sz="3100" dirty="0" smtClean="0"/>
          </a:p>
        </p:txBody>
      </p:sp>
    </p:spTree>
    <p:extLst>
      <p:ext uri="{BB962C8B-B14F-4D97-AF65-F5344CB8AC3E}">
        <p14:creationId xmlns:p14="http://schemas.microsoft.com/office/powerpoint/2010/main" val="17505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 – Ukrajinci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střední produktivní a nejmladší věková skupina</a:t>
            </a:r>
          </a:p>
          <a:p>
            <a:pPr>
              <a:buFontTx/>
              <a:buChar char="-"/>
            </a:pPr>
            <a:r>
              <a:rPr lang="cs-CZ" dirty="0" smtClean="0"/>
              <a:t>nekvalifikovaná a pomocná pracovní síla – až 2/3 nedělají práci odpovídající vzdělání, odborníci</a:t>
            </a:r>
          </a:p>
          <a:p>
            <a:pPr>
              <a:buFontTx/>
              <a:buChar char="-"/>
            </a:pPr>
            <a:r>
              <a:rPr lang="cs-CZ" dirty="0"/>
              <a:t>e</a:t>
            </a:r>
            <a:r>
              <a:rPr lang="cs-CZ" dirty="0" smtClean="0"/>
              <a:t>tnická, šedá ekonomika, využívání kontaktů               a informací, krátkodobé pobyty (90. léta)</a:t>
            </a:r>
          </a:p>
          <a:p>
            <a:pPr>
              <a:buFontTx/>
              <a:buChar char="-"/>
            </a:pPr>
            <a:r>
              <a:rPr lang="cs-CZ" dirty="0" smtClean="0"/>
              <a:t>vyšší koncentrace ve větších aglomeracích</a:t>
            </a:r>
          </a:p>
          <a:p>
            <a:pPr>
              <a:buFontTx/>
              <a:buChar char="-"/>
            </a:pPr>
            <a:r>
              <a:rPr lang="cs-CZ" dirty="0"/>
              <a:t>vnitřní rozdělení na západní (tradiční kultura)    a východní Ukrajince </a:t>
            </a:r>
            <a:r>
              <a:rPr lang="cs-CZ" dirty="0" smtClean="0"/>
              <a:t> (sovětizace)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Č. o Ukrajincích: </a:t>
            </a:r>
            <a:r>
              <a:rPr lang="cs-CZ" dirty="0"/>
              <a:t>levná pracovní síla, nevzdělaní, obhroublí, alkoholici, kriminalita x pracovití, </a:t>
            </a:r>
            <a:r>
              <a:rPr lang="cs-CZ" dirty="0" smtClean="0"/>
              <a:t>skromní</a:t>
            </a:r>
          </a:p>
          <a:p>
            <a:pPr>
              <a:buFontTx/>
              <a:buChar char="-"/>
            </a:pPr>
            <a:r>
              <a:rPr lang="cs-CZ" dirty="0" smtClean="0"/>
              <a:t>Ukrajinci o Č.: nespolečenští</a:t>
            </a:r>
            <a:r>
              <a:rPr lang="cs-CZ" dirty="0"/>
              <a:t>, xenofobní, nejsou </a:t>
            </a:r>
            <a:r>
              <a:rPr lang="cs-CZ" dirty="0" smtClean="0"/>
              <a:t>vlastenci; v současnosti ocenění pomoci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https://www.youtube.com/watch?v=kHeuf6iojJs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9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Statistické údaje – Ukrajinci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1980</a:t>
            </a:r>
            <a:r>
              <a:rPr lang="cs-CZ" dirty="0"/>
              <a:t>: necelých 10.000 </a:t>
            </a:r>
            <a:r>
              <a:rPr lang="cs-CZ" dirty="0" smtClean="0"/>
              <a:t>(</a:t>
            </a:r>
            <a:r>
              <a:rPr lang="cs-CZ" dirty="0"/>
              <a:t>21% celkového počtu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1991</a:t>
            </a:r>
            <a:r>
              <a:rPr lang="cs-CZ" dirty="0"/>
              <a:t>: </a:t>
            </a:r>
            <a:r>
              <a:rPr lang="cs-CZ" dirty="0" smtClean="0"/>
              <a:t>8.200; 2011</a:t>
            </a:r>
            <a:r>
              <a:rPr lang="cs-CZ" dirty="0"/>
              <a:t>: 53.253 </a:t>
            </a:r>
            <a:r>
              <a:rPr lang="cs-CZ" dirty="0" smtClean="0"/>
              <a:t>(</a:t>
            </a:r>
            <a:r>
              <a:rPr lang="cs-CZ" dirty="0"/>
              <a:t>kvalifikované odhady 60 </a:t>
            </a:r>
            <a:r>
              <a:rPr lang="cs-CZ" dirty="0" smtClean="0"/>
              <a:t>tisíc)</a:t>
            </a:r>
          </a:p>
          <a:p>
            <a:pPr>
              <a:buFontTx/>
              <a:buChar char="-"/>
            </a:pPr>
            <a:r>
              <a:rPr lang="cs-CZ" dirty="0" smtClean="0"/>
              <a:t>2021</a:t>
            </a:r>
            <a:r>
              <a:rPr lang="cs-CZ" smtClean="0"/>
              <a:t>: </a:t>
            </a:r>
            <a:r>
              <a:rPr lang="cs-CZ" smtClean="0"/>
              <a:t>78.068; </a:t>
            </a:r>
            <a:r>
              <a:rPr lang="cs-CZ" dirty="0" err="1" smtClean="0"/>
              <a:t>JmK</a:t>
            </a:r>
            <a:r>
              <a:rPr lang="cs-CZ" dirty="0" smtClean="0"/>
              <a:t> Brno 4.129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2017: </a:t>
            </a:r>
            <a:r>
              <a:rPr lang="cs-CZ" dirty="0" smtClean="0"/>
              <a:t>117.000 </a:t>
            </a:r>
            <a:r>
              <a:rPr lang="cs-CZ" dirty="0"/>
              <a:t>přechodný nebo trvalý </a:t>
            </a:r>
            <a:r>
              <a:rPr lang="cs-CZ" dirty="0" smtClean="0"/>
              <a:t>pobyt</a:t>
            </a:r>
          </a:p>
          <a:p>
            <a:pPr>
              <a:buFontTx/>
              <a:buChar char="-"/>
            </a:pPr>
            <a:r>
              <a:rPr lang="cs-CZ" dirty="0" smtClean="0"/>
              <a:t>2/2020: 150.000 přechodný nebo trvalý pobyt</a:t>
            </a:r>
          </a:p>
          <a:p>
            <a:pPr>
              <a:buFontTx/>
              <a:buChar char="-"/>
            </a:pPr>
            <a:r>
              <a:rPr lang="cs-CZ" dirty="0" smtClean="0"/>
              <a:t>2/2022: 204.000; 10/2022: 626.000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3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858</Words>
  <Application>Microsoft Office PowerPoint</Application>
  <PresentationFormat>Předvádění na obrazovce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Ukrajinci a Rusíni</vt:lpstr>
      <vt:lpstr>Prezentace aplikace PowerPoint</vt:lpstr>
      <vt:lpstr>Historie kontaktů s oblastí Ukrajiny</vt:lpstr>
      <vt:lpstr>Prezentace aplikace PowerPoint</vt:lpstr>
      <vt:lpstr>Historie kontaktů – Ukrajinci</vt:lpstr>
      <vt:lpstr>Prezentace aplikace PowerPoint</vt:lpstr>
      <vt:lpstr>Charakteristika menšiny – Ukrajinci</vt:lpstr>
      <vt:lpstr>Prezentace aplikace PowerPoint</vt:lpstr>
      <vt:lpstr>Statistické údaje – Ukrajinci </vt:lpstr>
      <vt:lpstr>Etnické identifikátory – Ukrajinci</vt:lpstr>
      <vt:lpstr>Kulturní instituce - Ukrajinci</vt:lpstr>
      <vt:lpstr>Literatura a badatelé – Ukrajinci</vt:lpstr>
      <vt:lpstr>Historie kontaktů – Rusíni</vt:lpstr>
      <vt:lpstr>Prezentace aplikace PowerPoint</vt:lpstr>
      <vt:lpstr>Prezentace aplikace PowerPoint</vt:lpstr>
      <vt:lpstr>Charakteristika menšiny – Rusíni</vt:lpstr>
      <vt:lpstr>Statistické údaje – Rusíni</vt:lpstr>
      <vt:lpstr>Kulturní instituce – Rusíni</vt:lpstr>
      <vt:lpstr>Literatura a badatelé – Rusíni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Ukrajinci a Rusíni</dc:title>
  <dc:creator>mzm</dc:creator>
  <cp:lastModifiedBy>Jana Poláková</cp:lastModifiedBy>
  <cp:revision>42</cp:revision>
  <dcterms:created xsi:type="dcterms:W3CDTF">2018-04-06T06:24:50Z</dcterms:created>
  <dcterms:modified xsi:type="dcterms:W3CDTF">2023-01-06T08:55:06Z</dcterms:modified>
</cp:coreProperties>
</file>