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2" r:id="rId4"/>
    <p:sldId id="263" r:id="rId5"/>
    <p:sldId id="264" r:id="rId6"/>
    <p:sldId id="266" r:id="rId7"/>
    <p:sldId id="267" r:id="rId8"/>
    <p:sldId id="261" r:id="rId9"/>
    <p:sldId id="258" r:id="rId10"/>
    <p:sldId id="270" r:id="rId11"/>
    <p:sldId id="269" r:id="rId12"/>
    <p:sldId id="268" r:id="rId13"/>
    <p:sldId id="259" r:id="rId14"/>
    <p:sldId id="273" r:id="rId15"/>
    <p:sldId id="271" r:id="rId16"/>
    <p:sldId id="274" r:id="rId17"/>
    <p:sldId id="278" r:id="rId18"/>
    <p:sldId id="272" r:id="rId19"/>
    <p:sldId id="279" r:id="rId20"/>
    <p:sldId id="280" r:id="rId21"/>
    <p:sldId id="281" r:id="rId22"/>
    <p:sldId id="282" r:id="rId23"/>
    <p:sldId id="283" r:id="rId24"/>
    <p:sldId id="285" r:id="rId25"/>
    <p:sldId id="284" r:id="rId26"/>
    <p:sldId id="287" r:id="rId27"/>
    <p:sldId id="286" r:id="rId28"/>
    <p:sldId id="289" r:id="rId29"/>
    <p:sldId id="290" r:id="rId30"/>
    <p:sldId id="288" r:id="rId31"/>
    <p:sldId id="294" r:id="rId32"/>
    <p:sldId id="295" r:id="rId33"/>
    <p:sldId id="293" r:id="rId34"/>
    <p:sldId id="291" r:id="rId35"/>
    <p:sldId id="292" r:id="rId36"/>
    <p:sldId id="297" r:id="rId37"/>
    <p:sldId id="298" r:id="rId38"/>
    <p:sldId id="299" r:id="rId39"/>
    <p:sldId id="296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43" autoAdjust="0"/>
    <p:restoredTop sz="94660"/>
  </p:normalViewPr>
  <p:slideViewPr>
    <p:cSldViewPr snapToGrid="0">
      <p:cViewPr varScale="1">
        <p:scale>
          <a:sx n="82" d="100"/>
          <a:sy n="82" d="100"/>
        </p:scale>
        <p:origin x="567" y="6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870C583-9B9E-660F-8612-2F90E483BE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  <a:endParaRPr lang="en-GB"/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4992CFFC-02E0-9BC3-F078-85B6376B05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  <a:endParaRPr lang="en-GB"/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85114EAE-0F27-9274-39B4-B181AB6ECE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9C7D7-C5F9-4FF7-89C2-427D8B8A15B0}" type="datetimeFigureOut">
              <a:rPr lang="en-GB" smtClean="0"/>
              <a:t>28/11/2022</a:t>
            </a:fld>
            <a:endParaRPr lang="en-GB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D17C9DF7-2E7B-883C-6BAF-4E4370128A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83F53B3F-1691-0E0F-CAAF-63387D290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B73F1-DFD0-4097-967C-EFAE071CD7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90221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CB854A9-C84D-DD23-F014-2E0102ABC0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GB"/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AECC01F0-1AB4-0337-24C9-F5CD71FEAA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GB"/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806E0903-A71C-AB5D-217C-7CC14DB63E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9C7D7-C5F9-4FF7-89C2-427D8B8A15B0}" type="datetimeFigureOut">
              <a:rPr lang="en-GB" smtClean="0"/>
              <a:t>28/11/2022</a:t>
            </a:fld>
            <a:endParaRPr lang="en-GB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65E74942-AA66-22B4-B6A3-E87FC14B3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8E83743D-5B77-4F40-20B5-55016F2346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B73F1-DFD0-4097-967C-EFAE071CD7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9946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FFA273A6-86BB-E4F1-0E74-D03603A0DC8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GB"/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C2706E5C-0E8E-5FD3-4036-015B923F7D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GB"/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D4713FA5-AF61-BBA1-4E8D-F227DDA507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9C7D7-C5F9-4FF7-89C2-427D8B8A15B0}" type="datetimeFigureOut">
              <a:rPr lang="en-GB" smtClean="0"/>
              <a:t>28/11/2022</a:t>
            </a:fld>
            <a:endParaRPr lang="en-GB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59E667E2-CC0C-9BD8-8A76-C032B869F6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7C221AE1-2D21-A5FC-B333-C9F0D75FD4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B73F1-DFD0-4097-967C-EFAE071CD7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0712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12FEFE3-F0F9-EF37-2C1B-98DA46B4CC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GB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5FC1417-EF9E-D6E2-B36F-FA69F3CBFF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GB"/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F172631A-F26E-CB75-3E7B-5D3A8451E2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9C7D7-C5F9-4FF7-89C2-427D8B8A15B0}" type="datetimeFigureOut">
              <a:rPr lang="en-GB" smtClean="0"/>
              <a:t>28/11/2022</a:t>
            </a:fld>
            <a:endParaRPr lang="en-GB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90FCD8F2-03AC-3A7C-EE01-DC1572C864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E7D8E0BD-5D85-EB42-BF9D-8362F96BD2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B73F1-DFD0-4097-967C-EFAE071CD7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68266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EF82396-10B4-9F01-5C9A-84F6ED6E6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  <a:endParaRPr lang="en-GB"/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6A2D5564-110A-9025-8726-55D1FC16B9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429E2D13-14CA-D980-916C-D3D64616D5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9C7D7-C5F9-4FF7-89C2-427D8B8A15B0}" type="datetimeFigureOut">
              <a:rPr lang="en-GB" smtClean="0"/>
              <a:t>28/11/2022</a:t>
            </a:fld>
            <a:endParaRPr lang="en-GB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E400AB1A-9637-94B4-5FB3-12DC8EAB1B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1F2BADDE-A38F-9F86-5AC8-CEEB2F977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B73F1-DFD0-4097-967C-EFAE071CD7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80183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00EE8AB-F652-2635-43E9-19A514BE2B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GB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9EA2BF6-5477-E3C1-70BC-0AE38F0FF08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GB"/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DBD5F55C-4CDB-421A-DC5D-46F96AED1E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GB"/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2D66F371-9C7B-21D2-D7FC-647E11E94B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9C7D7-C5F9-4FF7-89C2-427D8B8A15B0}" type="datetimeFigureOut">
              <a:rPr lang="en-GB" smtClean="0"/>
              <a:t>28/11/2022</a:t>
            </a:fld>
            <a:endParaRPr lang="en-GB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7D58630C-48AA-FF9E-6707-A8A9FB1B28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5D81190F-4F3B-9C64-C778-05E2F2DDD2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B73F1-DFD0-4097-967C-EFAE071CD7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4151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69D6606-56A4-8319-4D2D-57E4294595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GB"/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138CECF7-886E-0634-1168-3D52251635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8CDD1117-9E96-D5FD-1566-D3539C7241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GB"/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B0DE1AB2-4584-7DFB-7A76-E29FB2C4BDB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5FBB6B0F-6A4D-DB70-B89D-892496FA92F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GB"/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AFBFCC36-8F6F-F3F8-D7B1-858A0D4A99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9C7D7-C5F9-4FF7-89C2-427D8B8A15B0}" type="datetimeFigureOut">
              <a:rPr lang="en-GB" smtClean="0"/>
              <a:t>28/11/2022</a:t>
            </a:fld>
            <a:endParaRPr lang="en-GB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727E5305-8078-2064-A9FC-77938DFF0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C5999D37-BE05-68DC-1CA5-19B5B7C3F4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B73F1-DFD0-4097-967C-EFAE071CD7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06414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D6B17C4-5B6A-9AE2-1AF4-5B0696AE17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GB"/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300DC841-EDEB-E534-6601-EF08B86B11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9C7D7-C5F9-4FF7-89C2-427D8B8A15B0}" type="datetimeFigureOut">
              <a:rPr lang="en-GB" smtClean="0"/>
              <a:t>28/11/2022</a:t>
            </a:fld>
            <a:endParaRPr lang="en-GB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C5D63183-441F-14A0-33C3-DCC1F43A7E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75AFC69F-0288-E3D3-7599-86948085E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B73F1-DFD0-4097-967C-EFAE071CD7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22572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D9012CFA-7401-F44A-7894-A4736B0270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9C7D7-C5F9-4FF7-89C2-427D8B8A15B0}" type="datetimeFigureOut">
              <a:rPr lang="en-GB" smtClean="0"/>
              <a:t>28/11/2022</a:t>
            </a:fld>
            <a:endParaRPr lang="en-GB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4A76F89C-FF66-AA50-60FA-B91CF2655C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A00782FC-2F0D-B1F3-5AB9-9EB7D8265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B73F1-DFD0-4097-967C-EFAE071CD7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0245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9274314-6AA5-1B10-EA38-DD7BF2E087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GB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DEB92F3-8C32-DF2A-C3D1-0E49E8CD40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GB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61870F64-877B-3124-4DA6-C3F8734870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4AFA897F-A6E6-0BEB-34B9-3CAC3F18AE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9C7D7-C5F9-4FF7-89C2-427D8B8A15B0}" type="datetimeFigureOut">
              <a:rPr lang="en-GB" smtClean="0"/>
              <a:t>28/11/2022</a:t>
            </a:fld>
            <a:endParaRPr lang="en-GB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5CC32BCD-5A88-0255-2EC9-FBD6C633DA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BFE5FDAB-177A-E8DC-9F9D-DED261AB77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B73F1-DFD0-4097-967C-EFAE071CD7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87905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8735D32-13B2-5FCE-688D-3F96B00248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GB"/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3399B2E6-D70A-8E51-C742-342161D7513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99DC2722-60A1-1C97-057A-83B7E962EF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783C43C9-4A6F-EEE9-EE41-B9F6EB3E15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9C7D7-C5F9-4FF7-89C2-427D8B8A15B0}" type="datetimeFigureOut">
              <a:rPr lang="en-GB" smtClean="0"/>
              <a:t>28/11/2022</a:t>
            </a:fld>
            <a:endParaRPr lang="en-GB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9E11B2FF-25AD-FFA3-01C4-4613BA9174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1065FCCB-C736-8B29-83CE-7888633EC4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B73F1-DFD0-4097-967C-EFAE071CD7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97051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>
            <a:alpha val="4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69C53245-8AFE-6006-609F-050CEA45F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  <a:endParaRPr lang="en-GB"/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8223C835-54E4-DE00-93A6-03D3C8872C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GB"/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FEB987AA-2E33-52A8-CB39-8CE79057306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C9C7D7-C5F9-4FF7-89C2-427D8B8A15B0}" type="datetimeFigureOut">
              <a:rPr lang="en-GB" smtClean="0"/>
              <a:t>28/11/2022</a:t>
            </a:fld>
            <a:endParaRPr lang="en-GB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B818C21F-12D7-E36E-9080-3C8A82009F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F6C364B6-5167-08AE-4DB9-D96134B60C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1B73F1-DFD0-4097-967C-EFAE071CD7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18188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D2399DF-FBEF-B346-725F-31756445E8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042178"/>
          </a:xfrm>
        </p:spPr>
        <p:txBody>
          <a:bodyPr>
            <a:normAutofit/>
          </a:bodyPr>
          <a:lstStyle/>
          <a:p>
            <a:r>
              <a:rPr lang="en-GB" sz="4500" dirty="0"/>
              <a:t>Anthropology</a:t>
            </a:r>
            <a:r>
              <a:rPr lang="pl-PL" sz="4500" dirty="0"/>
              <a:t> of </a:t>
            </a:r>
            <a:r>
              <a:rPr lang="en-GB" sz="4500" dirty="0"/>
              <a:t>t</a:t>
            </a:r>
            <a:r>
              <a:rPr lang="pl-PL" sz="4500" dirty="0" err="1"/>
              <a:t>ravel</a:t>
            </a:r>
            <a:r>
              <a:rPr lang="pl-PL" sz="4500" dirty="0"/>
              <a:t> and </a:t>
            </a:r>
            <a:r>
              <a:rPr lang="en-GB" sz="4500" dirty="0"/>
              <a:t>t</a:t>
            </a:r>
            <a:r>
              <a:rPr lang="pl-PL" sz="4500" dirty="0" err="1"/>
              <a:t>ourism</a:t>
            </a:r>
            <a:r>
              <a:rPr lang="pl-PL" sz="4500" dirty="0"/>
              <a:t> </a:t>
            </a:r>
            <a:endParaRPr lang="en-GB" sz="4500" dirty="0"/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0317CF4E-F853-C871-2B64-9974655995A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Ethical issues &amp; tourism</a:t>
            </a:r>
          </a:p>
        </p:txBody>
      </p:sp>
    </p:spTree>
    <p:extLst>
      <p:ext uri="{BB962C8B-B14F-4D97-AF65-F5344CB8AC3E}">
        <p14:creationId xmlns:p14="http://schemas.microsoft.com/office/powerpoint/2010/main" val="38863481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898C4CA-C188-A20A-867E-83698709DB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AC068CBB-F66C-EE4C-7E95-C3EEDBF921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20298" y="537380"/>
            <a:ext cx="7951403" cy="5514077"/>
          </a:xfrm>
        </p:spPr>
      </p:pic>
    </p:spTree>
    <p:extLst>
      <p:ext uri="{BB962C8B-B14F-4D97-AF65-F5344CB8AC3E}">
        <p14:creationId xmlns:p14="http://schemas.microsoft.com/office/powerpoint/2010/main" val="8267000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EAF9BF4-93B0-C1C7-1DB0-BFE0D5619C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03EC03B6-C167-CC38-C6D8-2373368DFA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38997" y="981495"/>
            <a:ext cx="10114006" cy="4895010"/>
          </a:xfrm>
        </p:spPr>
      </p:pic>
    </p:spTree>
    <p:extLst>
      <p:ext uri="{BB962C8B-B14F-4D97-AF65-F5344CB8AC3E}">
        <p14:creationId xmlns:p14="http://schemas.microsoft.com/office/powerpoint/2010/main" val="25109314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CA03A0B-39FA-3C8B-0934-BCB750653C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B94209AA-A838-82B8-2A0A-C80FA8A27D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74260" y="719417"/>
            <a:ext cx="7433982" cy="5419165"/>
          </a:xfrm>
        </p:spPr>
      </p:pic>
    </p:spTree>
    <p:extLst>
      <p:ext uri="{BB962C8B-B14F-4D97-AF65-F5344CB8AC3E}">
        <p14:creationId xmlns:p14="http://schemas.microsoft.com/office/powerpoint/2010/main" val="39194882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686581E-8C95-A2DB-098D-C14D846336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b="0" i="0" dirty="0" err="1">
                <a:solidFill>
                  <a:srgbClr val="000000"/>
                </a:solidFill>
                <a:effectLst/>
              </a:rPr>
              <a:t>Sveti</a:t>
            </a:r>
            <a:r>
              <a:rPr lang="en-GB" b="0" i="0" dirty="0">
                <a:solidFill>
                  <a:srgbClr val="000000"/>
                </a:solidFill>
                <a:effectLst/>
              </a:rPr>
              <a:t> Stefan </a:t>
            </a:r>
            <a:r>
              <a:rPr lang="pl-PL" b="0" i="0" dirty="0">
                <a:solidFill>
                  <a:srgbClr val="000000"/>
                </a:solidFill>
                <a:effectLst/>
              </a:rPr>
              <a:t>I</a:t>
            </a:r>
            <a:r>
              <a:rPr lang="en-GB" b="0" i="0" dirty="0" err="1">
                <a:solidFill>
                  <a:srgbClr val="000000"/>
                </a:solidFill>
                <a:effectLst/>
              </a:rPr>
              <a:t>sland</a:t>
            </a:r>
            <a:endParaRPr lang="en-GB" dirty="0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42677989-F587-EB67-4009-08ED683948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55270" y="1807695"/>
            <a:ext cx="5504182" cy="4351338"/>
          </a:xfr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018B1EC1-ECD8-05EE-8AB8-5E54F0090F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729" y="1807695"/>
            <a:ext cx="5773271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0674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A94E97B-6271-E306-B94A-F41CCF9067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2788BFFE-8076-5A20-F1A6-6C809F78B5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54885" y="535223"/>
            <a:ext cx="10082230" cy="5787554"/>
          </a:xfr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92553DEA-0BDD-665F-DA65-E9E258409E67}"/>
              </a:ext>
            </a:extLst>
          </p:cNvPr>
          <p:cNvSpPr txBox="1"/>
          <p:nvPr/>
        </p:nvSpPr>
        <p:spPr>
          <a:xfrm>
            <a:off x="1054884" y="6526306"/>
            <a:ext cx="83670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From: https://saigoneer.com/vietnam-heritage/16278-photos-on-the-cusp-of-a-tourism-boom,-a-pristine-sapa-of-the-1920s</a:t>
            </a:r>
          </a:p>
        </p:txBody>
      </p:sp>
    </p:spTree>
    <p:extLst>
      <p:ext uri="{BB962C8B-B14F-4D97-AF65-F5344CB8AC3E}">
        <p14:creationId xmlns:p14="http://schemas.microsoft.com/office/powerpoint/2010/main" val="6726921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FBB73A9-54D2-3185-6392-0505D34136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67840"/>
          </a:xfrm>
        </p:spPr>
        <p:txBody>
          <a:bodyPr/>
          <a:lstStyle/>
          <a:p>
            <a:endParaRPr lang="en-GB" dirty="0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E43F151A-55D5-1CCF-2A98-B62A8DBA72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64660" y="365126"/>
            <a:ext cx="8247530" cy="6150125"/>
          </a:xfrm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118B016C-AF6B-DAA2-5952-4509DC0E1170}"/>
              </a:ext>
            </a:extLst>
          </p:cNvPr>
          <p:cNvSpPr txBox="1"/>
          <p:nvPr/>
        </p:nvSpPr>
        <p:spPr>
          <a:xfrm>
            <a:off x="1864660" y="6515251"/>
            <a:ext cx="57015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From: https://vietnamnet.vn/en/unsustainable-tourism-ruins-sapa-E198084.html</a:t>
            </a:r>
          </a:p>
        </p:txBody>
      </p:sp>
    </p:spTree>
    <p:extLst>
      <p:ext uri="{BB962C8B-B14F-4D97-AF65-F5344CB8AC3E}">
        <p14:creationId xmlns:p14="http://schemas.microsoft.com/office/powerpoint/2010/main" val="18279490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383D97B-8D00-9E8D-0901-02D10A039A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id="{8F8709A5-9A29-BAF6-EF37-070EDFB06C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36289" y="1690688"/>
            <a:ext cx="5716337" cy="4351338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8D2D7BB2-3948-05EA-0FA2-685D6AB4AA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235" y="1843554"/>
            <a:ext cx="5716337" cy="3846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5941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037B360-0081-3376-2589-F26FAC2C8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008DBA5-22CF-ABA7-AB92-6CBE062D6E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BE8F6E5C-1F44-F9A5-3269-E4745D1144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6023" y="378696"/>
            <a:ext cx="7593533" cy="6114179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EA4B386F-77B8-88EB-9056-EC3DBB094C0C}"/>
              </a:ext>
            </a:extLst>
          </p:cNvPr>
          <p:cNvSpPr txBox="1"/>
          <p:nvPr/>
        </p:nvSpPr>
        <p:spPr>
          <a:xfrm>
            <a:off x="9585725" y="5925375"/>
            <a:ext cx="26351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From: https://hanoitimes.vn/vietnam-govt-greenlights-investment-of-us307-million-sapa-airport-319061.html</a:t>
            </a:r>
          </a:p>
        </p:txBody>
      </p:sp>
    </p:spTree>
    <p:extLst>
      <p:ext uri="{BB962C8B-B14F-4D97-AF65-F5344CB8AC3E}">
        <p14:creationId xmlns:p14="http://schemas.microsoft.com/office/powerpoint/2010/main" val="3714292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CBAB6A9-F2DE-637B-F697-F3C9129AA8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7" name="Symbol zastępczy zawartości 6">
            <a:extLst>
              <a:ext uri="{FF2B5EF4-FFF2-40B4-BE49-F238E27FC236}">
                <a16:creationId xmlns:a16="http://schemas.microsoft.com/office/drawing/2014/main" id="{575B8D18-AFA8-A1D7-B128-2B1127B7F3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80820" y="4143609"/>
            <a:ext cx="8610600" cy="1257300"/>
          </a:xfr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E8D22A85-A14A-E3E8-6F14-DA0319A6A7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8506" y="681037"/>
            <a:ext cx="8610600" cy="2939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6699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3F196C4-D1AD-37CB-BD72-44479EDF02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17E884C-85A7-2634-0701-273D1C98B1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D54F4128-4ABF-4CA4-7FBA-901F7BE6A9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857" y="744070"/>
            <a:ext cx="11537959" cy="5432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3445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033C361-92F1-CAB2-9883-83A045BE8E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400" b="1" dirty="0"/>
              <a:t>Recapitulation</a:t>
            </a:r>
            <a:r>
              <a:rPr lang="pl-PL" sz="3400" b="1" dirty="0"/>
              <a:t> from </a:t>
            </a:r>
            <a:r>
              <a:rPr lang="en-GB" sz="3400" b="1" dirty="0"/>
              <a:t>22</a:t>
            </a:r>
            <a:r>
              <a:rPr lang="pl-PL" sz="3400" b="1" dirty="0"/>
              <a:t>.</a:t>
            </a:r>
            <a:r>
              <a:rPr lang="en-GB" sz="3400" b="1" dirty="0"/>
              <a:t>1</a:t>
            </a:r>
            <a:r>
              <a:rPr lang="pl-PL" sz="3400" b="1" dirty="0"/>
              <a:t>1.2022</a:t>
            </a:r>
            <a:endParaRPr lang="en-GB" sz="3400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17D8824-48AD-ADA8-95C9-5AAE5C6F3C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GB" dirty="0"/>
              <a:t>P</a:t>
            </a:r>
            <a:r>
              <a:rPr lang="en-GB" sz="2800" dirty="0"/>
              <a:t>ilgrimage: </a:t>
            </a:r>
            <a:r>
              <a:rPr lang="en-GB" sz="2800" dirty="0">
                <a:latin typeface="Calibri" panose="020F0502020204030204" pitchFamily="34" charset="0"/>
                <a:cs typeface="Times New Roman" panose="02020603050405020304" pitchFamily="18" charset="0"/>
              </a:rPr>
              <a:t>a journey of the religious imagination</a:t>
            </a:r>
            <a:r>
              <a:rPr lang="pl-PL" sz="2800" dirty="0">
                <a:latin typeface="Calibri" panose="020F0502020204030204" pitchFamily="34" charset="0"/>
                <a:cs typeface="Times New Roman" panose="02020603050405020304" pitchFamily="18" charset="0"/>
              </a:rPr>
              <a:t>, a </a:t>
            </a:r>
            <a:r>
              <a:rPr lang="en-GB" sz="2800" dirty="0">
                <a:latin typeface="Calibri" panose="020F0502020204030204" pitchFamily="34" charset="0"/>
                <a:cs typeface="Times New Roman" panose="02020603050405020304" pitchFamily="18" charset="0"/>
              </a:rPr>
              <a:t>spiritual and a temporal movement</a:t>
            </a:r>
            <a:r>
              <a:rPr lang="en-GB" dirty="0">
                <a:latin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GB" sz="2800" dirty="0">
                <a:latin typeface="Calibri" panose="020F0502020204030204" pitchFamily="34" charset="0"/>
                <a:cs typeface="Times New Roman" panose="02020603050405020304" pitchFamily="18" charset="0"/>
              </a:rPr>
              <a:t>may be collective or individual</a:t>
            </a:r>
            <a:r>
              <a:rPr lang="en-GB" dirty="0">
                <a:latin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GB" sz="2800" dirty="0">
                <a:latin typeface="Calibri" panose="020F0502020204030204" pitchFamily="34" charset="0"/>
                <a:cs typeface="Times New Roman" panose="02020603050405020304" pitchFamily="18" charset="0"/>
              </a:rPr>
              <a:t>physical movement from one place to another</a:t>
            </a:r>
          </a:p>
          <a:p>
            <a:r>
              <a:rPr lang="pl-PL" sz="2800" i="0" dirty="0">
                <a:solidFill>
                  <a:srgbClr val="202122"/>
                </a:solidFill>
                <a:effectLst/>
              </a:rPr>
              <a:t>The </a:t>
            </a:r>
            <a:r>
              <a:rPr lang="pl-PL" sz="2800" dirty="0" err="1">
                <a:solidFill>
                  <a:srgbClr val="202122"/>
                </a:solidFill>
              </a:rPr>
              <a:t>complexity</a:t>
            </a:r>
            <a:r>
              <a:rPr lang="pl-PL" sz="2800" dirty="0">
                <a:solidFill>
                  <a:srgbClr val="202122"/>
                </a:solidFill>
              </a:rPr>
              <a:t> of a </a:t>
            </a:r>
            <a:r>
              <a:rPr lang="pl-PL" sz="2800" dirty="0" err="1">
                <a:solidFill>
                  <a:srgbClr val="202122"/>
                </a:solidFill>
              </a:rPr>
              <a:t>pilgrimage</a:t>
            </a:r>
            <a:r>
              <a:rPr lang="pl-PL" sz="2800" dirty="0">
                <a:solidFill>
                  <a:srgbClr val="202122"/>
                </a:solidFill>
              </a:rPr>
              <a:t> </a:t>
            </a:r>
            <a:r>
              <a:rPr lang="pl-PL" sz="2800" dirty="0" err="1">
                <a:solidFill>
                  <a:srgbClr val="202122"/>
                </a:solidFill>
              </a:rPr>
              <a:t>site</a:t>
            </a:r>
            <a:endParaRPr lang="en-GB" sz="2800" dirty="0">
              <a:solidFill>
                <a:srgbClr val="202122"/>
              </a:solidFill>
            </a:endParaRPr>
          </a:p>
          <a:p>
            <a:r>
              <a:rPr lang="en-GB" dirty="0"/>
              <a:t>M</a:t>
            </a:r>
            <a:r>
              <a:rPr lang="pl-PL" sz="2800" dirty="0" err="1"/>
              <a:t>odern</a:t>
            </a:r>
            <a:r>
              <a:rPr lang="en-GB" sz="2800" dirty="0"/>
              <a:t> perspectives of pilgrimage in anthropology</a:t>
            </a:r>
            <a:r>
              <a:rPr lang="pl-PL" sz="2800" dirty="0"/>
              <a:t>/</a:t>
            </a:r>
            <a:r>
              <a:rPr lang="pl-PL" sz="2800" dirty="0" err="1"/>
              <a:t>related</a:t>
            </a:r>
            <a:r>
              <a:rPr lang="pl-PL" sz="2800" dirty="0"/>
              <a:t> </a:t>
            </a:r>
            <a:r>
              <a:rPr lang="pl-PL" sz="2800" dirty="0" err="1"/>
              <a:t>studies</a:t>
            </a:r>
            <a:r>
              <a:rPr lang="en-GB" sz="2800" dirty="0"/>
              <a:t>: </a:t>
            </a:r>
            <a:r>
              <a:rPr lang="pl-PL" sz="2800" b="1" dirty="0" err="1">
                <a:latin typeface="Calibri" panose="020F0502020204030204" pitchFamily="34" charset="0"/>
                <a:cs typeface="Times New Roman" panose="02020603050405020304" pitchFamily="18" charset="0"/>
              </a:rPr>
              <a:t>communitas</a:t>
            </a:r>
            <a:r>
              <a:rPr lang="pl-PL" sz="2800" dirty="0">
                <a:latin typeface="Calibri" panose="020F0502020204030204" pitchFamily="34" charset="0"/>
                <a:cs typeface="Times New Roman" panose="02020603050405020304" pitchFamily="18" charset="0"/>
              </a:rPr>
              <a:t> - Victor &amp; </a:t>
            </a:r>
            <a:r>
              <a:rPr lang="pl-PL" sz="28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Edith</a:t>
            </a:r>
            <a:r>
              <a:rPr lang="pl-PL" sz="2800" dirty="0">
                <a:latin typeface="Calibri" panose="020F0502020204030204" pitchFamily="34" charset="0"/>
                <a:cs typeface="Times New Roman" panose="02020603050405020304" pitchFamily="18" charset="0"/>
              </a:rPr>
              <a:t> Turner</a:t>
            </a:r>
            <a:r>
              <a:rPr lang="en-GB" sz="2800" dirty="0">
                <a:latin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pl-PL" sz="2800" b="1" dirty="0" err="1">
                <a:latin typeface="Calibri" panose="020F0502020204030204" pitchFamily="34" charset="0"/>
                <a:cs typeface="Times New Roman" panose="02020603050405020304" pitchFamily="18" charset="0"/>
              </a:rPr>
              <a:t>contestation</a:t>
            </a:r>
            <a:r>
              <a:rPr lang="pl-PL" sz="2800" dirty="0">
                <a:latin typeface="Calibri" panose="020F0502020204030204" pitchFamily="34" charset="0"/>
                <a:cs typeface="Times New Roman" panose="02020603050405020304" pitchFamily="18" charset="0"/>
              </a:rPr>
              <a:t> - </a:t>
            </a:r>
            <a:r>
              <a:rPr lang="en-GB" sz="2800" dirty="0">
                <a:latin typeface="Calibri" panose="020F0502020204030204" pitchFamily="34" charset="0"/>
                <a:cs typeface="Times New Roman" panose="02020603050405020304" pitchFamily="18" charset="0"/>
              </a:rPr>
              <a:t>John </a:t>
            </a:r>
            <a:r>
              <a:rPr lang="en-GB" sz="28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Eade</a:t>
            </a:r>
            <a:r>
              <a:rPr lang="pl-PL" sz="2800" dirty="0">
                <a:latin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GB" sz="2800" dirty="0">
                <a:latin typeface="Calibri" panose="020F0502020204030204" pitchFamily="34" charset="0"/>
                <a:cs typeface="Times New Roman" panose="02020603050405020304" pitchFamily="18" charset="0"/>
              </a:rPr>
              <a:t>Michael </a:t>
            </a:r>
            <a:r>
              <a:rPr lang="en-GB" sz="28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Sallnow</a:t>
            </a:r>
            <a:r>
              <a:rPr lang="en-GB" sz="2800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r>
              <a:rPr lang="en-GB" dirty="0">
                <a:latin typeface="Calibri" panose="020F0502020204030204" pitchFamily="34" charset="0"/>
                <a:cs typeface="Times New Roman" panose="02020603050405020304" pitchFamily="18" charset="0"/>
              </a:rPr>
              <a:t>Other </a:t>
            </a:r>
            <a:r>
              <a:rPr lang="en-GB" sz="2800" dirty="0"/>
              <a:t>perspectives of pilgrimage in anthropology</a:t>
            </a:r>
            <a:r>
              <a:rPr lang="en-GB" dirty="0">
                <a:latin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GB" sz="2800" dirty="0">
                <a:latin typeface="Calibri" panose="020F0502020204030204" pitchFamily="34" charset="0"/>
                <a:cs typeface="Times New Roman" panose="02020603050405020304" pitchFamily="18" charset="0"/>
              </a:rPr>
              <a:t>tourism </a:t>
            </a:r>
            <a:r>
              <a:rPr lang="pl-PL" sz="2800" dirty="0">
                <a:latin typeface="Calibri" panose="020F0502020204030204" pitchFamily="34" charset="0"/>
                <a:cs typeface="Times New Roman" panose="02020603050405020304" pitchFamily="18" charset="0"/>
              </a:rPr>
              <a:t>as </a:t>
            </a:r>
            <a:r>
              <a:rPr lang="en-GB" sz="2800" dirty="0">
                <a:latin typeface="Calibri" panose="020F0502020204030204" pitchFamily="34" charset="0"/>
                <a:cs typeface="Times New Roman" panose="02020603050405020304" pitchFamily="18" charset="0"/>
              </a:rPr>
              <a:t>the 'successor' par excellence of pilgrimage in this age of 'liquid modernity’ (Bauman)</a:t>
            </a:r>
            <a:r>
              <a:rPr lang="pl-PL" sz="2800" dirty="0">
                <a:latin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GB" sz="2800" dirty="0">
                <a:latin typeface="Calibri" panose="020F0502020204030204" pitchFamily="34" charset="0"/>
                <a:cs typeface="Times New Roman" panose="02020603050405020304" pitchFamily="18" charset="0"/>
              </a:rPr>
              <a:t>shift </a:t>
            </a:r>
            <a:r>
              <a:rPr lang="pl-PL" sz="2800" dirty="0">
                <a:latin typeface="Calibri" panose="020F0502020204030204" pitchFamily="34" charset="0"/>
                <a:cs typeface="Times New Roman" panose="02020603050405020304" pitchFamily="18" charset="0"/>
              </a:rPr>
              <a:t>of</a:t>
            </a:r>
            <a:r>
              <a:rPr lang="en-GB" sz="2800" dirty="0">
                <a:latin typeface="Calibri" panose="020F0502020204030204" pitchFamily="34" charset="0"/>
                <a:cs typeface="Times New Roman" panose="02020603050405020304" pitchFamily="18" charset="0"/>
              </a:rPr>
              <a:t> identities based on the level of importance attribute to the peoples, places, or practices with which </a:t>
            </a:r>
            <a:r>
              <a:rPr lang="pl-PL" sz="28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pilgrims</a:t>
            </a:r>
            <a:r>
              <a:rPr lang="pl-PL" sz="2800" dirty="0">
                <a:latin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pl-PL" sz="28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tourists</a:t>
            </a:r>
            <a:r>
              <a:rPr lang="en-GB" sz="2800" dirty="0">
                <a:latin typeface="Calibri" panose="020F0502020204030204" pitchFamily="34" charset="0"/>
                <a:cs typeface="Times New Roman" panose="02020603050405020304" pitchFamily="18" charset="0"/>
              </a:rPr>
              <a:t> interact at the moment</a:t>
            </a:r>
            <a:endParaRPr lang="en-GB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Pilgrimage and tourism difference: </a:t>
            </a:r>
            <a:r>
              <a:rPr lang="pl-PL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en-GB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 pilgrim, and the ‘pilgrim-tourist’ peregrinate toward their sociocultural </a:t>
            </a:r>
            <a:r>
              <a:rPr lang="en-GB" sz="2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center</a:t>
            </a:r>
            <a:r>
              <a:rPr lang="en-GB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while the </a:t>
            </a:r>
            <a:r>
              <a:rPr lang="en-GB" sz="2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traveler</a:t>
            </a:r>
            <a:r>
              <a:rPr lang="en-GB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and the ‘</a:t>
            </a:r>
            <a:r>
              <a:rPr lang="en-GB" sz="2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traveler</a:t>
            </a:r>
            <a:r>
              <a:rPr lang="pl-PL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en-GB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tourist’ move in the opposite direction</a:t>
            </a:r>
            <a:r>
              <a:rPr lang="pl-PL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GB" sz="2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dirty="0"/>
              <a:t>I</a:t>
            </a:r>
            <a:r>
              <a:rPr lang="pl-PL" dirty="0" err="1"/>
              <a:t>deal</a:t>
            </a:r>
            <a:r>
              <a:rPr lang="pl-PL" dirty="0"/>
              <a:t> </a:t>
            </a:r>
            <a:r>
              <a:rPr lang="en-GB" dirty="0"/>
              <a:t>place of pilgrimage according to you</a:t>
            </a:r>
            <a:r>
              <a:rPr lang="en-GB" b="1" dirty="0"/>
              <a:t>:</a:t>
            </a:r>
            <a:r>
              <a:rPr lang="pl-PL" b="1" dirty="0"/>
              <a:t> </a:t>
            </a:r>
            <a:r>
              <a:rPr lang="pl-PL" b="1" dirty="0" err="1"/>
              <a:t>nature</a:t>
            </a:r>
            <a:r>
              <a:rPr lang="pl-PL" b="1" dirty="0"/>
              <a:t>, </a:t>
            </a:r>
            <a:r>
              <a:rPr lang="pl-PL" dirty="0"/>
              <a:t>art, </a:t>
            </a:r>
            <a:r>
              <a:rPr lang="pl-PL" dirty="0" err="1"/>
              <a:t>historical</a:t>
            </a:r>
            <a:r>
              <a:rPr lang="pl-PL" dirty="0"/>
              <a:t> </a:t>
            </a:r>
            <a:r>
              <a:rPr lang="pl-PL" dirty="0" err="1"/>
              <a:t>areas</a:t>
            </a:r>
            <a:r>
              <a:rPr lang="pl-PL" dirty="0"/>
              <a:t>, etc. (a place </a:t>
            </a:r>
            <a:r>
              <a:rPr lang="pl-PL" dirty="0" err="1"/>
              <a:t>where</a:t>
            </a:r>
            <a:r>
              <a:rPr lang="pl-PL" dirty="0"/>
              <a:t> a </a:t>
            </a:r>
            <a:r>
              <a:rPr lang="pl-PL" dirty="0" err="1"/>
              <a:t>human</a:t>
            </a:r>
            <a:r>
              <a:rPr lang="pl-PL" dirty="0"/>
              <a:t> </a:t>
            </a:r>
            <a:r>
              <a:rPr lang="pl-PL" dirty="0" err="1"/>
              <a:t>can</a:t>
            </a:r>
            <a:r>
              <a:rPr lang="pl-PL" dirty="0"/>
              <a:t> </a:t>
            </a:r>
            <a:r>
              <a:rPr lang="pl-PL" dirty="0" err="1"/>
              <a:t>think</a:t>
            </a:r>
            <a:r>
              <a:rPr lang="pl-PL" dirty="0"/>
              <a:t>, </a:t>
            </a:r>
            <a:r>
              <a:rPr lang="pl-PL" dirty="0" err="1"/>
              <a:t>reflect</a:t>
            </a:r>
            <a:r>
              <a:rPr lang="pl-PL" dirty="0"/>
              <a:t> and </a:t>
            </a:r>
            <a:r>
              <a:rPr lang="pl-PL" dirty="0" err="1"/>
              <a:t>expirence</a:t>
            </a:r>
            <a:r>
              <a:rPr lang="pl-PL" dirty="0"/>
              <a:t> </a:t>
            </a:r>
            <a:r>
              <a:rPr lang="pl-PL" dirty="0" err="1"/>
              <a:t>himself</a:t>
            </a:r>
            <a:r>
              <a:rPr lang="pl-PL" dirty="0"/>
              <a:t>/</a:t>
            </a:r>
            <a:r>
              <a:rPr lang="pl-PL" dirty="0" err="1"/>
              <a:t>herself</a:t>
            </a:r>
            <a:r>
              <a:rPr lang="pl-PL" dirty="0"/>
              <a:t>)</a:t>
            </a:r>
            <a:endParaRPr lang="en-GB" b="1" dirty="0"/>
          </a:p>
          <a:p>
            <a:r>
              <a:rPr lang="en-GB" sz="2800" b="1" dirty="0">
                <a:latin typeface="+mj-lt"/>
                <a:ea typeface="+mj-ea"/>
                <a:cs typeface="+mj-cs"/>
              </a:rPr>
              <a:t>Song </a:t>
            </a:r>
            <a:r>
              <a:rPr lang="en-GB" dirty="0"/>
              <a:t>comments by: </a:t>
            </a:r>
            <a:r>
              <a:rPr lang="en-GB" dirty="0" err="1"/>
              <a:t>Miyu</a:t>
            </a:r>
            <a:r>
              <a:rPr lang="en-GB" dirty="0"/>
              <a:t> and </a:t>
            </a:r>
            <a:r>
              <a:rPr lang="en-GB" dirty="0" err="1"/>
              <a:t>Eliška</a:t>
            </a:r>
            <a:r>
              <a:rPr lang="en-GB" dirty="0"/>
              <a:t>. Thank you </a:t>
            </a:r>
            <a:r>
              <a:rPr lang="en-GB" sz="2800" b="1" dirty="0">
                <a:latin typeface="+mj-lt"/>
                <a:ea typeface="+mj-ea"/>
                <a:cs typeface="+mj-cs"/>
                <a:sym typeface="Wingdings" panose="05000000000000000000" pitchFamily="2" charset="2"/>
              </a:rPr>
              <a:t></a:t>
            </a:r>
            <a:endParaRPr lang="en-GB" sz="2800" b="1" dirty="0">
              <a:latin typeface="+mj-lt"/>
              <a:ea typeface="+mj-ea"/>
              <a:cs typeface="+mj-cs"/>
            </a:endParaRPr>
          </a:p>
          <a:p>
            <a:endParaRPr lang="pl-PL" sz="28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pl-PL" sz="28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930835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id="{C00247C9-9632-1210-CCE1-EADF87A41D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084729"/>
          </a:xfrm>
        </p:spPr>
        <p:txBody>
          <a:bodyPr>
            <a:normAutofit/>
          </a:bodyPr>
          <a:lstStyle/>
          <a:p>
            <a:r>
              <a:rPr lang="en-GB" sz="3400" dirty="0">
                <a:solidFill>
                  <a:srgbClr val="202122"/>
                </a:solidFill>
                <a:latin typeface="+mn-lt"/>
              </a:rPr>
              <a:t>The Maasai </a:t>
            </a:r>
          </a:p>
        </p:txBody>
      </p:sp>
      <p:pic>
        <p:nvPicPr>
          <p:cNvPr id="10" name="Symbol zastępczy zawartości 9">
            <a:extLst>
              <a:ext uri="{FF2B5EF4-FFF2-40B4-BE49-F238E27FC236}">
                <a16:creationId xmlns:a16="http://schemas.microsoft.com/office/drawing/2014/main" id="{43302EC3-862F-CAA9-0154-32EEE7DAFA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83188" y="1287361"/>
            <a:ext cx="6172200" cy="4273753"/>
          </a:xfrm>
        </p:spPr>
      </p:pic>
      <p:sp>
        <p:nvSpPr>
          <p:cNvPr id="6" name="Symbol zastępczy tekstu 5">
            <a:extLst>
              <a:ext uri="{FF2B5EF4-FFF2-40B4-BE49-F238E27FC236}">
                <a16:creationId xmlns:a16="http://schemas.microsoft.com/office/drawing/2014/main" id="{1732C58D-338C-173A-DED7-2AD389D6EAC3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925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0000"/>
                </a:solidFill>
              </a:rPr>
              <a:t>l</a:t>
            </a:r>
            <a:r>
              <a:rPr lang="en-GB" sz="2000" b="0" i="0" dirty="0">
                <a:solidFill>
                  <a:srgbClr val="000000"/>
                </a:solidFill>
                <a:effectLst/>
              </a:rPr>
              <a:t>ivestock such as cattle, goats and sheep are traditionally the primary source of income for the Maasai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0000"/>
                </a:solidFill>
              </a:rPr>
              <a:t>the concept of private ownership was a foreign concept to the Maasai. (till 1960s - 1980s), a program of commercializing livestock and land was forced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100" dirty="0">
                <a:solidFill>
                  <a:srgbClr val="000000"/>
                </a:solidFill>
              </a:rPr>
              <a:t>"</a:t>
            </a:r>
            <a:r>
              <a:rPr lang="en-GB" sz="2100" b="1" dirty="0">
                <a:solidFill>
                  <a:srgbClr val="000000"/>
                </a:solidFill>
              </a:rPr>
              <a:t>We would like to be agents of our change rather than victims of change." </a:t>
            </a:r>
            <a:r>
              <a:rPr lang="en-GB" sz="2100" dirty="0" err="1">
                <a:solidFill>
                  <a:srgbClr val="000000"/>
                </a:solidFill>
              </a:rPr>
              <a:t>Kakuta</a:t>
            </a:r>
            <a:r>
              <a:rPr lang="en-GB" sz="2100" dirty="0">
                <a:solidFill>
                  <a:srgbClr val="000000"/>
                </a:solidFill>
              </a:rPr>
              <a:t> Ole </a:t>
            </a:r>
            <a:r>
              <a:rPr lang="en-GB" sz="2100" dirty="0" err="1">
                <a:solidFill>
                  <a:srgbClr val="000000"/>
                </a:solidFill>
              </a:rPr>
              <a:t>Maimai</a:t>
            </a:r>
            <a:r>
              <a:rPr lang="en-GB" sz="2100" dirty="0">
                <a:solidFill>
                  <a:srgbClr val="000000"/>
                </a:solidFill>
              </a:rPr>
              <a:t>, Managing Director, Maasai Association. 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5423DFB8-F896-3895-227E-F53336E8F7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4820" y="5273999"/>
            <a:ext cx="2841439" cy="1315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2261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18820ED-EBA1-85DE-D501-EF2864DAB9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B4C4D62B-293B-E95F-D070-7B6DFBDB62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57084" y="762907"/>
            <a:ext cx="8256494" cy="4735621"/>
          </a:xfr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51BFD8CD-04CF-DF61-C268-58F179035C0B}"/>
              </a:ext>
            </a:extLst>
          </p:cNvPr>
          <p:cNvSpPr txBox="1"/>
          <p:nvPr/>
        </p:nvSpPr>
        <p:spPr>
          <a:xfrm>
            <a:off x="1846731" y="5818094"/>
            <a:ext cx="82564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From: https://www.maasaimarakenyapark.com/information/masai-mara-gates/</a:t>
            </a:r>
          </a:p>
        </p:txBody>
      </p:sp>
    </p:spTree>
    <p:extLst>
      <p:ext uri="{BB962C8B-B14F-4D97-AF65-F5344CB8AC3E}">
        <p14:creationId xmlns:p14="http://schemas.microsoft.com/office/powerpoint/2010/main" val="24176949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FBA5124-CC32-B4E7-01D1-84D4AC2C3E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0BB818A4-E45B-468E-7DA1-2C793820FD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84248" y="672354"/>
            <a:ext cx="8023504" cy="5217739"/>
          </a:xfr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FC9B04BE-BF26-32FD-A4A9-6183E15690D5}"/>
              </a:ext>
            </a:extLst>
          </p:cNvPr>
          <p:cNvSpPr txBox="1"/>
          <p:nvPr/>
        </p:nvSpPr>
        <p:spPr>
          <a:xfrm>
            <a:off x="2052918" y="6149788"/>
            <a:ext cx="66249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From: https://www.olduvai-gorge.org/</a:t>
            </a:r>
          </a:p>
        </p:txBody>
      </p:sp>
    </p:spTree>
    <p:extLst>
      <p:ext uri="{BB962C8B-B14F-4D97-AF65-F5344CB8AC3E}">
        <p14:creationId xmlns:p14="http://schemas.microsoft.com/office/powerpoint/2010/main" val="184401151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2DC3D5D-F109-9730-0F0F-1A2B6D5D3A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7D1DBA16-A514-C773-8A01-934174F5E7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0541" y="157443"/>
            <a:ext cx="6550118" cy="3602942"/>
          </a:xfrm>
          <a:prstGeom prst="rect">
            <a:avLst/>
          </a:prstGeom>
        </p:spPr>
      </p:pic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B97C4214-B64B-66C1-198E-274C9F916A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72394" y="2886634"/>
            <a:ext cx="6212289" cy="3602942"/>
          </a:xfrm>
        </p:spPr>
      </p:pic>
    </p:spTree>
    <p:extLst>
      <p:ext uri="{BB962C8B-B14F-4D97-AF65-F5344CB8AC3E}">
        <p14:creationId xmlns:p14="http://schemas.microsoft.com/office/powerpoint/2010/main" val="34347366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6868D2D-92DE-C142-104D-C58C49EE0D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3B3D7DA5-7F80-3219-64D0-8E76BFA526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162C2748-D49F-2A3A-6775-79E749483F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376" y="681037"/>
            <a:ext cx="10949248" cy="5495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2963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BB7E9ED-0963-2E26-74A2-C3DD0B8A4E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DFB4BEC-F3D0-A839-E010-BA6F5C1D84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99B5F15B-812F-9BEA-0497-F8B04CFA17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992" y="365125"/>
            <a:ext cx="11272016" cy="5593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6758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id="{381329C4-1954-EB71-2C1C-4152228AF7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Community-based ecotourism? </a:t>
            </a:r>
            <a:b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GB" dirty="0"/>
          </a:p>
        </p:txBody>
      </p:sp>
      <p:sp>
        <p:nvSpPr>
          <p:cNvPr id="6" name="Symbol zastępczy tekstu 5">
            <a:extLst>
              <a:ext uri="{FF2B5EF4-FFF2-40B4-BE49-F238E27FC236}">
                <a16:creationId xmlns:a16="http://schemas.microsoft.com/office/drawing/2014/main" id="{795A839A-06B1-0A64-323F-38187C9C4C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54424" y="2057399"/>
            <a:ext cx="4392705" cy="4155141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cooperation with the local population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respecting natural resources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/>
          </a:p>
          <a:p>
            <a:pPr algn="just"/>
            <a:r>
              <a:rPr lang="en-GB" sz="2000" b="0" i="0" dirty="0">
                <a:effectLst/>
                <a:latin typeface="adobe-garamond-pro"/>
              </a:rPr>
              <a:t>“The sanctuary is communally owned by 844 local Maasai, who in 1996 had the vision to set-aside this land as the very first community conservancy in Kenya. Tourism provides a much needed revenue stream for this community, and is therefore a critical incentive for preserving this important piece of land. “ [</a:t>
            </a:r>
            <a:r>
              <a:rPr lang="en-GB" sz="2000" b="0" i="1" dirty="0">
                <a:effectLst/>
                <a:latin typeface="adobe-garamond-pro"/>
              </a:rPr>
              <a:t>official website of </a:t>
            </a:r>
            <a:r>
              <a:rPr lang="en-GB" sz="2000" b="0" i="1" dirty="0" err="1">
                <a:effectLst/>
                <a:latin typeface="adobe-garamond-pro"/>
              </a:rPr>
              <a:t>Kimana</a:t>
            </a:r>
            <a:r>
              <a:rPr lang="en-GB" sz="2000" b="0" i="1" dirty="0">
                <a:effectLst/>
                <a:latin typeface="adobe-garamond-pro"/>
              </a:rPr>
              <a:t> project</a:t>
            </a:r>
            <a:r>
              <a:rPr lang="en-GB" b="0" i="0" dirty="0">
                <a:effectLst/>
                <a:latin typeface="adobe-garamond-pro"/>
              </a:rPr>
              <a:t>]</a:t>
            </a:r>
            <a:endParaRPr lang="en-GB" dirty="0"/>
          </a:p>
        </p:txBody>
      </p:sp>
      <p:pic>
        <p:nvPicPr>
          <p:cNvPr id="11" name="Symbol zastępczy zawartości 10">
            <a:extLst>
              <a:ext uri="{FF2B5EF4-FFF2-40B4-BE49-F238E27FC236}">
                <a16:creationId xmlns:a16="http://schemas.microsoft.com/office/drawing/2014/main" id="{BDC7B858-82C2-241E-43CF-A7460988AB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83188" y="1382325"/>
            <a:ext cx="6172200" cy="4083824"/>
          </a:xfrm>
        </p:spPr>
      </p:pic>
      <p:sp>
        <p:nvSpPr>
          <p:cNvPr id="12" name="pole tekstowe 11">
            <a:extLst>
              <a:ext uri="{FF2B5EF4-FFF2-40B4-BE49-F238E27FC236}">
                <a16:creationId xmlns:a16="http://schemas.microsoft.com/office/drawing/2014/main" id="{BB5D8D35-4CE0-660E-4B81-A3586C6D427D}"/>
              </a:ext>
            </a:extLst>
          </p:cNvPr>
          <p:cNvSpPr txBox="1"/>
          <p:nvPr/>
        </p:nvSpPr>
        <p:spPr>
          <a:xfrm>
            <a:off x="5183188" y="5638800"/>
            <a:ext cx="61690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From: https://www.kimanasanctuary.com/wildlifesecurity</a:t>
            </a:r>
          </a:p>
        </p:txBody>
      </p:sp>
    </p:spTree>
    <p:extLst>
      <p:ext uri="{BB962C8B-B14F-4D97-AF65-F5344CB8AC3E}">
        <p14:creationId xmlns:p14="http://schemas.microsoft.com/office/powerpoint/2010/main" val="382024610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3F72B3B-54FB-E52E-1B51-C1ECB22093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Stereotyping in tourism</a:t>
            </a:r>
          </a:p>
        </p:txBody>
      </p:sp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id="{E982C89B-9124-EE6E-79C4-B381936ED0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558118" y="1408016"/>
            <a:ext cx="5576047" cy="4041967"/>
          </a:xfrm>
        </p:spPr>
      </p:pic>
      <p:sp>
        <p:nvSpPr>
          <p:cNvPr id="9" name="Symbol zastępczy tekstu 8">
            <a:extLst>
              <a:ext uri="{FF2B5EF4-FFF2-40B4-BE49-F238E27FC236}">
                <a16:creationId xmlns:a16="http://schemas.microsoft.com/office/drawing/2014/main" id="{75A3C762-2535-FE76-72CD-084AAF8422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707340"/>
            <a:ext cx="3932237" cy="3161647"/>
          </a:xfrm>
        </p:spPr>
        <p:txBody>
          <a:bodyPr>
            <a:normAutofit/>
          </a:bodyPr>
          <a:lstStyle/>
          <a:p>
            <a:r>
              <a:rPr lang="en-GB" sz="240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"The tourist's gaze is about signs, and tourism is about </a:t>
            </a:r>
            <a:r>
              <a:rPr lang="en-GB" sz="2400" b="1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collecting signs</a:t>
            </a:r>
            <a:r>
              <a:rPr lang="en-GB" sz="240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." </a:t>
            </a:r>
            <a:r>
              <a:rPr lang="pl-PL" sz="240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John </a:t>
            </a:r>
            <a:r>
              <a:rPr lang="pl-PL" sz="2400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Urry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384970241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>
            <a:extLst>
              <a:ext uri="{FF2B5EF4-FFF2-40B4-BE49-F238E27FC236}">
                <a16:creationId xmlns:a16="http://schemas.microsoft.com/office/drawing/2014/main" id="{A25ACE25-539E-E30D-06E4-6CF521E3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12" name="Symbol zastępczy zawartości 11">
            <a:extLst>
              <a:ext uri="{FF2B5EF4-FFF2-40B4-BE49-F238E27FC236}">
                <a16:creationId xmlns:a16="http://schemas.microsoft.com/office/drawing/2014/main" id="{4DD8413B-A003-A46D-032D-3D15AE55B6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76025" y="3065491"/>
            <a:ext cx="4179385" cy="3552890"/>
          </a:xfr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1B1D6227-5270-64E7-B869-9CB62C00DA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635" y="156555"/>
            <a:ext cx="3776845" cy="5634645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B62B7453-4A46-55D4-2909-BD3245629F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8560" y="221690"/>
            <a:ext cx="3863805" cy="3417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04714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7C9B68F-D224-8CB0-4E9C-67695C7CEB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Stereotyping in tourism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06937D5-0263-58BF-3DF1-2AF63C4BAD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4782671" cy="4351338"/>
          </a:xfrm>
        </p:spPr>
        <p:txBody>
          <a:bodyPr>
            <a:normAutofit/>
          </a:bodyPr>
          <a:lstStyle/>
          <a:p>
            <a:r>
              <a:rPr lang="en-GB" sz="180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markers - an information board on the trail, description in a folder, photograph, film, souvenir  - a given view becomes an attraction, i.e. the purpose of visits and the object of a tour or visit, </a:t>
            </a:r>
            <a:endParaRPr lang="pl-PL" sz="1800" dirty="0">
              <a:solidFill>
                <a:srgbClr val="222222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GB" sz="180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markers refer to stereotypes, repeat and perpetuate them, creating easily identifiable schematic images about certain facts, phenomena, and above all - people and groups</a:t>
            </a:r>
            <a:r>
              <a:rPr lang="pl-PL" sz="180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GB" sz="180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can either facilitate mutual relations or inhibit them when </a:t>
            </a:r>
            <a:r>
              <a:rPr lang="pl-PL" sz="1800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lang="pl-PL" sz="180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simplify</a:t>
            </a:r>
            <a:r>
              <a:rPr lang="pl-PL" sz="1800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ing</a:t>
            </a:r>
            <a:r>
              <a:rPr lang="en-GB" sz="180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180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GB" sz="180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way of perceiving reality.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dirty="0"/>
          </a:p>
        </p:txBody>
      </p:sp>
      <p:pic>
        <p:nvPicPr>
          <p:cNvPr id="4" name="Symbol zastępczy zawartości 4">
            <a:extLst>
              <a:ext uri="{FF2B5EF4-FFF2-40B4-BE49-F238E27FC236}">
                <a16:creationId xmlns:a16="http://schemas.microsoft.com/office/drawing/2014/main" id="{A485C19C-8ACD-DC8A-87CA-BF72BE4B98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1132" y="1511860"/>
            <a:ext cx="4513060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7430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821C6C2-DFEE-E976-DD99-308470C14A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sz="4900" dirty="0" err="1">
                <a:solidFill>
                  <a:srgbClr val="222222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Neocolonialism</a:t>
            </a:r>
            <a:r>
              <a:rPr lang="en-GB" dirty="0">
                <a:solidFill>
                  <a:srgbClr val="222222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GB" dirty="0"/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1D005A4D-75B2-2E15-C03C-5EA9A69C17AB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4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</a:t>
            </a:r>
            <a:r>
              <a:rPr lang="en-GB" sz="2400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ourism</a:t>
            </a:r>
            <a:r>
              <a:rPr lang="pl-PL" sz="240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as</a:t>
            </a:r>
            <a:r>
              <a:rPr lang="en-GB" sz="240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a new form of imperialism</a:t>
            </a:r>
            <a:endParaRPr lang="pl-PL" sz="2400" dirty="0">
              <a:solidFill>
                <a:srgbClr val="222222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4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tourism</a:t>
            </a:r>
            <a:r>
              <a:rPr lang="pl-PL" sz="24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as </a:t>
            </a:r>
            <a:r>
              <a:rPr lang="en-GB" sz="240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 way to legally and effectively reach for the </a:t>
            </a:r>
            <a:r>
              <a:rPr lang="pl-PL" sz="2400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different</a:t>
            </a:r>
            <a:r>
              <a:rPr lang="en-GB" sz="240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240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resources of distant lands in the post-decolonization era</a:t>
            </a:r>
            <a:endParaRPr lang="en-GB" sz="2400" dirty="0"/>
          </a:p>
        </p:txBody>
      </p:sp>
      <p:pic>
        <p:nvPicPr>
          <p:cNvPr id="10" name="Symbol zastępczy zawartości 9">
            <a:extLst>
              <a:ext uri="{FF2B5EF4-FFF2-40B4-BE49-F238E27FC236}">
                <a16:creationId xmlns:a16="http://schemas.microsoft.com/office/drawing/2014/main" id="{E6A6C375-36FA-17A0-B104-8E181DF608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693427" y="1577788"/>
            <a:ext cx="5519085" cy="3956237"/>
          </a:xfrm>
        </p:spPr>
      </p:pic>
    </p:spTree>
    <p:extLst>
      <p:ext uri="{BB962C8B-B14F-4D97-AF65-F5344CB8AC3E}">
        <p14:creationId xmlns:p14="http://schemas.microsoft.com/office/powerpoint/2010/main" val="53602997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>
            <a:extLst>
              <a:ext uri="{FF2B5EF4-FFF2-40B4-BE49-F238E27FC236}">
                <a16:creationId xmlns:a16="http://schemas.microsoft.com/office/drawing/2014/main" id="{FE255147-A871-4965-A365-1D693B94EB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Stereotyping in tourism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EADBFB3D-903E-8AC7-468D-825BE8E325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48753"/>
            <a:ext cx="10515600" cy="3828210"/>
          </a:xfrm>
        </p:spPr>
        <p:txBody>
          <a:bodyPr/>
          <a:lstStyle/>
          <a:p>
            <a:r>
              <a:rPr lang="en-GB" sz="180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refers not only to the cognitive sphere, it also evokes an emotional reaction and, consequently, influences </a:t>
            </a:r>
            <a:r>
              <a:rPr lang="en-GB" sz="1800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behavior</a:t>
            </a:r>
            <a:r>
              <a:rPr lang="en-GB" sz="180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r>
              <a:rPr lang="en-GB" sz="18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GB" sz="180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ometimes neutral, it usually arises around features with a strong positive or, much more often, negative sign,</a:t>
            </a:r>
          </a:p>
          <a:p>
            <a:r>
              <a:rPr lang="en-GB" sz="18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</a:t>
            </a:r>
            <a:r>
              <a:rPr lang="en-GB" sz="180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stereotype that positively portrays one group tends to attribute negative characteristics to other groups (including its own),</a:t>
            </a:r>
          </a:p>
          <a:p>
            <a:r>
              <a:rPr lang="en-GB" sz="18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</a:t>
            </a:r>
            <a:r>
              <a:rPr lang="en-GB" sz="180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thnic stereotypes – ethnocentrism - expressing both the assessment of other groups (</a:t>
            </a:r>
            <a:r>
              <a:rPr lang="en-GB" sz="1800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heterostereotype</a:t>
            </a:r>
            <a:r>
              <a:rPr lang="en-GB" sz="180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 and the self-esteem of representatives of a given community (</a:t>
            </a:r>
            <a:r>
              <a:rPr lang="pl-PL" sz="18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auto</a:t>
            </a:r>
            <a:r>
              <a:rPr lang="en-GB" sz="180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stereotype),</a:t>
            </a:r>
            <a:endParaRPr lang="pl-PL" sz="1800" dirty="0">
              <a:solidFill>
                <a:srgbClr val="222222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702977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7945947-388B-D870-571F-0404B20437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ymbol zastępczy zawartości 6">
            <a:extLst>
              <a:ext uri="{FF2B5EF4-FFF2-40B4-BE49-F238E27FC236}">
                <a16:creationId xmlns:a16="http://schemas.microsoft.com/office/drawing/2014/main" id="{C9B960EC-0CBB-4FA9-07CA-4B15D4C5C1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140CF5C1-892A-FBF5-27D3-2EF93E616D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9412" y="162888"/>
            <a:ext cx="6239987" cy="6329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3185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EC7FE5C-2669-AB5E-F808-D0832534CD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2320C173-9EF0-E070-DCF8-5E090D72B4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2006759"/>
            <a:ext cx="10515600" cy="3989070"/>
          </a:xfrm>
        </p:spPr>
      </p:pic>
    </p:spTree>
    <p:extLst>
      <p:ext uri="{BB962C8B-B14F-4D97-AF65-F5344CB8AC3E}">
        <p14:creationId xmlns:p14="http://schemas.microsoft.com/office/powerpoint/2010/main" val="145319924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F618374-7B96-275C-C6BA-84CEB45E9D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9F917AF1-9F99-20F6-6F4E-A217D88551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00983" y="1825625"/>
            <a:ext cx="9590033" cy="4351338"/>
          </a:xfrm>
        </p:spPr>
      </p:pic>
    </p:spTree>
    <p:extLst>
      <p:ext uri="{BB962C8B-B14F-4D97-AF65-F5344CB8AC3E}">
        <p14:creationId xmlns:p14="http://schemas.microsoft.com/office/powerpoint/2010/main" val="88588996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5ABAFDE-BE8D-2C7E-1019-A0281581BB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09A372DB-7D0B-6F87-D2B2-01294A8439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52122" y="882883"/>
            <a:ext cx="9311238" cy="5327384"/>
          </a:xfrm>
        </p:spPr>
      </p:pic>
    </p:spTree>
    <p:extLst>
      <p:ext uri="{BB962C8B-B14F-4D97-AF65-F5344CB8AC3E}">
        <p14:creationId xmlns:p14="http://schemas.microsoft.com/office/powerpoint/2010/main" val="25076170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E21590F-BEB8-8318-BACB-DE1D12F638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B691BE1F-2070-548E-856F-AD3F9D28B5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58078" y="1255059"/>
            <a:ext cx="10595722" cy="4205521"/>
          </a:xfrm>
        </p:spPr>
      </p:pic>
    </p:spTree>
    <p:extLst>
      <p:ext uri="{BB962C8B-B14F-4D97-AF65-F5344CB8AC3E}">
        <p14:creationId xmlns:p14="http://schemas.microsoft.com/office/powerpoint/2010/main" val="320975737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5">
            <a:extLst>
              <a:ext uri="{FF2B5EF4-FFF2-40B4-BE49-F238E27FC236}">
                <a16:creationId xmlns:a16="http://schemas.microsoft.com/office/drawing/2014/main" id="{6B5E4468-5276-2368-60BC-A6CE2CFF5F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10" name="Symbol zastępczy zawartości 9">
            <a:extLst>
              <a:ext uri="{FF2B5EF4-FFF2-40B4-BE49-F238E27FC236}">
                <a16:creationId xmlns:a16="http://schemas.microsoft.com/office/drawing/2014/main" id="{449D6BDD-3CC7-BF05-1DD9-6201822F91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89479" y="1061401"/>
            <a:ext cx="6889509" cy="5194470"/>
          </a:xfrm>
        </p:spPr>
      </p:pic>
      <p:sp>
        <p:nvSpPr>
          <p:cNvPr id="8" name="Symbol zastępczy tekstu 7">
            <a:extLst>
              <a:ext uri="{FF2B5EF4-FFF2-40B4-BE49-F238E27FC236}">
                <a16:creationId xmlns:a16="http://schemas.microsoft.com/office/drawing/2014/main" id="{F3B93B22-AC0C-14EE-4B09-BED65DB81F90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pl-PL" dirty="0"/>
          </a:p>
          <a:p>
            <a:endParaRPr lang="en-GB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58FD0310-BABE-0C04-9BA8-B332183E82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788" y="1061401"/>
            <a:ext cx="2914652" cy="1617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50160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A9D0844-0EE4-5BDE-A857-ABBB8AB74B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752B81E4-02BD-C082-6C61-FDAA7BDDB3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>
            <a:normAutofit fontScale="925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pl-PL" sz="1600" b="0" i="0" dirty="0">
              <a:solidFill>
                <a:srgbClr val="202122"/>
              </a:solidFill>
              <a:effectLst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0" i="0" dirty="0">
                <a:solidFill>
                  <a:srgbClr val="202122"/>
                </a:solidFill>
                <a:effectLst/>
              </a:rPr>
              <a:t>the 2 million-strong migrant workforce</a:t>
            </a:r>
            <a:r>
              <a:rPr lang="pl-PL" sz="2000" b="0" i="0" dirty="0">
                <a:solidFill>
                  <a:srgbClr val="202122"/>
                </a:solidFill>
                <a:effectLst/>
              </a:rPr>
              <a:t> (</a:t>
            </a:r>
            <a:r>
              <a:rPr lang="pl-PL" sz="2000" b="0" i="0" dirty="0" err="1">
                <a:solidFill>
                  <a:srgbClr val="202122"/>
                </a:solidFill>
                <a:effectLst/>
              </a:rPr>
              <a:t>India</a:t>
            </a:r>
            <a:r>
              <a:rPr lang="pl-PL" sz="2000" b="0" i="0" dirty="0">
                <a:solidFill>
                  <a:srgbClr val="202122"/>
                </a:solidFill>
                <a:effectLst/>
              </a:rPr>
              <a:t>, Nepal, </a:t>
            </a:r>
            <a:r>
              <a:rPr lang="pl-PL" sz="2000" b="0" i="0" dirty="0" err="1">
                <a:solidFill>
                  <a:srgbClr val="202122"/>
                </a:solidFill>
                <a:effectLst/>
              </a:rPr>
              <a:t>Bangladesh</a:t>
            </a:r>
            <a:r>
              <a:rPr lang="pl-PL" sz="2000" b="0" i="0" dirty="0">
                <a:solidFill>
                  <a:srgbClr val="202122"/>
                </a:solidFill>
                <a:effectLst/>
              </a:rPr>
              <a:t>)</a:t>
            </a:r>
            <a:endParaRPr lang="pl-PL" sz="2000" dirty="0">
              <a:solidFill>
                <a:srgbClr val="20212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000" dirty="0" err="1">
                <a:solidFill>
                  <a:srgbClr val="202122"/>
                </a:solidFill>
              </a:rPr>
              <a:t>some</a:t>
            </a:r>
            <a:r>
              <a:rPr lang="pl-PL" sz="2000" dirty="0">
                <a:solidFill>
                  <a:srgbClr val="202122"/>
                </a:solidFill>
              </a:rPr>
              <a:t> migrant </a:t>
            </a:r>
            <a:r>
              <a:rPr lang="en-GB" sz="2000" dirty="0">
                <a:solidFill>
                  <a:srgbClr val="202122"/>
                </a:solidFill>
              </a:rPr>
              <a:t>workers were denied food and water</a:t>
            </a:r>
            <a:r>
              <a:rPr lang="pl-PL" sz="2000" dirty="0">
                <a:solidFill>
                  <a:srgbClr val="202122"/>
                </a:solidFill>
              </a:rPr>
              <a:t>, </a:t>
            </a:r>
            <a:r>
              <a:rPr lang="en-GB" sz="2000" dirty="0">
                <a:solidFill>
                  <a:srgbClr val="202122"/>
                </a:solidFill>
              </a:rPr>
              <a:t>had their </a:t>
            </a:r>
            <a:r>
              <a:rPr lang="pl-PL" sz="2000" dirty="0" err="1">
                <a:solidFill>
                  <a:srgbClr val="202122"/>
                </a:solidFill>
              </a:rPr>
              <a:t>passports</a:t>
            </a:r>
            <a:r>
              <a:rPr lang="pl-PL" sz="2000" dirty="0">
                <a:solidFill>
                  <a:srgbClr val="202122"/>
                </a:solidFill>
              </a:rPr>
              <a:t> </a:t>
            </a:r>
            <a:r>
              <a:rPr lang="en-GB" sz="2000" dirty="0">
                <a:solidFill>
                  <a:srgbClr val="202122"/>
                </a:solidFill>
              </a:rPr>
              <a:t>taken away</a:t>
            </a:r>
            <a:r>
              <a:rPr lang="pl-PL" sz="2000" dirty="0">
                <a:solidFill>
                  <a:srgbClr val="202122"/>
                </a:solidFill>
              </a:rPr>
              <a:t> and</a:t>
            </a:r>
            <a:r>
              <a:rPr lang="en-GB" sz="2000" dirty="0">
                <a:solidFill>
                  <a:srgbClr val="202122"/>
                </a:solidFill>
              </a:rPr>
              <a:t> were not paid for their work</a:t>
            </a:r>
            <a:endParaRPr lang="pl-PL" sz="2000" dirty="0">
              <a:solidFill>
                <a:srgbClr val="20212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202122"/>
                </a:solidFill>
              </a:rPr>
              <a:t>in the last 10 years, there have been several hundred fatal accidents in the construction sector in Qatar, probably as a result of failing to meet safety standards</a:t>
            </a:r>
          </a:p>
          <a:p>
            <a:endParaRPr lang="pl-PL" b="0" i="0" dirty="0">
              <a:solidFill>
                <a:srgbClr val="202122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9" name="Symbol zastępczy zawartości 5">
            <a:extLst>
              <a:ext uri="{FF2B5EF4-FFF2-40B4-BE49-F238E27FC236}">
                <a16:creationId xmlns:a16="http://schemas.microsoft.com/office/drawing/2014/main" id="{373135AD-A1FE-2D22-D454-FCDCE77CFB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02470" y="987425"/>
            <a:ext cx="6133635" cy="4873625"/>
          </a:xfr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7DFDA021-C796-F5B3-73C2-3F27260361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8580" y="440367"/>
            <a:ext cx="2914652" cy="1617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74389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>
            <a:extLst>
              <a:ext uri="{FF2B5EF4-FFF2-40B4-BE49-F238E27FC236}">
                <a16:creationId xmlns:a16="http://schemas.microsoft.com/office/drawing/2014/main" id="{CAE124DD-9556-5B1A-E193-78EC1BF865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9247" y="1122363"/>
            <a:ext cx="10452847" cy="2929684"/>
          </a:xfrm>
        </p:spPr>
        <p:txBody>
          <a:bodyPr>
            <a:normAutofit/>
          </a:bodyPr>
          <a:lstStyle/>
          <a:p>
            <a:r>
              <a:rPr lang="en-GB" sz="4000" dirty="0"/>
              <a:t>Is it ethical to go to Doha to participate (as a</a:t>
            </a:r>
            <a:r>
              <a:rPr lang="pl-PL" sz="4000" dirty="0"/>
              <a:t> </a:t>
            </a:r>
            <a:r>
              <a:rPr lang="pl-PL" sz="4000" dirty="0" err="1"/>
              <a:t>supporter</a:t>
            </a:r>
            <a:r>
              <a:rPr lang="pl-PL" sz="4000" dirty="0"/>
              <a:t>/</a:t>
            </a:r>
            <a:r>
              <a:rPr lang="en-GB" sz="4000" dirty="0"/>
              <a:t>fan) in </a:t>
            </a:r>
            <a:r>
              <a:rPr lang="pl-PL" sz="4000" dirty="0"/>
              <a:t>the </a:t>
            </a:r>
            <a:r>
              <a:rPr lang="pl-PL" sz="4000" dirty="0" err="1"/>
              <a:t>Fifa</a:t>
            </a:r>
            <a:r>
              <a:rPr lang="pl-PL" sz="4000" dirty="0"/>
              <a:t> World </a:t>
            </a:r>
            <a:r>
              <a:rPr lang="pl-PL" sz="4000" dirty="0" err="1"/>
              <a:t>Cup</a:t>
            </a:r>
            <a:r>
              <a:rPr lang="pl-PL" sz="4000" dirty="0"/>
              <a:t> 2022 </a:t>
            </a:r>
            <a:r>
              <a:rPr lang="en-GB" sz="4000" dirty="0"/>
              <a:t>competition</a:t>
            </a:r>
            <a:r>
              <a:rPr lang="pl-PL" sz="4000" dirty="0"/>
              <a:t>?</a:t>
            </a:r>
            <a:endParaRPr lang="en-GB" sz="4000" dirty="0"/>
          </a:p>
        </p:txBody>
      </p:sp>
      <p:sp>
        <p:nvSpPr>
          <p:cNvPr id="6" name="Podtytuł 5">
            <a:extLst>
              <a:ext uri="{FF2B5EF4-FFF2-40B4-BE49-F238E27FC236}">
                <a16:creationId xmlns:a16="http://schemas.microsoft.com/office/drawing/2014/main" id="{8E7E6808-6875-21AE-676D-9607CCF88B2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799524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607E104-07A7-EACE-AB8A-41EEFAD8E7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6F06F2B-B404-C521-3353-42EB090E30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dirty="0"/>
              <a:t>Song </a:t>
            </a:r>
            <a:r>
              <a:rPr lang="pl-PL" dirty="0" err="1"/>
              <a:t>comments</a:t>
            </a:r>
            <a:r>
              <a:rPr lang="pl-PL" dirty="0"/>
              <a:t>…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256880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72A45AD-DD2E-B082-EBDD-B04C3A334B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10515600" cy="1009651"/>
          </a:xfrm>
        </p:spPr>
        <p:txBody>
          <a:bodyPr>
            <a:normAutofit fontScale="90000"/>
          </a:bodyPr>
          <a:lstStyle/>
          <a:p>
            <a:r>
              <a:rPr lang="en-GB" sz="3800" i="0" dirty="0">
                <a:solidFill>
                  <a:srgbClr val="0F2741"/>
                </a:solidFill>
                <a:effectLst/>
              </a:rPr>
              <a:t>Countries with the highest outbound tourism </a:t>
            </a:r>
            <a:r>
              <a:rPr lang="en-GB" sz="3800" dirty="0">
                <a:solidFill>
                  <a:srgbClr val="0F2741"/>
                </a:solidFill>
              </a:rPr>
              <a:t>expenditure worldwide from 2019 to 2021</a:t>
            </a:r>
            <a:r>
              <a:rPr lang="pl-PL" sz="3800" dirty="0">
                <a:solidFill>
                  <a:srgbClr val="0F2741"/>
                </a:solidFill>
              </a:rPr>
              <a:t> </a:t>
            </a:r>
            <a:r>
              <a:rPr lang="en-GB" sz="3800" dirty="0">
                <a:solidFill>
                  <a:srgbClr val="0F2741"/>
                </a:solidFill>
              </a:rPr>
              <a:t>(in billion U.S. dollars)</a:t>
            </a:r>
            <a:br>
              <a:rPr lang="en-GB" b="1" i="0" dirty="0">
                <a:solidFill>
                  <a:srgbClr val="0F2741"/>
                </a:solidFill>
                <a:effectLst/>
                <a:latin typeface="Open Sans" panose="020B0606030504020204" pitchFamily="34" charset="0"/>
              </a:rPr>
            </a:br>
            <a:endParaRPr lang="en-GB" dirty="0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A3DBD739-4F81-EEFF-5A4F-D32377BAC6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29849" y="1825625"/>
            <a:ext cx="7932302" cy="4351338"/>
          </a:xfr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95E00AE4-50B6-F320-6D8E-99EAE7F0C149}"/>
              </a:ext>
            </a:extLst>
          </p:cNvPr>
          <p:cNvSpPr txBox="1"/>
          <p:nvPr/>
        </p:nvSpPr>
        <p:spPr>
          <a:xfrm>
            <a:off x="2232211" y="6294251"/>
            <a:ext cx="76827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/>
              <a:t>From: https://www.statista.com/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42037271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C9BE509-9BC1-BE71-CDB3-24D66D9487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177607F-227D-7E52-9157-05A97A8FBE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9A2905C0-4685-262E-EC96-7F226EBD0A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6776" y="65652"/>
            <a:ext cx="8839200" cy="6726695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8569E8AD-57B4-752E-5875-C8A22A86FF3C}"/>
              </a:ext>
            </a:extLst>
          </p:cNvPr>
          <p:cNvSpPr txBox="1"/>
          <p:nvPr/>
        </p:nvSpPr>
        <p:spPr>
          <a:xfrm>
            <a:off x="10031506" y="5896401"/>
            <a:ext cx="20529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/>
              <a:t>From World Travel &amp; </a:t>
            </a:r>
            <a:r>
              <a:rPr lang="pl-PL" sz="1200" dirty="0" err="1"/>
              <a:t>Tourism</a:t>
            </a:r>
            <a:r>
              <a:rPr lang="pl-PL" sz="1200" dirty="0"/>
              <a:t> </a:t>
            </a:r>
            <a:r>
              <a:rPr lang="pl-PL" sz="1200" dirty="0" err="1"/>
              <a:t>Council</a:t>
            </a:r>
            <a:r>
              <a:rPr lang="pl-PL" sz="1200" dirty="0"/>
              <a:t>, https://wttc.org/research/economicimpact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13560488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8C78122-63B3-98D8-7645-696240F6BC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BE1AE20-AD67-8911-D024-9A5914393A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0D63CC84-C027-E5DC-2842-91DF05E417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7141" y="461695"/>
            <a:ext cx="10246659" cy="5715268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16C2EC63-1B1E-6034-6645-07CB8B89C5B4}"/>
              </a:ext>
            </a:extLst>
          </p:cNvPr>
          <p:cNvSpPr txBox="1"/>
          <p:nvPr/>
        </p:nvSpPr>
        <p:spPr>
          <a:xfrm>
            <a:off x="1111624" y="6391835"/>
            <a:ext cx="94129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/>
              <a:t>From: www.marriott.com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21151923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EA2F3D9-3D46-4742-650E-0A5EA42C1E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F1A2C62-9251-D32D-E073-CE6673F1D9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764A7EAE-BF5E-6954-39B4-4FEE465C61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8237" y="251012"/>
            <a:ext cx="8355526" cy="6078071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FB0D6E41-46CE-76F2-B2DB-563E1A8DD34C}"/>
              </a:ext>
            </a:extLst>
          </p:cNvPr>
          <p:cNvSpPr txBox="1"/>
          <p:nvPr/>
        </p:nvSpPr>
        <p:spPr>
          <a:xfrm>
            <a:off x="1918237" y="6508376"/>
            <a:ext cx="51549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/>
              <a:t>From: https://www.marriott.com/hotel-search.mi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36141047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6E81C23-DA9C-53F0-BC28-E1F0AC0D17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/>
              <a:t>Private</a:t>
            </a:r>
            <a:r>
              <a:rPr lang="pl-PL" dirty="0"/>
              <a:t> </a:t>
            </a:r>
            <a:r>
              <a:rPr lang="pl-PL" dirty="0" err="1"/>
              <a:t>water</a:t>
            </a:r>
            <a:r>
              <a:rPr lang="pl-PL" dirty="0"/>
              <a:t> </a:t>
            </a:r>
            <a:r>
              <a:rPr lang="pl-PL" dirty="0" err="1"/>
              <a:t>areas</a:t>
            </a:r>
            <a:r>
              <a:rPr lang="pl-PL" dirty="0"/>
              <a:t> </a:t>
            </a:r>
            <a:endParaRPr lang="en-GB" dirty="0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8443A804-4AFF-8512-E547-F9725BD30B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5999" y="2048862"/>
            <a:ext cx="5652779" cy="3993163"/>
          </a:xfr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BAA1E7CA-17E8-83F9-6730-4B4B33127B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795" y="2019740"/>
            <a:ext cx="5652779" cy="4411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7484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DC2C717-EF49-BD6C-2543-2350A34FC7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Kryspinów Lake, Kraków</a:t>
            </a:r>
            <a:endParaRPr lang="en-GB" dirty="0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7E4B5F58-965E-745B-1DE7-D4860D1C41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2988" y="1922367"/>
            <a:ext cx="5292295" cy="3914635"/>
          </a:xfr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50A6A24D-B44C-3736-B7A2-B77DF7E20B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3774" y="2061390"/>
            <a:ext cx="5795238" cy="3775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337747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6088</TotalTime>
  <Words>839</Words>
  <Application>Microsoft Office PowerPoint</Application>
  <PresentationFormat>Panoramiczny</PresentationFormat>
  <Paragraphs>54</Paragraphs>
  <Slides>39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6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39</vt:i4>
      </vt:variant>
    </vt:vector>
  </HeadingPairs>
  <TitlesOfParts>
    <vt:vector size="46" baseType="lpstr">
      <vt:lpstr>adobe-garamond-pro</vt:lpstr>
      <vt:lpstr>Arial</vt:lpstr>
      <vt:lpstr>Calibri</vt:lpstr>
      <vt:lpstr>Calibri Light</vt:lpstr>
      <vt:lpstr>Open Sans</vt:lpstr>
      <vt:lpstr>Times New Roman</vt:lpstr>
      <vt:lpstr>Motyw pakietu Office</vt:lpstr>
      <vt:lpstr>Anthropology of travel and tourism </vt:lpstr>
      <vt:lpstr>Recapitulation from 22.11.2022</vt:lpstr>
      <vt:lpstr>Neocolonialism  </vt:lpstr>
      <vt:lpstr>Countries with the highest outbound tourism expenditure worldwide from 2019 to 2021 (in billion U.S. dollars) </vt:lpstr>
      <vt:lpstr>Prezentacja programu PowerPoint</vt:lpstr>
      <vt:lpstr>Prezentacja programu PowerPoint</vt:lpstr>
      <vt:lpstr>Prezentacja programu PowerPoint</vt:lpstr>
      <vt:lpstr>Private water areas </vt:lpstr>
      <vt:lpstr>Kryspinów Lake, Kraków</vt:lpstr>
      <vt:lpstr>Prezentacja programu PowerPoint</vt:lpstr>
      <vt:lpstr>Prezentacja programu PowerPoint</vt:lpstr>
      <vt:lpstr>Prezentacja programu PowerPoint</vt:lpstr>
      <vt:lpstr>Sveti Stefan Island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The Maasai 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Community-based ecotourism?  </vt:lpstr>
      <vt:lpstr>Stereotyping in tourism</vt:lpstr>
      <vt:lpstr>Prezentacja programu PowerPoint</vt:lpstr>
      <vt:lpstr>Stereotyping in tourism</vt:lpstr>
      <vt:lpstr>Stereotyping in tourism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Is it ethical to go to Doha to participate (as a supporter/fan) in the Fifa World Cup 2022 competition?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Anthropology of travel and tourism </dc:title>
  <dc:creator>Asia</dc:creator>
  <cp:lastModifiedBy>Asia</cp:lastModifiedBy>
  <cp:revision>68</cp:revision>
  <dcterms:created xsi:type="dcterms:W3CDTF">2022-11-23T07:50:12Z</dcterms:created>
  <dcterms:modified xsi:type="dcterms:W3CDTF">2022-11-28T20:47:30Z</dcterms:modified>
</cp:coreProperties>
</file>