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27" r:id="rId3"/>
    <p:sldId id="326" r:id="rId4"/>
    <p:sldId id="260" r:id="rId5"/>
    <p:sldId id="257" r:id="rId6"/>
    <p:sldId id="261" r:id="rId7"/>
    <p:sldId id="262" r:id="rId8"/>
    <p:sldId id="304" r:id="rId9"/>
    <p:sldId id="312" r:id="rId10"/>
    <p:sldId id="310" r:id="rId11"/>
    <p:sldId id="263" r:id="rId12"/>
    <p:sldId id="313" r:id="rId13"/>
    <p:sldId id="314" r:id="rId14"/>
    <p:sldId id="315" r:id="rId15"/>
    <p:sldId id="316" r:id="rId16"/>
    <p:sldId id="317" r:id="rId17"/>
    <p:sldId id="318" r:id="rId18"/>
    <p:sldId id="319" r:id="rId19"/>
    <p:sldId id="320" r:id="rId20"/>
    <p:sldId id="258" r:id="rId21"/>
    <p:sldId id="321" r:id="rId22"/>
    <p:sldId id="322" r:id="rId23"/>
    <p:sldId id="324" r:id="rId24"/>
    <p:sldId id="323" r:id="rId25"/>
    <p:sldId id="271" r:id="rId26"/>
    <p:sldId id="273" r:id="rId27"/>
    <p:sldId id="274" r:id="rId28"/>
    <p:sldId id="328" r:id="rId29"/>
    <p:sldId id="32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567"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33327-95F5-4F72-B7F1-AE742A13A0AA}" type="datetimeFigureOut">
              <a:rPr lang="en-GB" smtClean="0"/>
              <a:t>24/10/2022</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B5802-4E6E-4588-8CBC-06231421702E}" type="slidenum">
              <a:rPr lang="en-GB" smtClean="0"/>
              <a:t>‹#›</a:t>
            </a:fld>
            <a:endParaRPr lang="en-GB"/>
          </a:p>
        </p:txBody>
      </p:sp>
    </p:spTree>
    <p:extLst>
      <p:ext uri="{BB962C8B-B14F-4D97-AF65-F5344CB8AC3E}">
        <p14:creationId xmlns:p14="http://schemas.microsoft.com/office/powerpoint/2010/main" val="3106247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Tourist_attraction" TargetMode="External"/><Relationship Id="rId7" Type="http://schemas.openxmlformats.org/officeDocument/2006/relationships/hyperlink" Target="https://en.wikipedia.org/wiki/Cardrona_Bra_Fence"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Bra" TargetMode="External"/><Relationship Id="rId5" Type="http://schemas.openxmlformats.org/officeDocument/2006/relationships/hyperlink" Target="https://en.wikipedia.org/wiki/New_Zealand" TargetMode="External"/><Relationship Id="rId4" Type="http://schemas.openxmlformats.org/officeDocument/2006/relationships/hyperlink" Target="https://en.wikipedia.org/wiki/Central_Otag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a:t>In hotels </a:t>
            </a:r>
            <a:r>
              <a:rPr lang="pl-PL" dirty="0" err="1"/>
              <a:t>it</a:t>
            </a:r>
            <a:r>
              <a:rPr lang="pl-PL" dirty="0"/>
              <a:t> </a:t>
            </a:r>
            <a:r>
              <a:rPr lang="pl-PL" dirty="0" err="1"/>
              <a:t>started</a:t>
            </a:r>
            <a:r>
              <a:rPr lang="pl-PL" dirty="0"/>
              <a:t> to be </a:t>
            </a:r>
            <a:r>
              <a:rPr lang="pl-PL" dirty="0" err="1"/>
              <a:t>everywhere</a:t>
            </a:r>
            <a:r>
              <a:rPr lang="pl-PL" dirty="0"/>
              <a:t>.</a:t>
            </a:r>
            <a:r>
              <a:rPr lang="pl-PL" baseline="0" dirty="0"/>
              <a:t> </a:t>
            </a:r>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a:t>On </a:t>
            </a:r>
            <a:r>
              <a:rPr lang="pl-PL" dirty="0" err="1"/>
              <a:t>suvenirs</a:t>
            </a:r>
            <a:r>
              <a:rPr lang="pl-PL" dirty="0"/>
              <a:t> and </a:t>
            </a:r>
            <a:r>
              <a:rPr lang="pl-PL" dirty="0" err="1"/>
              <a:t>objects</a:t>
            </a:r>
            <a:r>
              <a:rPr lang="pl-PL" dirty="0"/>
              <a:t>. </a:t>
            </a:r>
            <a:r>
              <a:rPr lang="en-GB" dirty="0"/>
              <a:t>People</a:t>
            </a:r>
            <a:r>
              <a:rPr lang="en-GB" baseline="0" dirty="0"/>
              <a:t> who manage tourism. Try to make it so </a:t>
            </a:r>
            <a:r>
              <a:rPr lang="en-GB" baseline="0" dirty="0" err="1"/>
              <a:t>geniunie</a:t>
            </a:r>
            <a:r>
              <a:rPr lang="en-GB" baseline="0" dirty="0"/>
              <a:t>, that is not really authentic anymore. </a:t>
            </a:r>
          </a:p>
          <a:p>
            <a:r>
              <a:rPr lang="en-GB" baseline="0" dirty="0"/>
              <a:t>The highlanders are considered to be strong and brave because of difficult </a:t>
            </a:r>
            <a:r>
              <a:rPr lang="en-GB" baseline="0" dirty="0" err="1"/>
              <a:t>circumstanes</a:t>
            </a:r>
            <a:r>
              <a:rPr lang="en-GB" baseline="0" dirty="0"/>
              <a:t> they lived in. So everything must be highland: highland shoes, watch, T-shirt, bed, pillow. </a:t>
            </a:r>
            <a:r>
              <a:rPr lang="en-GB" baseline="0" dirty="0" err="1"/>
              <a:t>Parzenica</a:t>
            </a:r>
            <a:r>
              <a:rPr lang="en-GB" baseline="0" dirty="0"/>
              <a:t>, the pattern started to be a marker of </a:t>
            </a:r>
            <a:r>
              <a:rPr lang="en-GB" baseline="0" dirty="0" err="1"/>
              <a:t>geniuity</a:t>
            </a:r>
            <a:r>
              <a:rPr lang="en-GB" baseline="0" dirty="0"/>
              <a:t>, but what you can expect if it is everywhere? </a:t>
            </a:r>
          </a:p>
          <a:p>
            <a:endParaRPr lang="en-GB" baseline="0" dirty="0"/>
          </a:p>
          <a:p>
            <a:r>
              <a:rPr lang="en-GB" baseline="0" dirty="0"/>
              <a:t>Do you know some other examples of an objected or motive which was reproduced to the level that it started to be overwhelming?</a:t>
            </a:r>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10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b="1" kern="1200" dirty="0" err="1">
                <a:solidFill>
                  <a:schemeClr val="tx1"/>
                </a:solidFill>
                <a:latin typeface="+mn-lt"/>
                <a:ea typeface="+mn-ea"/>
                <a:cs typeface="+mn-cs"/>
              </a:rPr>
              <a:t>Cardrona</a:t>
            </a:r>
            <a:r>
              <a:rPr lang="cs-CZ" sz="1200" b="1" kern="1200" dirty="0">
                <a:solidFill>
                  <a:schemeClr val="tx1"/>
                </a:solidFill>
                <a:latin typeface="+mn-lt"/>
                <a:ea typeface="+mn-ea"/>
                <a:cs typeface="+mn-cs"/>
              </a:rPr>
              <a:t> </a:t>
            </a:r>
            <a:r>
              <a:rPr lang="cs-CZ" sz="1200" b="1" kern="1200" dirty="0" err="1">
                <a:solidFill>
                  <a:schemeClr val="tx1"/>
                </a:solidFill>
                <a:latin typeface="+mn-lt"/>
                <a:ea typeface="+mn-ea"/>
                <a:cs typeface="+mn-cs"/>
              </a:rPr>
              <a:t>Bra</a:t>
            </a:r>
            <a:r>
              <a:rPr lang="cs-CZ" sz="1200" b="1" kern="1200" dirty="0">
                <a:solidFill>
                  <a:schemeClr val="tx1"/>
                </a:solidFill>
                <a:latin typeface="+mn-lt"/>
                <a:ea typeface="+mn-ea"/>
                <a:cs typeface="+mn-cs"/>
              </a:rPr>
              <a:t> Fence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is</a:t>
            </a:r>
            <a:r>
              <a:rPr lang="cs-CZ" sz="1200" kern="1200" dirty="0">
                <a:solidFill>
                  <a:schemeClr val="tx1"/>
                </a:solidFill>
                <a:latin typeface="+mn-lt"/>
                <a:ea typeface="+mn-ea"/>
                <a:cs typeface="+mn-cs"/>
              </a:rPr>
              <a:t> a </a:t>
            </a:r>
            <a:r>
              <a:rPr lang="cs-CZ" sz="1200" kern="1200" dirty="0" err="1">
                <a:solidFill>
                  <a:schemeClr val="tx1"/>
                </a:solidFill>
                <a:latin typeface="+mn-lt"/>
                <a:ea typeface="+mn-ea"/>
                <a:cs typeface="+mn-cs"/>
              </a:rPr>
              <a:t>controversial</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hlinkClick r:id="rId3" tooltip="Tourist attraction"/>
              </a:rPr>
              <a:t>tourist</a:t>
            </a:r>
            <a:r>
              <a:rPr lang="cs-CZ" sz="1200" kern="1200" dirty="0">
                <a:solidFill>
                  <a:schemeClr val="tx1"/>
                </a:solidFill>
                <a:latin typeface="+mn-lt"/>
                <a:ea typeface="+mn-ea"/>
                <a:cs typeface="+mn-cs"/>
                <a:hlinkClick r:id="rId3" tooltip="Tourist attraction"/>
              </a:rPr>
              <a:t> </a:t>
            </a:r>
            <a:r>
              <a:rPr lang="cs-CZ" sz="1200" kern="1200" dirty="0" err="1">
                <a:solidFill>
                  <a:schemeClr val="tx1"/>
                </a:solidFill>
                <a:latin typeface="+mn-lt"/>
                <a:ea typeface="+mn-ea"/>
                <a:cs typeface="+mn-cs"/>
                <a:hlinkClick r:id="rId3" tooltip="Tourist attraction"/>
              </a:rPr>
              <a:t>attraction</a:t>
            </a:r>
            <a:r>
              <a:rPr lang="cs-CZ" sz="1200" kern="1200" dirty="0">
                <a:solidFill>
                  <a:schemeClr val="tx1"/>
                </a:solidFill>
                <a:latin typeface="+mn-lt"/>
                <a:ea typeface="+mn-ea"/>
                <a:cs typeface="+mn-cs"/>
              </a:rPr>
              <a:t> in </a:t>
            </a:r>
            <a:r>
              <a:rPr lang="cs-CZ" sz="1200" kern="1200" dirty="0" err="1">
                <a:solidFill>
                  <a:schemeClr val="tx1"/>
                </a:solidFill>
                <a:latin typeface="+mn-lt"/>
                <a:ea typeface="+mn-ea"/>
                <a:cs typeface="+mn-cs"/>
                <a:hlinkClick r:id="rId4" tooltip="Central Otago"/>
              </a:rPr>
              <a:t>Central</a:t>
            </a:r>
            <a:r>
              <a:rPr lang="cs-CZ" sz="1200" kern="1200" dirty="0">
                <a:solidFill>
                  <a:schemeClr val="tx1"/>
                </a:solidFill>
                <a:latin typeface="+mn-lt"/>
                <a:ea typeface="+mn-ea"/>
                <a:cs typeface="+mn-cs"/>
                <a:hlinkClick r:id="rId4" tooltip="Central Otago"/>
              </a:rPr>
              <a:t> </a:t>
            </a:r>
            <a:r>
              <a:rPr lang="cs-CZ" sz="1200" kern="1200" dirty="0" err="1">
                <a:solidFill>
                  <a:schemeClr val="tx1"/>
                </a:solidFill>
                <a:latin typeface="+mn-lt"/>
                <a:ea typeface="+mn-ea"/>
                <a:cs typeface="+mn-cs"/>
                <a:hlinkClick r:id="rId4" tooltip="Central Otago"/>
              </a:rPr>
              <a:t>Otago</a:t>
            </a:r>
            <a:r>
              <a:rPr lang="cs-CZ" sz="1200" kern="1200" dirty="0">
                <a:solidFill>
                  <a:schemeClr val="tx1"/>
                </a:solidFill>
                <a:latin typeface="+mn-lt"/>
                <a:ea typeface="+mn-ea"/>
                <a:cs typeface="+mn-cs"/>
              </a:rPr>
              <a:t>, in </a:t>
            </a:r>
            <a:r>
              <a:rPr lang="cs-CZ" sz="1200" kern="1200" dirty="0">
                <a:solidFill>
                  <a:schemeClr val="tx1"/>
                </a:solidFill>
                <a:latin typeface="+mn-lt"/>
                <a:ea typeface="+mn-ea"/>
                <a:cs typeface="+mn-cs"/>
                <a:hlinkClick r:id="rId5" tooltip="New Zealand"/>
              </a:rPr>
              <a:t>New </a:t>
            </a:r>
            <a:r>
              <a:rPr lang="cs-CZ" sz="1200" kern="1200" dirty="0" err="1">
                <a:solidFill>
                  <a:schemeClr val="tx1"/>
                </a:solidFill>
                <a:latin typeface="+mn-lt"/>
                <a:ea typeface="+mn-ea"/>
                <a:cs typeface="+mn-cs"/>
                <a:hlinkClick r:id="rId5" tooltip="New Zealand"/>
              </a:rPr>
              <a:t>Zealand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At</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some</a:t>
            </a:r>
            <a:r>
              <a:rPr lang="cs-CZ" sz="1200" kern="1200" dirty="0">
                <a:solidFill>
                  <a:schemeClr val="tx1"/>
                </a:solidFill>
                <a:latin typeface="+mn-lt"/>
                <a:ea typeface="+mn-ea"/>
                <a:cs typeface="+mn-cs"/>
              </a:rPr>
              <a:t> point </a:t>
            </a:r>
            <a:r>
              <a:rPr lang="cs-CZ" sz="1200" kern="1200" dirty="0" err="1">
                <a:solidFill>
                  <a:schemeClr val="tx1"/>
                </a:solidFill>
                <a:latin typeface="+mn-lt"/>
                <a:ea typeface="+mn-ea"/>
                <a:cs typeface="+mn-cs"/>
              </a:rPr>
              <a:t>between</a:t>
            </a:r>
            <a:r>
              <a:rPr lang="cs-CZ" sz="1200" kern="1200" dirty="0">
                <a:solidFill>
                  <a:schemeClr val="tx1"/>
                </a:solidFill>
                <a:latin typeface="+mn-lt"/>
                <a:ea typeface="+mn-ea"/>
                <a:cs typeface="+mn-cs"/>
              </a:rPr>
              <a:t> 1998 </a:t>
            </a:r>
            <a:r>
              <a:rPr lang="cs-CZ" sz="1200" kern="1200" dirty="0" err="1">
                <a:solidFill>
                  <a:schemeClr val="tx1"/>
                </a:solidFill>
                <a:latin typeface="+mn-lt"/>
                <a:ea typeface="+mn-ea"/>
                <a:cs typeface="+mn-cs"/>
              </a:rPr>
              <a:t>and</a:t>
            </a:r>
            <a:r>
              <a:rPr lang="cs-CZ" sz="1200" kern="1200" dirty="0">
                <a:solidFill>
                  <a:schemeClr val="tx1"/>
                </a:solidFill>
                <a:latin typeface="+mn-lt"/>
                <a:ea typeface="+mn-ea"/>
                <a:cs typeface="+mn-cs"/>
              </a:rPr>
              <a:t> 1999, </a:t>
            </a:r>
            <a:r>
              <a:rPr lang="cs-CZ" sz="1200" kern="1200" dirty="0" err="1">
                <a:solidFill>
                  <a:schemeClr val="tx1"/>
                </a:solidFill>
                <a:latin typeface="+mn-lt"/>
                <a:ea typeface="+mn-ea"/>
                <a:cs typeface="+mn-cs"/>
              </a:rPr>
              <a:t>passers</a:t>
            </a:r>
            <a:r>
              <a:rPr lang="cs-CZ" sz="1200" kern="1200" dirty="0">
                <a:solidFill>
                  <a:schemeClr val="tx1"/>
                </a:solidFill>
                <a:latin typeface="+mn-lt"/>
                <a:ea typeface="+mn-ea"/>
                <a:cs typeface="+mn-cs"/>
              </a:rPr>
              <a:t>-by </a:t>
            </a:r>
            <a:r>
              <a:rPr lang="cs-CZ" sz="1200" kern="1200" dirty="0" err="1">
                <a:solidFill>
                  <a:schemeClr val="tx1"/>
                </a:solidFill>
                <a:latin typeface="+mn-lt"/>
                <a:ea typeface="+mn-ea"/>
                <a:cs typeface="+mn-cs"/>
              </a:rPr>
              <a:t>began</a:t>
            </a:r>
            <a:r>
              <a:rPr lang="cs-CZ" sz="1200" kern="1200" dirty="0">
                <a:solidFill>
                  <a:schemeClr val="tx1"/>
                </a:solidFill>
                <a:latin typeface="+mn-lt"/>
                <a:ea typeface="+mn-ea"/>
                <a:cs typeface="+mn-cs"/>
              </a:rPr>
              <a:t> to </a:t>
            </a:r>
            <a:r>
              <a:rPr lang="cs-CZ" sz="1200" kern="1200" dirty="0" err="1">
                <a:solidFill>
                  <a:schemeClr val="tx1"/>
                </a:solidFill>
                <a:latin typeface="+mn-lt"/>
                <a:ea typeface="+mn-ea"/>
                <a:cs typeface="+mn-cs"/>
              </a:rPr>
              <a:t>attach</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hlinkClick r:id="rId6" tooltip="Bra"/>
              </a:rPr>
              <a:t>bras</a:t>
            </a:r>
            <a:r>
              <a:rPr lang="cs-CZ" sz="1200" kern="1200" dirty="0">
                <a:solidFill>
                  <a:schemeClr val="tx1"/>
                </a:solidFill>
                <a:latin typeface="+mn-lt"/>
                <a:ea typeface="+mn-ea"/>
                <a:cs typeface="+mn-cs"/>
              </a:rPr>
              <a:t> to a </a:t>
            </a:r>
            <a:r>
              <a:rPr lang="cs-CZ" sz="1200" kern="1200" dirty="0" err="1">
                <a:solidFill>
                  <a:schemeClr val="tx1"/>
                </a:solidFill>
                <a:latin typeface="+mn-lt"/>
                <a:ea typeface="+mn-ea"/>
                <a:cs typeface="+mn-cs"/>
              </a:rPr>
              <a:t>rural</a:t>
            </a:r>
            <a:r>
              <a:rPr lang="cs-CZ" sz="1200" kern="1200" dirty="0">
                <a:solidFill>
                  <a:schemeClr val="tx1"/>
                </a:solidFill>
                <a:latin typeface="+mn-lt"/>
                <a:ea typeface="+mn-ea"/>
                <a:cs typeface="+mn-cs"/>
              </a:rPr>
              <a:t> fence.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fence </a:t>
            </a:r>
            <a:r>
              <a:rPr lang="cs-CZ" sz="1200" kern="1200" dirty="0" err="1">
                <a:solidFill>
                  <a:schemeClr val="tx1"/>
                </a:solidFill>
                <a:latin typeface="+mn-lt"/>
                <a:ea typeface="+mn-ea"/>
                <a:cs typeface="+mn-cs"/>
              </a:rPr>
              <a:t>gradually</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became</a:t>
            </a:r>
            <a:r>
              <a:rPr lang="cs-CZ" sz="1200" kern="1200" dirty="0">
                <a:solidFill>
                  <a:schemeClr val="tx1"/>
                </a:solidFill>
                <a:latin typeface="+mn-lt"/>
                <a:ea typeface="+mn-ea"/>
                <a:cs typeface="+mn-cs"/>
              </a:rPr>
              <a:t> a </a:t>
            </a:r>
            <a:r>
              <a:rPr lang="cs-CZ" sz="1200" kern="1200" dirty="0" err="1">
                <a:solidFill>
                  <a:schemeClr val="tx1"/>
                </a:solidFill>
                <a:latin typeface="+mn-lt"/>
                <a:ea typeface="+mn-ea"/>
                <a:cs typeface="+mn-cs"/>
              </a:rPr>
              <a:t>well</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known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site</a:t>
            </a:r>
            <a:r>
              <a:rPr lang="cs-CZ" sz="1200" kern="1200" dirty="0">
                <a:solidFill>
                  <a:schemeClr val="tx1"/>
                </a:solidFill>
                <a:latin typeface="+mn-lt"/>
                <a:ea typeface="+mn-ea"/>
                <a:cs typeface="+mn-cs"/>
              </a:rPr>
              <a:t> as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number</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of</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grew</a:t>
            </a:r>
            <a:r>
              <a:rPr lang="cs-CZ" sz="1200" kern="1200" dirty="0">
                <a:solidFill>
                  <a:schemeClr val="tx1"/>
                </a:solidFill>
                <a:latin typeface="+mn-lt"/>
                <a:ea typeface="+mn-ea"/>
                <a:cs typeface="+mn-cs"/>
              </a:rPr>
              <a:t> to </a:t>
            </a:r>
            <a:r>
              <a:rPr lang="cs-CZ" sz="1200" kern="1200" dirty="0" err="1">
                <a:solidFill>
                  <a:schemeClr val="tx1"/>
                </a:solidFill>
                <a:latin typeface="+mn-lt"/>
                <a:ea typeface="+mn-ea"/>
                <a:cs typeface="+mn-cs"/>
              </a:rPr>
              <a:t>hundreds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Bra</a:t>
            </a:r>
            <a:r>
              <a:rPr lang="cs-CZ" sz="1200" kern="1200" dirty="0">
                <a:solidFill>
                  <a:schemeClr val="tx1"/>
                </a:solidFill>
                <a:latin typeface="+mn-lt"/>
                <a:ea typeface="+mn-ea"/>
                <a:cs typeface="+mn-cs"/>
              </a:rPr>
              <a:t> Fence </a:t>
            </a:r>
            <a:r>
              <a:rPr lang="cs-CZ" sz="1200" kern="1200" dirty="0" err="1">
                <a:solidFill>
                  <a:schemeClr val="tx1"/>
                </a:solidFill>
                <a:latin typeface="+mn-lt"/>
                <a:ea typeface="+mn-ea"/>
                <a:cs typeface="+mn-cs"/>
              </a:rPr>
              <a:t>began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at</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some</a:t>
            </a:r>
            <a:r>
              <a:rPr lang="cs-CZ" sz="1200" kern="1200" dirty="0">
                <a:solidFill>
                  <a:schemeClr val="tx1"/>
                </a:solidFill>
                <a:latin typeface="+mn-lt"/>
                <a:ea typeface="+mn-ea"/>
                <a:cs typeface="+mn-cs"/>
              </a:rPr>
              <a:t> point </a:t>
            </a:r>
            <a:r>
              <a:rPr lang="cs-CZ" sz="1200" kern="1200" dirty="0" err="1">
                <a:solidFill>
                  <a:schemeClr val="tx1"/>
                </a:solidFill>
                <a:latin typeface="+mn-lt"/>
                <a:ea typeface="+mn-ea"/>
                <a:cs typeface="+mn-cs"/>
              </a:rPr>
              <a:t>between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Christmas</a:t>
            </a:r>
            <a:r>
              <a:rPr lang="cs-CZ" sz="1200" kern="1200" dirty="0">
                <a:solidFill>
                  <a:schemeClr val="tx1"/>
                </a:solidFill>
                <a:latin typeface="+mn-lt"/>
                <a:ea typeface="+mn-ea"/>
                <a:cs typeface="+mn-cs"/>
              </a:rPr>
              <a:t> 1998 </a:t>
            </a:r>
            <a:r>
              <a:rPr lang="cs-CZ" sz="1200" kern="1200" dirty="0" err="1">
                <a:solidFill>
                  <a:schemeClr val="tx1"/>
                </a:solidFill>
                <a:latin typeface="+mn-lt"/>
                <a:ea typeface="+mn-ea"/>
                <a:cs typeface="+mn-cs"/>
              </a:rPr>
              <a:t>and</a:t>
            </a:r>
            <a:r>
              <a:rPr lang="cs-CZ" sz="1200" kern="1200" dirty="0">
                <a:solidFill>
                  <a:schemeClr val="tx1"/>
                </a:solidFill>
                <a:latin typeface="+mn-lt"/>
                <a:ea typeface="+mn-ea"/>
                <a:cs typeface="+mn-cs"/>
              </a:rPr>
              <a:t> New </a:t>
            </a:r>
            <a:r>
              <a:rPr lang="cs-CZ" sz="1200" kern="1200" dirty="0" err="1">
                <a:solidFill>
                  <a:schemeClr val="tx1"/>
                </a:solidFill>
                <a:latin typeface="+mn-lt"/>
                <a:ea typeface="+mn-ea"/>
                <a:cs typeface="+mn-cs"/>
              </a:rPr>
              <a:t>Year</a:t>
            </a:r>
            <a:r>
              <a:rPr lang="cs-CZ" sz="1200" kern="1200" dirty="0">
                <a:solidFill>
                  <a:schemeClr val="tx1"/>
                </a:solidFill>
                <a:latin typeface="+mn-lt"/>
                <a:ea typeface="+mn-ea"/>
                <a:cs typeface="+mn-cs"/>
              </a:rPr>
              <a:t> 1999, </a:t>
            </a:r>
            <a:r>
              <a:rPr lang="cs-CZ" sz="1200" kern="1200" dirty="0" err="1">
                <a:solidFill>
                  <a:schemeClr val="tx1"/>
                </a:solidFill>
                <a:latin typeface="+mn-lt"/>
                <a:ea typeface="+mn-ea"/>
                <a:cs typeface="+mn-cs"/>
              </a:rPr>
              <a:t>when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four</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were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attached</a:t>
            </a:r>
            <a:r>
              <a:rPr lang="cs-CZ" sz="1200" kern="1200" dirty="0">
                <a:solidFill>
                  <a:schemeClr val="tx1"/>
                </a:solidFill>
                <a:latin typeface="+mn-lt"/>
                <a:ea typeface="+mn-ea"/>
                <a:cs typeface="+mn-cs"/>
              </a:rPr>
              <a:t> to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wire</a:t>
            </a:r>
            <a:r>
              <a:rPr lang="cs-CZ" sz="1200" kern="1200" dirty="0">
                <a:solidFill>
                  <a:schemeClr val="tx1"/>
                </a:solidFill>
                <a:latin typeface="+mn-lt"/>
                <a:ea typeface="+mn-ea"/>
                <a:cs typeface="+mn-cs"/>
              </a:rPr>
              <a:t> fence </a:t>
            </a:r>
            <a:r>
              <a:rPr lang="cs-CZ" sz="1200" kern="1200" dirty="0" err="1">
                <a:solidFill>
                  <a:schemeClr val="tx1"/>
                </a:solidFill>
                <a:latin typeface="+mn-lt"/>
                <a:ea typeface="+mn-ea"/>
                <a:cs typeface="+mn-cs"/>
              </a:rPr>
              <a:t>alongside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road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original</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reason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for</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being</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attached</a:t>
            </a:r>
            <a:r>
              <a:rPr lang="cs-CZ" sz="1200" kern="1200" dirty="0">
                <a:solidFill>
                  <a:schemeClr val="tx1"/>
                </a:solidFill>
                <a:latin typeface="+mn-lt"/>
                <a:ea typeface="+mn-ea"/>
                <a:cs typeface="+mn-cs"/>
              </a:rPr>
              <a:t> to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fence </a:t>
            </a:r>
            <a:r>
              <a:rPr lang="cs-CZ" sz="1200" kern="1200" dirty="0" err="1">
                <a:solidFill>
                  <a:schemeClr val="tx1"/>
                </a:solidFill>
                <a:latin typeface="+mn-lt"/>
                <a:ea typeface="+mn-ea"/>
                <a:cs typeface="+mn-cs"/>
              </a:rPr>
              <a:t>is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unknown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News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spread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and</a:t>
            </a:r>
            <a:r>
              <a:rPr lang="cs-CZ" sz="1200" kern="1200" dirty="0">
                <a:solidFill>
                  <a:schemeClr val="tx1"/>
                </a:solidFill>
                <a:latin typeface="+mn-lt"/>
                <a:ea typeface="+mn-ea"/>
                <a:cs typeface="+mn-cs"/>
              </a:rPr>
              <a:t> more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began</a:t>
            </a:r>
            <a:r>
              <a:rPr lang="cs-CZ" sz="1200" kern="1200" dirty="0">
                <a:solidFill>
                  <a:schemeClr val="tx1"/>
                </a:solidFill>
                <a:latin typeface="+mn-lt"/>
                <a:ea typeface="+mn-ea"/>
                <a:cs typeface="+mn-cs"/>
              </a:rPr>
              <a:t> to </a:t>
            </a:r>
            <a:r>
              <a:rPr lang="cs-CZ" sz="1200" kern="1200" dirty="0" err="1">
                <a:solidFill>
                  <a:schemeClr val="tx1"/>
                </a:solidFill>
                <a:latin typeface="+mn-lt"/>
                <a:ea typeface="+mn-ea"/>
                <a:cs typeface="+mn-cs"/>
              </a:rPr>
              <a:t>appear</a:t>
            </a:r>
            <a:r>
              <a:rPr lang="cs-CZ" sz="1200" kern="1200" dirty="0">
                <a:solidFill>
                  <a:schemeClr val="tx1"/>
                </a:solidFill>
                <a:latin typeface="+mn-lt"/>
                <a:ea typeface="+mn-ea"/>
                <a:cs typeface="+mn-cs"/>
              </a:rPr>
              <a:t>. By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end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of</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February</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there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were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some</a:t>
            </a:r>
            <a:r>
              <a:rPr lang="cs-CZ" sz="1200" kern="1200" dirty="0">
                <a:solidFill>
                  <a:schemeClr val="tx1"/>
                </a:solidFill>
                <a:latin typeface="+mn-lt"/>
                <a:ea typeface="+mn-ea"/>
                <a:cs typeface="+mn-cs"/>
              </a:rPr>
              <a:t> 60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but</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atter</a:t>
            </a:r>
            <a:r>
              <a:rPr lang="cs-CZ" sz="1200" kern="1200" baseline="0" dirty="0">
                <a:solidFill>
                  <a:schemeClr val="tx1"/>
                </a:solidFill>
                <a:latin typeface="+mn-lt"/>
                <a:ea typeface="+mn-ea"/>
                <a:cs typeface="+mn-cs"/>
              </a:rPr>
              <a:t> </a:t>
            </a:r>
            <a:r>
              <a:rPr lang="cs-CZ" sz="1200" kern="1200" baseline="0" dirty="0" err="1">
                <a:solidFill>
                  <a:schemeClr val="tx1"/>
                </a:solidFill>
                <a:latin typeface="+mn-lt"/>
                <a:ea typeface="+mn-ea"/>
                <a:cs typeface="+mn-cs"/>
              </a:rPr>
              <a:t>that</a:t>
            </a:r>
            <a:r>
              <a:rPr lang="cs-CZ" sz="1200" kern="1200" baseline="0" dirty="0">
                <a:solidFill>
                  <a:schemeClr val="tx1"/>
                </a:solidFill>
                <a:latin typeface="+mn-lt"/>
                <a:ea typeface="+mn-ea"/>
                <a:cs typeface="+mn-cs"/>
              </a:rPr>
              <a:t> </a:t>
            </a:r>
            <a:r>
              <a:rPr lang="cs-CZ" sz="1200" kern="1200" baseline="0" dirty="0" err="1">
                <a:solidFill>
                  <a:schemeClr val="tx1"/>
                </a:solidFill>
                <a:latin typeface="+mn-lt"/>
                <a:ea typeface="+mn-ea"/>
                <a:cs typeface="+mn-cs"/>
              </a:rPr>
              <a:t>time</a:t>
            </a:r>
            <a:r>
              <a:rPr lang="cs-CZ" sz="1200" kern="1200" baseline="0" dirty="0">
                <a:solidFill>
                  <a:schemeClr val="tx1"/>
                </a:solidFill>
                <a:latin typeface="+mn-lt"/>
                <a:ea typeface="+mn-ea"/>
                <a:cs typeface="+mn-cs"/>
              </a:rPr>
              <a:t> </a:t>
            </a:r>
            <a:r>
              <a:rPr lang="cs-CZ" sz="1200" kern="1200" dirty="0" err="1">
                <a:solidFill>
                  <a:schemeClr val="tx1"/>
                </a:solidFill>
                <a:latin typeface="+mn-lt"/>
                <a:ea typeface="+mn-ea"/>
                <a:cs typeface="+mn-cs"/>
              </a:rPr>
              <a:t>they</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were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all</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removed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anonymously</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This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was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reported</a:t>
            </a:r>
            <a:r>
              <a:rPr lang="cs-CZ" sz="1200" kern="1200" dirty="0">
                <a:solidFill>
                  <a:schemeClr val="tx1"/>
                </a:solidFill>
                <a:latin typeface="+mn-lt"/>
                <a:ea typeface="+mn-ea"/>
                <a:cs typeface="+mn-cs"/>
              </a:rPr>
              <a:t> in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local</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press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and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story </a:t>
            </a:r>
            <a:r>
              <a:rPr lang="cs-CZ" sz="1200" kern="1200" dirty="0" err="1">
                <a:solidFill>
                  <a:schemeClr val="tx1"/>
                </a:solidFill>
                <a:latin typeface="+mn-lt"/>
                <a:ea typeface="+mn-ea"/>
                <a:cs typeface="+mn-cs"/>
              </a:rPr>
              <a:t>spread</a:t>
            </a:r>
            <a:r>
              <a:rPr lang="cs-CZ" sz="1200" kern="1200" dirty="0">
                <a:solidFill>
                  <a:schemeClr val="tx1"/>
                </a:solidFill>
                <a:latin typeface="+mn-lt"/>
                <a:ea typeface="+mn-ea"/>
                <a:cs typeface="+mn-cs"/>
              </a:rPr>
              <a:t> in New </a:t>
            </a:r>
            <a:r>
              <a:rPr lang="cs-CZ" sz="1200" kern="1200" dirty="0" err="1">
                <a:solidFill>
                  <a:schemeClr val="tx1"/>
                </a:solidFill>
                <a:latin typeface="+mn-lt"/>
                <a:ea typeface="+mn-ea"/>
                <a:cs typeface="+mn-cs"/>
              </a:rPr>
              <a:t>Zealand</a:t>
            </a:r>
            <a:r>
              <a:rPr lang="cs-CZ" sz="1200" kern="1200" dirty="0">
                <a:solidFill>
                  <a:schemeClr val="tx1"/>
                </a:solidFill>
                <a:latin typeface="+mn-lt"/>
                <a:ea typeface="+mn-ea"/>
                <a:cs typeface="+mn-cs"/>
              </a:rPr>
              <a:t> media, </a:t>
            </a:r>
            <a:r>
              <a:rPr lang="cs-CZ" sz="1200" kern="1200" dirty="0" err="1">
                <a:solidFill>
                  <a:schemeClr val="tx1"/>
                </a:solidFill>
                <a:latin typeface="+mn-lt"/>
                <a:ea typeface="+mn-ea"/>
                <a:cs typeface="+mn-cs"/>
              </a:rPr>
              <a:t>leading</a:t>
            </a:r>
            <a:r>
              <a:rPr lang="cs-CZ" sz="1200" kern="1200" dirty="0">
                <a:solidFill>
                  <a:schemeClr val="tx1"/>
                </a:solidFill>
                <a:latin typeface="+mn-lt"/>
                <a:ea typeface="+mn-ea"/>
                <a:cs typeface="+mn-cs"/>
              </a:rPr>
              <a:t> to more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appearing</a:t>
            </a:r>
            <a:r>
              <a:rPr lang="cs-CZ" sz="1200" kern="1200" dirty="0">
                <a:solidFill>
                  <a:schemeClr val="tx1"/>
                </a:solidFill>
                <a:latin typeface="+mn-lt"/>
                <a:ea typeface="+mn-ea"/>
                <a:cs typeface="+mn-cs"/>
              </a:rPr>
              <a:t>.</a:t>
            </a:r>
            <a:r>
              <a:rPr lang="cs-CZ" sz="1200" kern="1200" baseline="30000" dirty="0">
                <a:solidFill>
                  <a:schemeClr val="tx1"/>
                </a:solidFill>
                <a:latin typeface="+mn-lt"/>
                <a:ea typeface="+mn-ea"/>
                <a:cs typeface="+mn-cs"/>
                <a:hlinkClick r:id="rId7"/>
              </a:rPr>
              <a:t>[2]</a:t>
            </a:r>
            <a:r>
              <a:rPr lang="cs-CZ" sz="1200" kern="1200" baseline="30000" dirty="0">
                <a:solidFill>
                  <a:schemeClr val="tx1"/>
                </a:solidFill>
                <a:latin typeface="+mn-lt"/>
                <a:ea typeface="+mn-ea"/>
                <a:cs typeface="+mn-cs"/>
              </a:rPr>
              <a:t> </a:t>
            </a:r>
            <a:r>
              <a:rPr lang="cs-CZ" sz="1200" kern="1200" dirty="0">
                <a:solidFill>
                  <a:schemeClr val="tx1"/>
                </a:solidFill>
                <a:latin typeface="+mn-lt"/>
                <a:ea typeface="+mn-ea"/>
                <a:cs typeface="+mn-cs"/>
              </a:rPr>
              <a:t>By </a:t>
            </a:r>
            <a:r>
              <a:rPr lang="cs-CZ" sz="1200" kern="1200" dirty="0" err="1">
                <a:solidFill>
                  <a:schemeClr val="tx1"/>
                </a:solidFill>
                <a:latin typeface="+mn-lt"/>
                <a:ea typeface="+mn-ea"/>
                <a:cs typeface="+mn-cs"/>
              </a:rPr>
              <a:t>October</a:t>
            </a:r>
            <a:r>
              <a:rPr lang="cs-CZ" sz="1200" kern="1200" dirty="0">
                <a:solidFill>
                  <a:schemeClr val="tx1"/>
                </a:solidFill>
                <a:latin typeface="+mn-lt"/>
                <a:ea typeface="+mn-ea"/>
                <a:cs typeface="+mn-cs"/>
              </a:rPr>
              <a:t> 2000,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number</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of</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had </a:t>
            </a:r>
            <a:r>
              <a:rPr lang="cs-CZ" sz="1200" kern="1200" dirty="0" err="1">
                <a:solidFill>
                  <a:schemeClr val="tx1"/>
                </a:solidFill>
                <a:latin typeface="+mn-lt"/>
                <a:ea typeface="+mn-ea"/>
                <a:cs typeface="+mn-cs"/>
              </a:rPr>
              <a:t>reached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around</a:t>
            </a:r>
            <a:r>
              <a:rPr lang="cs-CZ" sz="1200" kern="1200" dirty="0">
                <a:solidFill>
                  <a:schemeClr val="tx1"/>
                </a:solidFill>
                <a:latin typeface="+mn-lt"/>
                <a:ea typeface="+mn-ea"/>
                <a:cs typeface="+mn-cs"/>
              </a:rPr>
              <a:t> 200, </a:t>
            </a:r>
            <a:r>
              <a:rPr lang="cs-CZ" sz="1200" kern="1200" dirty="0" err="1">
                <a:solidFill>
                  <a:schemeClr val="tx1"/>
                </a:solidFill>
                <a:latin typeface="+mn-lt"/>
                <a:ea typeface="+mn-ea"/>
                <a:cs typeface="+mn-cs"/>
              </a:rPr>
              <a:t>and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again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fence </a:t>
            </a:r>
            <a:r>
              <a:rPr lang="cs-CZ" sz="1200" kern="1200" dirty="0" err="1">
                <a:solidFill>
                  <a:schemeClr val="tx1"/>
                </a:solidFill>
                <a:latin typeface="+mn-lt"/>
                <a:ea typeface="+mn-ea"/>
                <a:cs typeface="+mn-cs"/>
              </a:rPr>
              <a:t>was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cleared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of</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bras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This</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time</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story </a:t>
            </a:r>
            <a:r>
              <a:rPr lang="cs-CZ" sz="1200" kern="1200" dirty="0" err="1">
                <a:solidFill>
                  <a:schemeClr val="tx1"/>
                </a:solidFill>
                <a:latin typeface="+mn-lt"/>
                <a:ea typeface="+mn-ea"/>
                <a:cs typeface="+mn-cs"/>
              </a:rPr>
              <a:t>spread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even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wider</a:t>
            </a:r>
            <a:r>
              <a:rPr lang="cs-CZ" sz="1200" kern="1200" dirty="0">
                <a:solidFill>
                  <a:schemeClr val="tx1"/>
                </a:solidFill>
                <a:latin typeface="+mn-lt"/>
                <a:ea typeface="+mn-ea"/>
                <a:cs typeface="+mn-cs"/>
              </a:rPr>
              <a:t>, as </a:t>
            </a:r>
            <a:r>
              <a:rPr lang="cs-CZ" sz="1200" kern="1200" dirty="0" err="1">
                <a:solidFill>
                  <a:schemeClr val="tx1"/>
                </a:solidFill>
                <a:latin typeface="+mn-lt"/>
                <a:ea typeface="+mn-ea"/>
                <a:cs typeface="+mn-cs"/>
              </a:rPr>
              <a:t>the</a:t>
            </a:r>
            <a:r>
              <a:rPr lang="cs-CZ" sz="1200" kern="1200" dirty="0">
                <a:solidFill>
                  <a:schemeClr val="tx1"/>
                </a:solidFill>
                <a:latin typeface="+mn-lt"/>
                <a:ea typeface="+mn-ea"/>
                <a:cs typeface="+mn-cs"/>
              </a:rPr>
              <a:t> fence had </a:t>
            </a:r>
            <a:r>
              <a:rPr lang="cs-CZ" sz="1200" kern="1200" dirty="0" err="1">
                <a:solidFill>
                  <a:schemeClr val="tx1"/>
                </a:solidFill>
                <a:latin typeface="+mn-lt"/>
                <a:ea typeface="+mn-ea"/>
                <a:cs typeface="+mn-cs"/>
              </a:rPr>
              <a:t>become</a:t>
            </a:r>
            <a:r>
              <a:rPr lang="cs-CZ" sz="1200" kern="1200" dirty="0">
                <a:solidFill>
                  <a:schemeClr val="tx1"/>
                </a:solidFill>
                <a:latin typeface="+mn-lt"/>
                <a:ea typeface="+mn-ea"/>
                <a:cs typeface="+mn-cs"/>
              </a:rPr>
              <a:t> to </a:t>
            </a:r>
            <a:r>
              <a:rPr lang="cs-CZ" sz="1200" kern="1200" dirty="0" err="1">
                <a:solidFill>
                  <a:schemeClr val="tx1"/>
                </a:solidFill>
                <a:latin typeface="+mn-lt"/>
                <a:ea typeface="+mn-ea"/>
                <a:cs typeface="+mn-cs"/>
              </a:rPr>
              <a:t>some</a:t>
            </a:r>
            <a:r>
              <a:rPr lang="cs-CZ" sz="1200" kern="1200" dirty="0">
                <a:solidFill>
                  <a:schemeClr val="tx1"/>
                </a:solidFill>
                <a:latin typeface="+mn-lt"/>
                <a:ea typeface="+mn-ea"/>
                <a:cs typeface="+mn-cs"/>
              </a:rPr>
              <a:t> a </a:t>
            </a:r>
            <a:r>
              <a:rPr lang="cs-CZ" sz="1200" kern="1200" dirty="0" err="1">
                <a:solidFill>
                  <a:schemeClr val="tx1"/>
                </a:solidFill>
                <a:latin typeface="+mn-lt"/>
                <a:ea typeface="+mn-ea"/>
                <a:cs typeface="+mn-cs"/>
              </a:rPr>
              <a:t>quirky</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tourist</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attraction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and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even</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some</a:t>
            </a:r>
            <a:r>
              <a:rPr lang="cs-CZ" sz="1200" kern="1200" baseline="0" dirty="0">
                <a:solidFill>
                  <a:schemeClr val="tx1"/>
                </a:solidFill>
                <a:latin typeface="+mn-lt"/>
                <a:ea typeface="+mn-ea"/>
                <a:cs typeface="+mn-cs"/>
              </a:rPr>
              <a:t> </a:t>
            </a:r>
            <a:r>
              <a:rPr lang="cs-CZ" sz="1200" kern="1200" baseline="0" dirty="0" err="1">
                <a:solidFill>
                  <a:schemeClr val="tx1"/>
                </a:solidFill>
                <a:latin typeface="+mn-lt"/>
                <a:ea typeface="+mn-ea"/>
                <a:cs typeface="+mn-cs"/>
              </a:rPr>
              <a:t>international</a:t>
            </a:r>
            <a:r>
              <a:rPr lang="cs-CZ" sz="1200" kern="1200" baseline="0" dirty="0">
                <a:solidFill>
                  <a:schemeClr val="tx1"/>
                </a:solidFill>
                <a:latin typeface="+mn-lt"/>
                <a:ea typeface="+mn-ea"/>
                <a:cs typeface="+mn-cs"/>
              </a:rPr>
              <a:t> media </a:t>
            </a:r>
            <a:r>
              <a:rPr lang="cs-CZ" sz="1200" kern="1200" baseline="0" dirty="0" err="1">
                <a:solidFill>
                  <a:schemeClr val="tx1"/>
                </a:solidFill>
                <a:latin typeface="+mn-lt"/>
                <a:ea typeface="+mn-ea"/>
                <a:cs typeface="+mn-cs"/>
              </a:rPr>
              <a:t>started</a:t>
            </a:r>
            <a:r>
              <a:rPr lang="cs-CZ" sz="1200" kern="1200" baseline="0" dirty="0">
                <a:solidFill>
                  <a:schemeClr val="tx1"/>
                </a:solidFill>
                <a:latin typeface="+mn-lt"/>
                <a:ea typeface="+mn-ea"/>
                <a:cs typeface="+mn-cs"/>
              </a:rPr>
              <a:t> to </a:t>
            </a:r>
            <a:r>
              <a:rPr lang="cs-CZ" sz="1200" kern="1200" baseline="0" dirty="0" err="1">
                <a:solidFill>
                  <a:schemeClr val="tx1"/>
                </a:solidFill>
                <a:latin typeface="+mn-lt"/>
                <a:ea typeface="+mn-ea"/>
                <a:cs typeface="+mn-cs"/>
              </a:rPr>
              <a:t>be</a:t>
            </a:r>
            <a:r>
              <a:rPr lang="cs-CZ" sz="1200" kern="1200" baseline="0" dirty="0">
                <a:solidFill>
                  <a:schemeClr val="tx1"/>
                </a:solidFill>
                <a:latin typeface="+mn-lt"/>
                <a:ea typeface="+mn-ea"/>
                <a:cs typeface="+mn-cs"/>
              </a:rPr>
              <a:t> </a:t>
            </a:r>
            <a:r>
              <a:rPr lang="cs-CZ" sz="1200" kern="1200" baseline="0" dirty="0" err="1">
                <a:solidFill>
                  <a:schemeClr val="tx1"/>
                </a:solidFill>
                <a:latin typeface="+mn-lt"/>
                <a:ea typeface="+mn-ea"/>
                <a:cs typeface="+mn-cs"/>
              </a:rPr>
              <a:t>intered</a:t>
            </a:r>
            <a:r>
              <a:rPr lang="cs-CZ" sz="1200" kern="1200" baseline="0" dirty="0">
                <a:solidFill>
                  <a:schemeClr val="tx1"/>
                </a:solidFill>
                <a:latin typeface="+mn-lt"/>
                <a:ea typeface="+mn-ea"/>
                <a:cs typeface="+mn-cs"/>
              </a:rPr>
              <a:t> in </a:t>
            </a:r>
            <a:r>
              <a:rPr lang="cs-CZ" sz="1200" kern="1200" baseline="0" dirty="0" err="1">
                <a:solidFill>
                  <a:schemeClr val="tx1"/>
                </a:solidFill>
                <a:latin typeface="+mn-lt"/>
                <a:ea typeface="+mn-ea"/>
                <a:cs typeface="+mn-cs"/>
              </a:rPr>
              <a:t>it</a:t>
            </a:r>
            <a:r>
              <a:rPr lang="cs-CZ" sz="1200" kern="1200" baseline="0" dirty="0">
                <a:solidFill>
                  <a:schemeClr val="tx1"/>
                </a:solidFill>
                <a:latin typeface="+mn-lt"/>
                <a:ea typeface="+mn-ea"/>
                <a:cs typeface="+mn-cs"/>
              </a:rPr>
              <a:t>. </a:t>
            </a:r>
            <a:endParaRPr lang="en-GB" sz="1200" kern="1200" dirty="0">
              <a:solidFill>
                <a:schemeClr val="tx1"/>
              </a:solidFill>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25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26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27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E51BD6-86F5-0980-9EDC-C33F0372EA4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CB6D666D-771A-0913-7BAB-B35580F87E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34EC24A8-D505-3AE6-6FCD-D4DD19421D8F}"/>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5" name="Symbol zastępczy stopki 4">
            <a:extLst>
              <a:ext uri="{FF2B5EF4-FFF2-40B4-BE49-F238E27FC236}">
                <a16:creationId xmlns:a16="http://schemas.microsoft.com/office/drawing/2014/main" id="{04659BA7-A694-C0B0-CF61-9A090D63CAE2}"/>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7B47C550-63D4-1EFF-3961-1F5423B91A15}"/>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1873854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158CE8-2FAE-240E-267D-A77EDD7A78F5}"/>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F8D273A0-4CE3-A553-3520-12E273FD690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9106471D-A85A-0984-C570-62CCDA063289}"/>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5" name="Symbol zastępczy stopki 4">
            <a:extLst>
              <a:ext uri="{FF2B5EF4-FFF2-40B4-BE49-F238E27FC236}">
                <a16:creationId xmlns:a16="http://schemas.microsoft.com/office/drawing/2014/main" id="{B2DE1CC4-FE86-AF8D-C38F-F568320493DC}"/>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E556E4FC-7761-AB40-916D-E2CB857D4945}"/>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361851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027FB765-AC3C-FE2F-1673-4670087BB4C3}"/>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53353C08-4B14-CC48-5647-301CF4A010BB}"/>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8A91CC33-30A0-F8EB-B9DA-F4BE837BDC09}"/>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5" name="Symbol zastępczy stopki 4">
            <a:extLst>
              <a:ext uri="{FF2B5EF4-FFF2-40B4-BE49-F238E27FC236}">
                <a16:creationId xmlns:a16="http://schemas.microsoft.com/office/drawing/2014/main" id="{862C3163-C561-8844-12FA-5FB47780ACE1}"/>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94838C35-0E7F-846C-A288-9B681A0308E8}"/>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2512245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8D338E-C449-D742-F99C-1C5DD9412042}"/>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7472FB23-2344-133C-4855-18F6D924074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9B7E1CB0-4E03-FD02-D936-3E98EF4895FA}"/>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5" name="Symbol zastępczy stopki 4">
            <a:extLst>
              <a:ext uri="{FF2B5EF4-FFF2-40B4-BE49-F238E27FC236}">
                <a16:creationId xmlns:a16="http://schemas.microsoft.com/office/drawing/2014/main" id="{7C0F0676-4B0A-0CF0-8200-8CDBD6940CBE}"/>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5B9FFD67-A0F5-A16D-8E2F-094DA3A23FE1}"/>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287770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BBF8F4-72EB-6543-59D1-D2A07299FAA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68CE10FD-AB6F-7695-F694-7298E84E5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B0CEFA4-46DD-BAA3-0F78-E5356EFC7FAF}"/>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5" name="Symbol zastępczy stopki 4">
            <a:extLst>
              <a:ext uri="{FF2B5EF4-FFF2-40B4-BE49-F238E27FC236}">
                <a16:creationId xmlns:a16="http://schemas.microsoft.com/office/drawing/2014/main" id="{5B76737B-8BD4-31D8-B99F-4C30B6B78DE1}"/>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EF9B7D68-93CB-7045-058A-77CE02F303EE}"/>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409758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1E4443-0BED-71C0-C284-41D00439B3AC}"/>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02CC907E-9DF0-3850-1EFC-493C3C603483}"/>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16484179-5644-84B7-749A-4DD34BC25879}"/>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4C328D5C-36F6-2BF6-2A65-EB1E96E0719B}"/>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6" name="Symbol zastępczy stopki 5">
            <a:extLst>
              <a:ext uri="{FF2B5EF4-FFF2-40B4-BE49-F238E27FC236}">
                <a16:creationId xmlns:a16="http://schemas.microsoft.com/office/drawing/2014/main" id="{927D89FD-9E84-31F1-866D-687B54DD39A7}"/>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33B79252-24BF-BC62-4A1B-E71A0E5C5526}"/>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12714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C11F7E-ADE8-CFB5-FA7A-A93C43E726D4}"/>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DF3000F6-1238-8438-61CB-95DC4E7A5A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7D75B52-4677-7D06-EFEA-3A2BB3B00E6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9061EFA7-2FBB-652A-2F65-4ADDF01D3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6F0A1C4-7AF4-3126-E301-1A928B66A9C3}"/>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DD3CBC69-4F22-DF03-9511-CC38B861037C}"/>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8" name="Symbol zastępczy stopki 7">
            <a:extLst>
              <a:ext uri="{FF2B5EF4-FFF2-40B4-BE49-F238E27FC236}">
                <a16:creationId xmlns:a16="http://schemas.microsoft.com/office/drawing/2014/main" id="{EE6A3172-0D50-536F-EAF3-692B4CF7DA59}"/>
              </a:ext>
            </a:extLst>
          </p:cNvPr>
          <p:cNvSpPr>
            <a:spLocks noGrp="1"/>
          </p:cNvSpPr>
          <p:nvPr>
            <p:ph type="ftr" sz="quarter" idx="11"/>
          </p:nvPr>
        </p:nvSpPr>
        <p:spPr/>
        <p:txBody>
          <a:bodyPr/>
          <a:lstStyle/>
          <a:p>
            <a:endParaRPr lang="en-GB"/>
          </a:p>
        </p:txBody>
      </p:sp>
      <p:sp>
        <p:nvSpPr>
          <p:cNvPr id="9" name="Symbol zastępczy numeru slajdu 8">
            <a:extLst>
              <a:ext uri="{FF2B5EF4-FFF2-40B4-BE49-F238E27FC236}">
                <a16:creationId xmlns:a16="http://schemas.microsoft.com/office/drawing/2014/main" id="{C36B8892-190F-DA50-54C3-3FB21AFA71C6}"/>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135995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3E9B0F-40D4-3AE0-DAA9-BF9C3F642516}"/>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7EF5CB7F-13D8-4801-A562-2695708C4F23}"/>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4" name="Symbol zastępczy stopki 3">
            <a:extLst>
              <a:ext uri="{FF2B5EF4-FFF2-40B4-BE49-F238E27FC236}">
                <a16:creationId xmlns:a16="http://schemas.microsoft.com/office/drawing/2014/main" id="{6F04C3DC-6EEC-3D6F-E038-A6494DBC9CBC}"/>
              </a:ext>
            </a:extLst>
          </p:cNvPr>
          <p:cNvSpPr>
            <a:spLocks noGrp="1"/>
          </p:cNvSpPr>
          <p:nvPr>
            <p:ph type="ftr" sz="quarter" idx="11"/>
          </p:nvPr>
        </p:nvSpPr>
        <p:spPr/>
        <p:txBody>
          <a:bodyPr/>
          <a:lstStyle/>
          <a:p>
            <a:endParaRPr lang="en-GB"/>
          </a:p>
        </p:txBody>
      </p:sp>
      <p:sp>
        <p:nvSpPr>
          <p:cNvPr id="5" name="Symbol zastępczy numeru slajdu 4">
            <a:extLst>
              <a:ext uri="{FF2B5EF4-FFF2-40B4-BE49-F238E27FC236}">
                <a16:creationId xmlns:a16="http://schemas.microsoft.com/office/drawing/2014/main" id="{BE103D58-3E06-9B58-D01B-0A5397F379F0}"/>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372244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47BD5C7E-6E95-DCCD-F84C-9E9FAFE3359F}"/>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3" name="Symbol zastępczy stopki 2">
            <a:extLst>
              <a:ext uri="{FF2B5EF4-FFF2-40B4-BE49-F238E27FC236}">
                <a16:creationId xmlns:a16="http://schemas.microsoft.com/office/drawing/2014/main" id="{E385E80B-D11E-0733-4049-4BF132B58C39}"/>
              </a:ext>
            </a:extLst>
          </p:cNvPr>
          <p:cNvSpPr>
            <a:spLocks noGrp="1"/>
          </p:cNvSpPr>
          <p:nvPr>
            <p:ph type="ftr" sz="quarter" idx="11"/>
          </p:nvPr>
        </p:nvSpPr>
        <p:spPr/>
        <p:txBody>
          <a:bodyPr/>
          <a:lstStyle/>
          <a:p>
            <a:endParaRPr lang="en-GB"/>
          </a:p>
        </p:txBody>
      </p:sp>
      <p:sp>
        <p:nvSpPr>
          <p:cNvPr id="4" name="Symbol zastępczy numeru slajdu 3">
            <a:extLst>
              <a:ext uri="{FF2B5EF4-FFF2-40B4-BE49-F238E27FC236}">
                <a16:creationId xmlns:a16="http://schemas.microsoft.com/office/drawing/2014/main" id="{79225374-95CE-B768-488A-BD93D1C4E071}"/>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420061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DF7B05-A822-4B9C-55C3-270FF1E1897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91E4840A-0E7B-F86A-3670-522D968A3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6E1900AE-6BF6-8E8B-B0CA-1642B4708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7F4EF327-9FE1-2EB2-614F-55A1343245F9}"/>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6" name="Symbol zastępczy stopki 5">
            <a:extLst>
              <a:ext uri="{FF2B5EF4-FFF2-40B4-BE49-F238E27FC236}">
                <a16:creationId xmlns:a16="http://schemas.microsoft.com/office/drawing/2014/main" id="{9B1C1C6D-7C22-B8A0-A404-C2F7C24CCD3C}"/>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5C6BD87C-0F39-A35D-CAA5-307F8BC09097}"/>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3526969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879F19-0656-2FEB-95E6-A190C9BF68B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20F1947E-161B-A871-DC43-62F5D8456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C6CC251B-4BB4-E03B-7D93-CC31A40E7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1ED9321-B556-913B-D32F-0E238E322FF3}"/>
              </a:ext>
            </a:extLst>
          </p:cNvPr>
          <p:cNvSpPr>
            <a:spLocks noGrp="1"/>
          </p:cNvSpPr>
          <p:nvPr>
            <p:ph type="dt" sz="half" idx="10"/>
          </p:nvPr>
        </p:nvSpPr>
        <p:spPr/>
        <p:txBody>
          <a:bodyPr/>
          <a:lstStyle/>
          <a:p>
            <a:fld id="{0100272A-DB89-43CC-90F1-087E3B6AE5D6}" type="datetimeFigureOut">
              <a:rPr lang="en-GB" smtClean="0"/>
              <a:t>24/10/2022</a:t>
            </a:fld>
            <a:endParaRPr lang="en-GB"/>
          </a:p>
        </p:txBody>
      </p:sp>
      <p:sp>
        <p:nvSpPr>
          <p:cNvPr id="6" name="Symbol zastępczy stopki 5">
            <a:extLst>
              <a:ext uri="{FF2B5EF4-FFF2-40B4-BE49-F238E27FC236}">
                <a16:creationId xmlns:a16="http://schemas.microsoft.com/office/drawing/2014/main" id="{97D3739E-522A-7EB8-A294-CCC0CE18833D}"/>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C4397920-8D91-FCF2-9EB1-97F56D34688C}"/>
              </a:ext>
            </a:extLst>
          </p:cNvPr>
          <p:cNvSpPr>
            <a:spLocks noGrp="1"/>
          </p:cNvSpPr>
          <p:nvPr>
            <p:ph type="sldNum" sz="quarter" idx="12"/>
          </p:nvPr>
        </p:nvSpPr>
        <p:spPr/>
        <p:txBody>
          <a:bodyPr/>
          <a:lstStyle/>
          <a:p>
            <a:fld id="{681B5B66-3923-41B9-B599-FFF4668D5963}" type="slidenum">
              <a:rPr lang="en-GB" smtClean="0"/>
              <a:t>‹#›</a:t>
            </a:fld>
            <a:endParaRPr lang="en-GB"/>
          </a:p>
        </p:txBody>
      </p:sp>
    </p:spTree>
    <p:extLst>
      <p:ext uri="{BB962C8B-B14F-4D97-AF65-F5344CB8AC3E}">
        <p14:creationId xmlns:p14="http://schemas.microsoft.com/office/powerpoint/2010/main" val="1175797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BDFBB28F-4049-0B47-8635-036053A493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3E66AD9E-B97B-4BDB-D893-F116ACDB6D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46D19F12-074C-1039-B1DD-CFEF17726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0272A-DB89-43CC-90F1-087E3B6AE5D6}" type="datetimeFigureOut">
              <a:rPr lang="en-GB" smtClean="0"/>
              <a:t>24/10/2022</a:t>
            </a:fld>
            <a:endParaRPr lang="en-GB"/>
          </a:p>
        </p:txBody>
      </p:sp>
      <p:sp>
        <p:nvSpPr>
          <p:cNvPr id="5" name="Symbol zastępczy stopki 4">
            <a:extLst>
              <a:ext uri="{FF2B5EF4-FFF2-40B4-BE49-F238E27FC236}">
                <a16:creationId xmlns:a16="http://schemas.microsoft.com/office/drawing/2014/main" id="{D12E3678-3723-FD9E-0BC1-15F4D46C2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a:extLst>
              <a:ext uri="{FF2B5EF4-FFF2-40B4-BE49-F238E27FC236}">
                <a16:creationId xmlns:a16="http://schemas.microsoft.com/office/drawing/2014/main" id="{FA473F8A-C7A9-04C8-48C7-441AFFB42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B5B66-3923-41B9-B599-FFF4668D5963}" type="slidenum">
              <a:rPr lang="en-GB" smtClean="0"/>
              <a:t>‹#›</a:t>
            </a:fld>
            <a:endParaRPr lang="en-GB"/>
          </a:p>
        </p:txBody>
      </p:sp>
    </p:spTree>
    <p:extLst>
      <p:ext uri="{BB962C8B-B14F-4D97-AF65-F5344CB8AC3E}">
        <p14:creationId xmlns:p14="http://schemas.microsoft.com/office/powerpoint/2010/main" val="2408866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ABA432-A7ED-A05B-9592-ED22C2678166}"/>
              </a:ext>
            </a:extLst>
          </p:cNvPr>
          <p:cNvSpPr>
            <a:spLocks noGrp="1"/>
          </p:cNvSpPr>
          <p:nvPr>
            <p:ph type="ctrTitle"/>
          </p:nvPr>
        </p:nvSpPr>
        <p:spPr>
          <a:xfrm>
            <a:off x="1524000" y="1122363"/>
            <a:ext cx="9144000" cy="2069072"/>
          </a:xfrm>
        </p:spPr>
        <p:txBody>
          <a:bodyPr>
            <a:noAutofit/>
          </a:bodyPr>
          <a:lstStyle/>
          <a:p>
            <a:r>
              <a:rPr lang="en-GB" sz="4000" dirty="0"/>
              <a:t>Anthropology</a:t>
            </a:r>
            <a:r>
              <a:rPr lang="pl-PL" sz="4000" dirty="0"/>
              <a:t> of Travel and </a:t>
            </a:r>
            <a:r>
              <a:rPr lang="pl-PL" sz="4000" dirty="0" err="1"/>
              <a:t>Tourism</a:t>
            </a:r>
            <a:r>
              <a:rPr lang="pl-PL" sz="4000" dirty="0"/>
              <a:t> </a:t>
            </a:r>
            <a:endParaRPr lang="en-GB" sz="4000" dirty="0"/>
          </a:p>
        </p:txBody>
      </p:sp>
      <p:sp>
        <p:nvSpPr>
          <p:cNvPr id="3" name="Podtytuł 2">
            <a:extLst>
              <a:ext uri="{FF2B5EF4-FFF2-40B4-BE49-F238E27FC236}">
                <a16:creationId xmlns:a16="http://schemas.microsoft.com/office/drawing/2014/main" id="{1809BB13-AA77-DEB0-4DE8-8F95556512FC}"/>
              </a:ext>
            </a:extLst>
          </p:cNvPr>
          <p:cNvSpPr>
            <a:spLocks noGrp="1"/>
          </p:cNvSpPr>
          <p:nvPr>
            <p:ph type="subTitle" idx="1"/>
          </p:nvPr>
        </p:nvSpPr>
        <p:spPr/>
        <p:txBody>
          <a:bodyPr/>
          <a:lstStyle/>
          <a:p>
            <a:r>
              <a:rPr lang="en-GB" sz="2400" dirty="0"/>
              <a:t>Travel/tourism &amp;</a:t>
            </a:r>
            <a:r>
              <a:rPr lang="pl-PL" sz="2400" dirty="0"/>
              <a:t> a</a:t>
            </a:r>
            <a:r>
              <a:rPr lang="en-GB" sz="2400" dirty="0"/>
              <a:t> t</a:t>
            </a:r>
            <a:r>
              <a:rPr lang="pl-PL" sz="2400" dirty="0" err="1"/>
              <a:t>hing</a:t>
            </a:r>
            <a:endParaRPr lang="en-GB" sz="2400" dirty="0"/>
          </a:p>
          <a:p>
            <a:endParaRPr lang="en-GB" dirty="0"/>
          </a:p>
        </p:txBody>
      </p:sp>
    </p:spTree>
    <p:extLst>
      <p:ext uri="{BB962C8B-B14F-4D97-AF65-F5344CB8AC3E}">
        <p14:creationId xmlns:p14="http://schemas.microsoft.com/office/powerpoint/2010/main" val="365704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dirty="0"/>
          </a:p>
        </p:txBody>
      </p:sp>
      <p:pic>
        <p:nvPicPr>
          <p:cNvPr id="5122" name="Picture 2"/>
          <p:cNvPicPr>
            <a:picLocks noChangeAspect="1" noChangeArrowheads="1"/>
          </p:cNvPicPr>
          <p:nvPr/>
        </p:nvPicPr>
        <p:blipFill>
          <a:blip r:embed="rId3"/>
          <a:srcRect/>
          <a:stretch>
            <a:fillRect/>
          </a:stretch>
        </p:blipFill>
        <p:spPr bwMode="auto">
          <a:xfrm>
            <a:off x="1106892" y="4444623"/>
            <a:ext cx="4214842" cy="2138741"/>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7714978" y="365125"/>
            <a:ext cx="3200405" cy="2838674"/>
          </a:xfrm>
          <a:prstGeom prst="rect">
            <a:avLst/>
          </a:prstGeom>
          <a:noFill/>
          <a:ln w="9525">
            <a:noFill/>
            <a:miter lim="800000"/>
            <a:headEnd/>
            <a:tailEnd/>
          </a:ln>
          <a:effectLst/>
        </p:spPr>
      </p:pic>
      <p:pic>
        <p:nvPicPr>
          <p:cNvPr id="5124" name="Picture 4"/>
          <p:cNvPicPr>
            <a:picLocks noGrp="1" noChangeAspect="1" noChangeArrowheads="1"/>
          </p:cNvPicPr>
          <p:nvPr>
            <p:ph idx="1"/>
          </p:nvPr>
        </p:nvPicPr>
        <p:blipFill>
          <a:blip r:embed="rId5"/>
          <a:srcRect/>
          <a:stretch>
            <a:fillRect/>
          </a:stretch>
        </p:blipFill>
        <p:spPr bwMode="auto">
          <a:xfrm>
            <a:off x="8583083" y="3767139"/>
            <a:ext cx="2502025" cy="2725736"/>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a:srcRect/>
          <a:stretch>
            <a:fillRect/>
          </a:stretch>
        </p:blipFill>
        <p:spPr bwMode="auto">
          <a:xfrm>
            <a:off x="1664714" y="559580"/>
            <a:ext cx="3168505" cy="3286148"/>
          </a:xfrm>
          <a:prstGeom prst="rect">
            <a:avLst/>
          </a:prstGeom>
          <a:noFill/>
          <a:ln w="9525">
            <a:noFill/>
            <a:miter lim="800000"/>
            <a:headEnd/>
            <a:tailEnd/>
          </a:ln>
          <a:effectLst/>
        </p:spPr>
      </p:pic>
      <p:pic>
        <p:nvPicPr>
          <p:cNvPr id="5126" name="Picture 6"/>
          <p:cNvPicPr>
            <a:picLocks noChangeAspect="1" noChangeArrowheads="1"/>
          </p:cNvPicPr>
          <p:nvPr/>
        </p:nvPicPr>
        <p:blipFill>
          <a:blip r:embed="rId7"/>
          <a:srcRect/>
          <a:stretch>
            <a:fillRect/>
          </a:stretch>
        </p:blipFill>
        <p:spPr bwMode="auto">
          <a:xfrm>
            <a:off x="5574213" y="2548236"/>
            <a:ext cx="2314086" cy="237173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A8588F-B60D-7876-C460-3101733DBABA}"/>
              </a:ext>
            </a:extLst>
          </p:cNvPr>
          <p:cNvSpPr>
            <a:spLocks noGrp="1"/>
          </p:cNvSpPr>
          <p:nvPr>
            <p:ph type="title"/>
          </p:nvPr>
        </p:nvSpPr>
        <p:spPr>
          <a:xfrm>
            <a:off x="838200" y="744071"/>
            <a:ext cx="10515600" cy="946617"/>
          </a:xfrm>
        </p:spPr>
        <p:txBody>
          <a:bodyPr>
            <a:normAutofit fontScale="90000"/>
          </a:bodyPr>
          <a:lstStyle/>
          <a:p>
            <a:r>
              <a:rPr lang="en-GB" sz="3400" dirty="0">
                <a:latin typeface="Calibri" panose="020F0502020204030204" pitchFamily="34" charset="0"/>
                <a:cs typeface="Times New Roman" panose="02020603050405020304" pitchFamily="18" charset="0"/>
              </a:rPr>
              <a:t>The mass production of tourist souvenirs</a:t>
            </a:r>
            <a:br>
              <a:rPr lang="en-GB" sz="3400" dirty="0">
                <a:latin typeface="Calibri" panose="020F0502020204030204" pitchFamily="34" charset="0"/>
                <a:cs typeface="Times New Roman" panose="02020603050405020304" pitchFamily="18" charset="0"/>
              </a:rPr>
            </a:br>
            <a:endParaRPr lang="en-GB" sz="3400" dirty="0">
              <a:latin typeface="Calibri" panose="020F0502020204030204" pitchFamily="34"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id="{51A568B0-ADCF-617A-0554-34928783BD22}"/>
              </a:ext>
            </a:extLst>
          </p:cNvPr>
          <p:cNvSpPr>
            <a:spLocks noGrp="1"/>
          </p:cNvSpPr>
          <p:nvPr>
            <p:ph idx="1"/>
          </p:nvPr>
        </p:nvSpPr>
        <p:spPr/>
        <p:txBody>
          <a:bodyPr>
            <a:normAutofit/>
          </a:bodyPr>
          <a:lstStyle/>
          <a:p>
            <a:r>
              <a:rPr lang="pl-PL" sz="2200" dirty="0">
                <a:latin typeface="Calibri" panose="020F0502020204030204" pitchFamily="34" charset="0"/>
                <a:ea typeface="Calibri" panose="020F0502020204030204" pitchFamily="34" charset="0"/>
                <a:cs typeface="Times New Roman" panose="02020603050405020304" pitchFamily="18" charset="0"/>
              </a:rPr>
              <a:t>the role of mass </a:t>
            </a:r>
            <a:r>
              <a:rPr lang="pl-PL" sz="2200" dirty="0" err="1">
                <a:latin typeface="Calibri" panose="020F0502020204030204" pitchFamily="34" charset="0"/>
                <a:ea typeface="Calibri" panose="020F0502020204030204" pitchFamily="34" charset="0"/>
                <a:cs typeface="Times New Roman" panose="02020603050405020304" pitchFamily="18" charset="0"/>
              </a:rPr>
              <a:t>production</a:t>
            </a:r>
            <a:r>
              <a:rPr lang="pl-PL" sz="2200" dirty="0">
                <a:latin typeface="Calibri" panose="020F0502020204030204" pitchFamily="34" charset="0"/>
                <a:ea typeface="Calibri" panose="020F0502020204030204" pitchFamily="34" charset="0"/>
                <a:cs typeface="Times New Roman" panose="02020603050405020304" pitchFamily="18" charset="0"/>
              </a:rPr>
              <a:t> (</a:t>
            </a:r>
            <a:r>
              <a:rPr lang="pl-PL" sz="2200" dirty="0" err="1">
                <a:latin typeface="Calibri" panose="020F0502020204030204" pitchFamily="34" charset="0"/>
                <a:ea typeface="Calibri" panose="020F0502020204030204" pitchFamily="34" charset="0"/>
                <a:cs typeface="Times New Roman" panose="02020603050405020304" pitchFamily="18" charset="0"/>
              </a:rPr>
              <a:t>industrial</a:t>
            </a:r>
            <a:r>
              <a:rPr lang="pl-PL" sz="2200" dirty="0">
                <a:latin typeface="Calibri" panose="020F0502020204030204" pitchFamily="34" charset="0"/>
                <a:ea typeface="Calibri" panose="020F0502020204030204" pitchFamily="34" charset="0"/>
                <a:cs typeface="Times New Roman" panose="02020603050405020304" pitchFamily="18" charset="0"/>
              </a:rPr>
              <a:t> </a:t>
            </a:r>
            <a:r>
              <a:rPr lang="pl-PL" sz="2200" dirty="0" err="1">
                <a:latin typeface="Calibri" panose="020F0502020204030204" pitchFamily="34" charset="0"/>
                <a:ea typeface="Calibri" panose="020F0502020204030204" pitchFamily="34" charset="0"/>
                <a:cs typeface="Times New Roman" panose="02020603050405020304" pitchFamily="18" charset="0"/>
              </a:rPr>
              <a:t>revolution</a:t>
            </a:r>
            <a:r>
              <a:rPr lang="pl-PL" sz="2200" dirty="0">
                <a:latin typeface="Calibri" panose="020F0502020204030204" pitchFamily="34" charset="0"/>
                <a:ea typeface="Calibri" panose="020F0502020204030204" pitchFamily="34" charset="0"/>
                <a:cs typeface="Times New Roman" panose="02020603050405020304" pitchFamily="18" charset="0"/>
              </a:rPr>
              <a:t>),</a:t>
            </a:r>
            <a:endParaRPr lang="pl-PL" sz="2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dirty="0">
                <a:effectLst/>
                <a:latin typeface="Calibri" panose="020F0502020204030204" pitchFamily="34" charset="0"/>
                <a:ea typeface="Calibri" panose="020F0502020204030204" pitchFamily="34" charset="0"/>
                <a:cs typeface="Times New Roman" panose="02020603050405020304" pitchFamily="18" charset="0"/>
              </a:rPr>
              <a:t>reaches its peak in the second half of the twentieth century and the beginning of twentieth first</a:t>
            </a:r>
            <a:r>
              <a:rPr lang="pl-PL" sz="2200" dirty="0">
                <a:effectLst/>
                <a:latin typeface="Calibri" panose="020F0502020204030204" pitchFamily="34" charset="0"/>
                <a:ea typeface="Calibri" panose="020F0502020204030204" pitchFamily="34" charset="0"/>
                <a:cs typeface="Times New Roman" panose="02020603050405020304" pitchFamily="18" charset="0"/>
              </a:rPr>
              <a:t>,</a:t>
            </a:r>
            <a:endParaRPr lang="pl-PL" sz="2200" dirty="0"/>
          </a:p>
          <a:p>
            <a:r>
              <a:rPr lang="pl-PL" sz="2200" dirty="0" err="1"/>
              <a:t>mechanical</a:t>
            </a:r>
            <a:r>
              <a:rPr lang="pl-PL" sz="2200" dirty="0"/>
              <a:t> </a:t>
            </a:r>
            <a:r>
              <a:rPr lang="pl-PL" sz="2200" dirty="0" err="1"/>
              <a:t>reproduction</a:t>
            </a:r>
            <a:r>
              <a:rPr lang="pl-PL" sz="2200" dirty="0"/>
              <a:t> of the </a:t>
            </a:r>
            <a:r>
              <a:rPr lang="pl-PL" sz="2200" dirty="0" err="1"/>
              <a:t>representation</a:t>
            </a:r>
            <a:r>
              <a:rPr lang="pl-PL" sz="2200" dirty="0"/>
              <a:t> of the </a:t>
            </a:r>
            <a:r>
              <a:rPr lang="pl-PL" sz="2200" dirty="0" err="1"/>
              <a:t>object</a:t>
            </a:r>
            <a:r>
              <a:rPr lang="pl-PL" sz="2200" dirty="0"/>
              <a:t> (Dean </a:t>
            </a:r>
            <a:r>
              <a:rPr lang="pl-PL" sz="2200" dirty="0" err="1"/>
              <a:t>MacCannell</a:t>
            </a:r>
            <a:r>
              <a:rPr lang="pl-PL" sz="2200" dirty="0"/>
              <a:t>, the </a:t>
            </a:r>
            <a:r>
              <a:rPr lang="pl-PL" sz="2200" dirty="0" err="1"/>
              <a:t>fifth</a:t>
            </a:r>
            <a:r>
              <a:rPr lang="pl-PL" sz="2200" dirty="0"/>
              <a:t> </a:t>
            </a:r>
            <a:r>
              <a:rPr lang="pl-PL" sz="2200" dirty="0" err="1"/>
              <a:t>faze</a:t>
            </a:r>
            <a:r>
              <a:rPr lang="pl-PL" sz="2200" dirty="0"/>
              <a:t> of </a:t>
            </a:r>
            <a:r>
              <a:rPr lang="pl-PL" sz="2200" dirty="0" err="1"/>
              <a:t>six</a:t>
            </a:r>
            <a:r>
              <a:rPr lang="pl-PL" sz="2200" dirty="0"/>
              <a:t> </a:t>
            </a:r>
            <a:r>
              <a:rPr lang="pl-PL" sz="2200" dirty="0" err="1"/>
              <a:t>stages</a:t>
            </a:r>
            <a:r>
              <a:rPr lang="pl-PL" sz="2200" dirty="0"/>
              <a:t> of </a:t>
            </a:r>
            <a:r>
              <a:rPr lang="pl-PL" sz="2200" dirty="0" err="1"/>
              <a:t>creating</a:t>
            </a:r>
            <a:r>
              <a:rPr lang="pl-PL" sz="2200" dirty="0"/>
              <a:t> a </a:t>
            </a:r>
            <a:r>
              <a:rPr lang="pl-PL" sz="2200" dirty="0" err="1"/>
              <a:t>tourist</a:t>
            </a:r>
            <a:r>
              <a:rPr lang="pl-PL" sz="2200" dirty="0"/>
              <a:t> </a:t>
            </a:r>
            <a:r>
              <a:rPr lang="pl-PL" sz="2200" dirty="0" err="1"/>
              <a:t>attraction</a:t>
            </a:r>
            <a:r>
              <a:rPr lang="pl-PL" sz="2200" dirty="0"/>
              <a:t>),</a:t>
            </a:r>
          </a:p>
          <a:p>
            <a:r>
              <a:rPr lang="en-GB" sz="2200" dirty="0"/>
              <a:t>usually produced in countries with cheap </a:t>
            </a:r>
            <a:r>
              <a:rPr lang="en-GB" sz="2200" dirty="0" err="1"/>
              <a:t>labor</a:t>
            </a:r>
            <a:r>
              <a:rPr lang="en-GB" sz="2200" dirty="0"/>
              <a:t> such as China, Indonesia and Vietnam</a:t>
            </a:r>
            <a:r>
              <a:rPr lang="pl-PL" sz="2200" dirty="0"/>
              <a:t>,</a:t>
            </a:r>
          </a:p>
          <a:p>
            <a:r>
              <a:rPr lang="en-GB" sz="2200" dirty="0"/>
              <a:t> often chosen due to their low price</a:t>
            </a:r>
            <a:r>
              <a:rPr lang="pl-PL" sz="2200" dirty="0"/>
              <a:t>.</a:t>
            </a:r>
            <a:endParaRPr lang="en-GB" sz="2200" dirty="0"/>
          </a:p>
        </p:txBody>
      </p:sp>
    </p:spTree>
    <p:extLst>
      <p:ext uri="{BB962C8B-B14F-4D97-AF65-F5344CB8AC3E}">
        <p14:creationId xmlns:p14="http://schemas.microsoft.com/office/powerpoint/2010/main" val="141179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BE33CC-0D49-F2FD-E166-E2A34F32D5D8}"/>
              </a:ext>
            </a:extLst>
          </p:cNvPr>
          <p:cNvSpPr>
            <a:spLocks noGrp="1"/>
          </p:cNvSpPr>
          <p:nvPr>
            <p:ph type="title"/>
          </p:nvPr>
        </p:nvSpPr>
        <p:spPr/>
        <p:txBody>
          <a:bodyPr>
            <a:normAutofit/>
          </a:bodyPr>
          <a:lstStyle/>
          <a:p>
            <a:r>
              <a:rPr lang="en-GB" sz="3400" dirty="0">
                <a:latin typeface="Calibri" panose="020F0502020204030204" pitchFamily="34" charset="0"/>
                <a:cs typeface="Times New Roman" panose="02020603050405020304" pitchFamily="18" charset="0"/>
              </a:rPr>
              <a:t>The mass production of tourist souvenirs</a:t>
            </a:r>
            <a:endParaRPr lang="en-GB" sz="3400" dirty="0"/>
          </a:p>
        </p:txBody>
      </p:sp>
      <p:pic>
        <p:nvPicPr>
          <p:cNvPr id="5" name="Symbol zastępczy zawartości 4">
            <a:extLst>
              <a:ext uri="{FF2B5EF4-FFF2-40B4-BE49-F238E27FC236}">
                <a16:creationId xmlns:a16="http://schemas.microsoft.com/office/drawing/2014/main" id="{955AE9A2-E8AB-17A8-3B29-AB838D2F15AC}"/>
              </a:ext>
            </a:extLst>
          </p:cNvPr>
          <p:cNvPicPr>
            <a:picLocks noGrp="1" noChangeAspect="1"/>
          </p:cNvPicPr>
          <p:nvPr>
            <p:ph idx="1"/>
          </p:nvPr>
        </p:nvPicPr>
        <p:blipFill>
          <a:blip r:embed="rId2"/>
          <a:stretch>
            <a:fillRect/>
          </a:stretch>
        </p:blipFill>
        <p:spPr>
          <a:xfrm>
            <a:off x="1386251" y="1870449"/>
            <a:ext cx="4709749" cy="4351338"/>
          </a:xfrm>
        </p:spPr>
      </p:pic>
      <p:pic>
        <p:nvPicPr>
          <p:cNvPr id="9" name="Obraz 8">
            <a:extLst>
              <a:ext uri="{FF2B5EF4-FFF2-40B4-BE49-F238E27FC236}">
                <a16:creationId xmlns:a16="http://schemas.microsoft.com/office/drawing/2014/main" id="{4D1F0BAB-840E-B158-0637-0813D0993532}"/>
              </a:ext>
            </a:extLst>
          </p:cNvPr>
          <p:cNvPicPr>
            <a:picLocks noChangeAspect="1"/>
          </p:cNvPicPr>
          <p:nvPr/>
        </p:nvPicPr>
        <p:blipFill>
          <a:blip r:embed="rId3"/>
          <a:stretch>
            <a:fillRect/>
          </a:stretch>
        </p:blipFill>
        <p:spPr>
          <a:xfrm>
            <a:off x="7315200" y="1769409"/>
            <a:ext cx="3962400" cy="4305300"/>
          </a:xfrm>
          <a:prstGeom prst="rect">
            <a:avLst/>
          </a:prstGeom>
        </p:spPr>
      </p:pic>
    </p:spTree>
    <p:extLst>
      <p:ext uri="{BB962C8B-B14F-4D97-AF65-F5344CB8AC3E}">
        <p14:creationId xmlns:p14="http://schemas.microsoft.com/office/powerpoint/2010/main" val="1326473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FCF887-E17B-D902-53C3-A4639D75F08F}"/>
              </a:ext>
            </a:extLst>
          </p:cNvPr>
          <p:cNvSpPr>
            <a:spLocks noGrp="1"/>
          </p:cNvSpPr>
          <p:nvPr>
            <p:ph type="title"/>
          </p:nvPr>
        </p:nvSpPr>
        <p:spPr/>
        <p:txBody>
          <a:bodyPr>
            <a:normAutofit/>
          </a:bodyPr>
          <a:lstStyle/>
          <a:p>
            <a:r>
              <a:rPr lang="pl-PL" sz="3400" dirty="0"/>
              <a:t>T</a:t>
            </a:r>
            <a:r>
              <a:rPr lang="en-GB" sz="3400" dirty="0"/>
              <a:t>he status of a souvenir granted by a tourist</a:t>
            </a:r>
          </a:p>
        </p:txBody>
      </p:sp>
      <p:sp>
        <p:nvSpPr>
          <p:cNvPr id="3" name="Symbol zastępczy zawartości 2">
            <a:extLst>
              <a:ext uri="{FF2B5EF4-FFF2-40B4-BE49-F238E27FC236}">
                <a16:creationId xmlns:a16="http://schemas.microsoft.com/office/drawing/2014/main" id="{6FEC25D4-4AEC-4107-A28B-38A5860E0668}"/>
              </a:ext>
            </a:extLst>
          </p:cNvPr>
          <p:cNvSpPr>
            <a:spLocks noGrp="1"/>
          </p:cNvSpPr>
          <p:nvPr>
            <p:ph idx="1"/>
          </p:nvPr>
        </p:nvSpPr>
        <p:spPr/>
        <p:txBody>
          <a:bodyPr/>
          <a:lstStyle/>
          <a:p>
            <a:endParaRPr lang="pl-PL" sz="2200" dirty="0">
              <a:latin typeface="Calibri" panose="020F0502020204030204" pitchFamily="34" charset="0"/>
              <a:cs typeface="Times New Roman" panose="02020603050405020304" pitchFamily="18" charset="0"/>
            </a:endParaRPr>
          </a:p>
          <a:p>
            <a:r>
              <a:rPr lang="en-GB" sz="2200" dirty="0">
                <a:latin typeface="Calibri" panose="020F0502020204030204" pitchFamily="34" charset="0"/>
                <a:cs typeface="Times New Roman" panose="02020603050405020304" pitchFamily="18" charset="0"/>
              </a:rPr>
              <a:t>it can be any thing</a:t>
            </a:r>
            <a:r>
              <a:rPr lang="pl-PL" sz="2200" dirty="0">
                <a:latin typeface="Calibri" panose="020F0502020204030204" pitchFamily="34" charset="0"/>
                <a:cs typeface="Times New Roman" panose="02020603050405020304" pitchFamily="18" charset="0"/>
              </a:rPr>
              <a:t>,</a:t>
            </a:r>
          </a:p>
          <a:p>
            <a:r>
              <a:rPr lang="pl-PL" sz="2200" dirty="0">
                <a:latin typeface="Calibri" panose="020F0502020204030204" pitchFamily="34" charset="0"/>
                <a:cs typeface="Times New Roman" panose="02020603050405020304" pitchFamily="18" charset="0"/>
              </a:rPr>
              <a:t>„</a:t>
            </a:r>
            <a:r>
              <a:rPr lang="en-GB" sz="2200" dirty="0">
                <a:latin typeface="Calibri" panose="020F0502020204030204" pitchFamily="34" charset="0"/>
                <a:cs typeface="Times New Roman" panose="02020603050405020304" pitchFamily="18" charset="0"/>
              </a:rPr>
              <a:t>a subjective</a:t>
            </a:r>
            <a:r>
              <a:rPr lang="pl-PL" sz="2200" dirty="0">
                <a:latin typeface="Calibri" panose="020F0502020204030204" pitchFamily="34" charset="0"/>
                <a:cs typeface="Times New Roman" panose="02020603050405020304" pitchFamily="18" charset="0"/>
              </a:rPr>
              <a:t>”</a:t>
            </a:r>
            <a:r>
              <a:rPr lang="en-GB" sz="2200" dirty="0">
                <a:latin typeface="Calibri" panose="020F0502020204030204" pitchFamily="34" charset="0"/>
                <a:cs typeface="Times New Roman" panose="02020603050405020304" pitchFamily="18" charset="0"/>
              </a:rPr>
              <a:t> tourist souvenir</a:t>
            </a:r>
            <a:r>
              <a:rPr lang="pl-PL" sz="2200" dirty="0">
                <a:latin typeface="Calibri" panose="020F0502020204030204" pitchFamily="34" charset="0"/>
                <a:cs typeface="Times New Roman" panose="02020603050405020304" pitchFamily="18" charset="0"/>
              </a:rPr>
              <a:t>,</a:t>
            </a:r>
          </a:p>
          <a:p>
            <a:r>
              <a:rPr lang="en-GB" sz="2200" dirty="0">
                <a:latin typeface="Calibri" panose="020F0502020204030204" pitchFamily="34" charset="0"/>
                <a:cs typeface="Times New Roman" panose="02020603050405020304" pitchFamily="18" charset="0"/>
              </a:rPr>
              <a:t>symbolically refers to a specific event or destination and a period of time in the tourist's personal history</a:t>
            </a:r>
            <a:endParaRPr lang="pl-PL" sz="2200" dirty="0">
              <a:latin typeface="Calibri" panose="020F0502020204030204" pitchFamily="34" charset="0"/>
              <a:cs typeface="Times New Roman" panose="02020603050405020304" pitchFamily="18" charset="0"/>
            </a:endParaRPr>
          </a:p>
          <a:p>
            <a:r>
              <a:rPr lang="pl-PL" sz="2200" dirty="0">
                <a:latin typeface="Calibri" panose="020F0502020204030204" pitchFamily="34" charset="0"/>
                <a:cs typeface="Times New Roman" panose="02020603050405020304" pitchFamily="18" charset="0"/>
              </a:rPr>
              <a:t>A </a:t>
            </a:r>
            <a:r>
              <a:rPr lang="en-GB" sz="2200" dirty="0">
                <a:latin typeface="Calibri" panose="020F0502020204030204" pitchFamily="34" charset="0"/>
                <a:cs typeface="Times New Roman" panose="02020603050405020304" pitchFamily="18" charset="0"/>
              </a:rPr>
              <a:t>part of an individual's identity and his/her "narrative of self-identity</a:t>
            </a:r>
            <a:r>
              <a:rPr lang="pl-PL" sz="2200" dirty="0">
                <a:latin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280058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6D1556-76DA-5717-9DE1-9E719D76422B}"/>
              </a:ext>
            </a:extLst>
          </p:cNvPr>
          <p:cNvSpPr>
            <a:spLocks noGrp="1"/>
          </p:cNvSpPr>
          <p:nvPr>
            <p:ph type="title"/>
          </p:nvPr>
        </p:nvSpPr>
        <p:spPr/>
        <p:txBody>
          <a:bodyPr>
            <a:normAutofit/>
          </a:bodyPr>
          <a:lstStyle/>
          <a:p>
            <a:r>
              <a:rPr lang="pl-PL" sz="3400" dirty="0"/>
              <a:t>T</a:t>
            </a:r>
            <a:r>
              <a:rPr lang="en-GB" sz="3400" dirty="0"/>
              <a:t>he status of a souvenir granted by a tourist</a:t>
            </a:r>
          </a:p>
        </p:txBody>
      </p:sp>
      <p:pic>
        <p:nvPicPr>
          <p:cNvPr id="5" name="Symbol zastępczy zawartości 4">
            <a:extLst>
              <a:ext uri="{FF2B5EF4-FFF2-40B4-BE49-F238E27FC236}">
                <a16:creationId xmlns:a16="http://schemas.microsoft.com/office/drawing/2014/main" id="{3BB24361-5B4B-A551-846D-8535E335DCFC}"/>
              </a:ext>
            </a:extLst>
          </p:cNvPr>
          <p:cNvPicPr>
            <a:picLocks noGrp="1" noChangeAspect="1"/>
          </p:cNvPicPr>
          <p:nvPr>
            <p:ph idx="1"/>
          </p:nvPr>
        </p:nvPicPr>
        <p:blipFill>
          <a:blip r:embed="rId2"/>
          <a:stretch>
            <a:fillRect/>
          </a:stretch>
        </p:blipFill>
        <p:spPr>
          <a:xfrm>
            <a:off x="6267358" y="2160494"/>
            <a:ext cx="5086442" cy="3639669"/>
          </a:xfrm>
        </p:spPr>
      </p:pic>
      <p:pic>
        <p:nvPicPr>
          <p:cNvPr id="7" name="Obraz 6">
            <a:extLst>
              <a:ext uri="{FF2B5EF4-FFF2-40B4-BE49-F238E27FC236}">
                <a16:creationId xmlns:a16="http://schemas.microsoft.com/office/drawing/2014/main" id="{147B8043-B9FC-4106-9F21-17DA05F751FF}"/>
              </a:ext>
            </a:extLst>
          </p:cNvPr>
          <p:cNvPicPr>
            <a:picLocks noChangeAspect="1"/>
          </p:cNvPicPr>
          <p:nvPr/>
        </p:nvPicPr>
        <p:blipFill>
          <a:blip r:embed="rId3"/>
          <a:stretch>
            <a:fillRect/>
          </a:stretch>
        </p:blipFill>
        <p:spPr>
          <a:xfrm>
            <a:off x="1179699" y="1690688"/>
            <a:ext cx="4543425" cy="4333875"/>
          </a:xfrm>
          <a:prstGeom prst="rect">
            <a:avLst/>
          </a:prstGeom>
        </p:spPr>
      </p:pic>
    </p:spTree>
    <p:extLst>
      <p:ext uri="{BB962C8B-B14F-4D97-AF65-F5344CB8AC3E}">
        <p14:creationId xmlns:p14="http://schemas.microsoft.com/office/powerpoint/2010/main" val="4060897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4FD445-787A-CECC-C16A-976A1FFF4BA0}"/>
              </a:ext>
            </a:extLst>
          </p:cNvPr>
          <p:cNvSpPr>
            <a:spLocks noGrp="1"/>
          </p:cNvSpPr>
          <p:nvPr>
            <p:ph type="title"/>
          </p:nvPr>
        </p:nvSpPr>
        <p:spPr>
          <a:xfrm>
            <a:off x="838200" y="681037"/>
            <a:ext cx="10515600" cy="1009651"/>
          </a:xfrm>
        </p:spPr>
        <p:txBody>
          <a:bodyPr>
            <a:normAutofit fontScale="90000"/>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How old is</a:t>
            </a:r>
            <a:r>
              <a:rPr lang="pl-PL" sz="3400" dirty="0">
                <a:effectLst/>
                <a:latin typeface="Calibri" panose="020F0502020204030204" pitchFamily="34" charset="0"/>
                <a:ea typeface="Calibri" panose="020F0502020204030204" pitchFamily="34" charset="0"/>
                <a:cs typeface="Times New Roman" panose="02020603050405020304" pitchFamily="18" charset="0"/>
              </a:rPr>
              <a:t> the</a:t>
            </a:r>
            <a:r>
              <a:rPr lang="en-GB" sz="3400" dirty="0">
                <a:effectLst/>
                <a:latin typeface="Calibri" panose="020F0502020204030204" pitchFamily="34" charset="0"/>
                <a:ea typeface="Calibri" panose="020F0502020204030204" pitchFamily="34" charset="0"/>
                <a:cs typeface="Times New Roman" panose="02020603050405020304" pitchFamily="18" charset="0"/>
              </a:rPr>
              <a:t> souvenir?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Symbol zastępczy zawartości 2">
            <a:extLst>
              <a:ext uri="{FF2B5EF4-FFF2-40B4-BE49-F238E27FC236}">
                <a16:creationId xmlns:a16="http://schemas.microsoft.com/office/drawing/2014/main" id="{314D37A8-1BC6-926A-57FF-9DB9717895F3}"/>
              </a:ext>
            </a:extLst>
          </p:cNvPr>
          <p:cNvSpPr>
            <a:spLocks noGrp="1"/>
          </p:cNvSpPr>
          <p:nvPr>
            <p:ph idx="1"/>
          </p:nvPr>
        </p:nvSpPr>
        <p:spPr>
          <a:xfrm>
            <a:off x="838200" y="1825625"/>
            <a:ext cx="3966882" cy="4351338"/>
          </a:xfrm>
        </p:spPr>
        <p:txBody>
          <a:bodyPr>
            <a:normAutofit/>
          </a:bodyPr>
          <a:lstStyle/>
          <a:p>
            <a:r>
              <a:rPr lang="en-GB" sz="2200" dirty="0">
                <a:effectLst/>
                <a:latin typeface="Calibri" panose="020F0502020204030204" pitchFamily="34" charset="0"/>
                <a:ea typeface="Calibri" panose="020F0502020204030204" pitchFamily="34" charset="0"/>
                <a:cs typeface="Times New Roman" panose="02020603050405020304" pitchFamily="18" charset="0"/>
              </a:rPr>
              <a:t>the ancient world, medieval times (i.e. handful of soil),</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Cabinets of curiosities,</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replicas of the European sites </a:t>
            </a:r>
            <a:r>
              <a:rPr lang="en-GB" sz="2200" dirty="0">
                <a:latin typeface="Calibri" panose="020F0502020204030204" pitchFamily="34" charset="0"/>
                <a:ea typeface="Calibri" panose="020F0502020204030204" pitchFamily="34" charset="0"/>
                <a:cs typeface="Times New Roman" panose="02020603050405020304" pitchFamily="18" charset="0"/>
              </a:rPr>
              <a:t>from Grand Tours,</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mass production of souvenirs became a global phenomenon after World War II, acceleration in 2nd half of 20</a:t>
            </a:r>
            <a:r>
              <a:rPr lang="en-GB" sz="2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2200" dirty="0">
                <a:effectLst/>
                <a:latin typeface="Calibri" panose="020F0502020204030204" pitchFamily="34" charset="0"/>
                <a:ea typeface="Calibri" panose="020F0502020204030204" pitchFamily="34" charset="0"/>
                <a:cs typeface="Times New Roman" panose="02020603050405020304" pitchFamily="18" charset="0"/>
              </a:rPr>
              <a:t> century.</a:t>
            </a:r>
            <a:endParaRPr lang="en-GB" sz="2200" dirty="0"/>
          </a:p>
        </p:txBody>
      </p:sp>
      <p:pic>
        <p:nvPicPr>
          <p:cNvPr id="5" name="Obraz 4">
            <a:extLst>
              <a:ext uri="{FF2B5EF4-FFF2-40B4-BE49-F238E27FC236}">
                <a16:creationId xmlns:a16="http://schemas.microsoft.com/office/drawing/2014/main" id="{D732266E-0563-1E9C-62C3-4459F5588D8F}"/>
              </a:ext>
            </a:extLst>
          </p:cNvPr>
          <p:cNvPicPr>
            <a:picLocks noChangeAspect="1"/>
          </p:cNvPicPr>
          <p:nvPr/>
        </p:nvPicPr>
        <p:blipFill>
          <a:blip r:embed="rId2"/>
          <a:stretch>
            <a:fillRect/>
          </a:stretch>
        </p:blipFill>
        <p:spPr>
          <a:xfrm>
            <a:off x="5727710" y="1375489"/>
            <a:ext cx="5780004" cy="4254346"/>
          </a:xfrm>
          <a:prstGeom prst="rect">
            <a:avLst/>
          </a:prstGeom>
        </p:spPr>
      </p:pic>
      <p:sp>
        <p:nvSpPr>
          <p:cNvPr id="6" name="pole tekstowe 5">
            <a:extLst>
              <a:ext uri="{FF2B5EF4-FFF2-40B4-BE49-F238E27FC236}">
                <a16:creationId xmlns:a16="http://schemas.microsoft.com/office/drawing/2014/main" id="{2448A8BF-9A69-00CB-7C20-D8F4A6959D6C}"/>
              </a:ext>
            </a:extLst>
          </p:cNvPr>
          <p:cNvSpPr txBox="1"/>
          <p:nvPr/>
        </p:nvSpPr>
        <p:spPr>
          <a:xfrm>
            <a:off x="5818094" y="5807631"/>
            <a:ext cx="4410635" cy="369332"/>
          </a:xfrm>
          <a:prstGeom prst="rect">
            <a:avLst/>
          </a:prstGeom>
          <a:noFill/>
        </p:spPr>
        <p:txBody>
          <a:bodyPr wrap="square" rtlCol="0">
            <a:spAutoFit/>
          </a:bodyPr>
          <a:lstStyle/>
          <a:p>
            <a:r>
              <a:rPr lang="en-GB" dirty="0">
                <a:latin typeface="Calibri" panose="020F0502020204030204" pitchFamily="34" charset="0"/>
                <a:cs typeface="Times New Roman" panose="02020603050405020304" pitchFamily="18" charset="0"/>
              </a:rPr>
              <a:t>Domenico </a:t>
            </a:r>
            <a:r>
              <a:rPr lang="en-GB" dirty="0" err="1">
                <a:latin typeface="Calibri" panose="020F0502020204030204" pitchFamily="34" charset="0"/>
                <a:cs typeface="Times New Roman" panose="02020603050405020304" pitchFamily="18" charset="0"/>
              </a:rPr>
              <a:t>Remps</a:t>
            </a:r>
            <a:r>
              <a:rPr lang="en-GB" dirty="0">
                <a:latin typeface="Calibri" panose="020F0502020204030204" pitchFamily="34" charset="0"/>
                <a:cs typeface="Times New Roman" panose="02020603050405020304" pitchFamily="18" charset="0"/>
              </a:rPr>
              <a:t>, Cabinet </a:t>
            </a:r>
            <a:r>
              <a:rPr lang="en-GB" sz="1800" dirty="0">
                <a:effectLst/>
                <a:latin typeface="Calibri" panose="020F0502020204030204" pitchFamily="34" charset="0"/>
                <a:ea typeface="Calibri" panose="020F0502020204030204" pitchFamily="34" charset="0"/>
                <a:cs typeface="Times New Roman" panose="02020603050405020304" pitchFamily="18" charset="0"/>
              </a:rPr>
              <a:t>of curiosities</a:t>
            </a:r>
            <a:r>
              <a:rPr lang="en-GB" b="0" i="0" u="none" strike="noStrike" dirty="0">
                <a:solidFill>
                  <a:srgbClr val="BA0000"/>
                </a:solidFill>
                <a:effectLst/>
                <a:latin typeface="Arial" panose="020B0604020202020204" pitchFamily="34" charset="0"/>
              </a:rPr>
              <a:t> </a:t>
            </a:r>
            <a:endParaRPr lang="en-GB" dirty="0"/>
          </a:p>
        </p:txBody>
      </p:sp>
    </p:spTree>
    <p:extLst>
      <p:ext uri="{BB962C8B-B14F-4D97-AF65-F5344CB8AC3E}">
        <p14:creationId xmlns:p14="http://schemas.microsoft.com/office/powerpoint/2010/main" val="1280871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50684D-0347-FD0B-43A0-79B149DC79EB}"/>
              </a:ext>
            </a:extLst>
          </p:cNvPr>
          <p:cNvSpPr>
            <a:spLocks noGrp="1"/>
          </p:cNvSpPr>
          <p:nvPr>
            <p:ph type="title"/>
          </p:nvPr>
        </p:nvSpPr>
        <p:spPr>
          <a:xfrm>
            <a:off x="838200" y="788894"/>
            <a:ext cx="10515600" cy="901794"/>
          </a:xfrm>
        </p:spPr>
        <p:txBody>
          <a:bodyPr>
            <a:normAutofit fontScale="90000"/>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Typology of souvenirs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Symbol zastępczy zawartości 2">
            <a:extLst>
              <a:ext uri="{FF2B5EF4-FFF2-40B4-BE49-F238E27FC236}">
                <a16:creationId xmlns:a16="http://schemas.microsoft.com/office/drawing/2014/main" id="{8A9DC2B9-A2AD-CAD4-6D0F-670C5A936500}"/>
              </a:ext>
            </a:extLst>
          </p:cNvPr>
          <p:cNvSpPr>
            <a:spLocks noGrp="1"/>
          </p:cNvSpPr>
          <p:nvPr>
            <p:ph idx="1"/>
          </p:nvPr>
        </p:nvSpPr>
        <p:spPr/>
        <p:txBody>
          <a:bodyPr>
            <a:normAutofit/>
          </a:bodyPr>
          <a:lstStyle/>
          <a:p>
            <a:pPr>
              <a:buFont typeface="Wingdings" panose="05000000000000000000" pitchFamily="2" charset="2"/>
              <a:buChar char="v"/>
            </a:pP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r>
              <a:rPr lang="en-GB" sz="2200" b="1" dirty="0">
                <a:effectLst/>
                <a:latin typeface="Calibri" panose="020F0502020204030204" pitchFamily="34" charset="0"/>
                <a:ea typeface="Calibri" panose="020F0502020204030204" pitchFamily="34" charset="0"/>
                <a:cs typeface="Times New Roman" panose="02020603050405020304" pitchFamily="18" charset="0"/>
              </a:rPr>
              <a:t> by a target group:</a:t>
            </a:r>
          </a:p>
          <a:p>
            <a:pPr marL="0" indent="0">
              <a:buNone/>
            </a:pPr>
            <a:r>
              <a:rPr lang="en-GB" sz="2200" b="1" dirty="0">
                <a:effectLst/>
                <a:latin typeface="Calibri" panose="020F0502020204030204" pitchFamily="34" charset="0"/>
                <a:ea typeface="Calibri" panose="020F0502020204030204" pitchFamily="34" charset="0"/>
                <a:cs typeface="Times New Roman" panose="02020603050405020304" pitchFamily="18" charset="0"/>
              </a:rPr>
              <a:t> </a:t>
            </a:r>
          </a:p>
          <a:p>
            <a:pPr lvl="2"/>
            <a:r>
              <a:rPr lang="en-GB" sz="2500" dirty="0">
                <a:effectLst/>
                <a:latin typeface="Calibri" panose="020F0502020204030204" pitchFamily="34" charset="0"/>
                <a:ea typeface="Calibri" panose="020F0502020204030204" pitchFamily="34" charset="0"/>
                <a:cs typeface="Times New Roman" panose="02020603050405020304" pitchFamily="18" charset="0"/>
              </a:rPr>
              <a:t>personal </a:t>
            </a:r>
          </a:p>
          <a:p>
            <a:pPr lvl="2"/>
            <a:r>
              <a:rPr lang="en-GB" sz="2500" dirty="0">
                <a:latin typeface="Calibri" panose="020F0502020204030204" pitchFamily="34" charset="0"/>
                <a:ea typeface="Calibri" panose="020F0502020204030204" pitchFamily="34" charset="0"/>
                <a:cs typeface="Times New Roman" panose="02020603050405020304" pitchFamily="18" charset="0"/>
              </a:rPr>
              <a:t>as a </a:t>
            </a:r>
            <a:r>
              <a:rPr lang="en-GB" sz="2500" dirty="0">
                <a:effectLst/>
                <a:latin typeface="Calibri" panose="020F0502020204030204" pitchFamily="34" charset="0"/>
                <a:ea typeface="Calibri" panose="020F0502020204030204" pitchFamily="34" charset="0"/>
                <a:cs typeface="Times New Roman" panose="02020603050405020304" pitchFamily="18" charset="0"/>
              </a:rPr>
              <a:t>gift</a:t>
            </a:r>
            <a:endParaRPr lang="en-GB" sz="2500" dirty="0"/>
          </a:p>
        </p:txBody>
      </p:sp>
      <p:pic>
        <p:nvPicPr>
          <p:cNvPr id="5" name="Obraz 4">
            <a:extLst>
              <a:ext uri="{FF2B5EF4-FFF2-40B4-BE49-F238E27FC236}">
                <a16:creationId xmlns:a16="http://schemas.microsoft.com/office/drawing/2014/main" id="{63300DA1-3042-092E-F0B0-C4169EF5A2F6}"/>
              </a:ext>
            </a:extLst>
          </p:cNvPr>
          <p:cNvPicPr>
            <a:picLocks noChangeAspect="1"/>
          </p:cNvPicPr>
          <p:nvPr/>
        </p:nvPicPr>
        <p:blipFill>
          <a:blip r:embed="rId2"/>
          <a:stretch>
            <a:fillRect/>
          </a:stretch>
        </p:blipFill>
        <p:spPr>
          <a:xfrm>
            <a:off x="6714564" y="681037"/>
            <a:ext cx="3773300" cy="5598562"/>
          </a:xfrm>
          <a:prstGeom prst="rect">
            <a:avLst/>
          </a:prstGeom>
        </p:spPr>
      </p:pic>
    </p:spTree>
    <p:extLst>
      <p:ext uri="{BB962C8B-B14F-4D97-AF65-F5344CB8AC3E}">
        <p14:creationId xmlns:p14="http://schemas.microsoft.com/office/powerpoint/2010/main" val="3748195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90AA67-3D1A-E9E7-5A85-9014204BDF99}"/>
              </a:ext>
            </a:extLst>
          </p:cNvPr>
          <p:cNvSpPr>
            <a:spLocks noGrp="1"/>
          </p:cNvSpPr>
          <p:nvPr>
            <p:ph type="title"/>
          </p:nvPr>
        </p:nvSpPr>
        <p:spPr/>
        <p:txBody>
          <a:bodyPr>
            <a:normAutofit/>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Typology of souvenirs</a:t>
            </a:r>
            <a:endParaRPr lang="en-GB" sz="3400" dirty="0"/>
          </a:p>
        </p:txBody>
      </p:sp>
      <p:sp>
        <p:nvSpPr>
          <p:cNvPr id="3" name="Symbol zastępczy zawartości 2">
            <a:extLst>
              <a:ext uri="{FF2B5EF4-FFF2-40B4-BE49-F238E27FC236}">
                <a16:creationId xmlns:a16="http://schemas.microsoft.com/office/drawing/2014/main" id="{7AC541D9-C211-B6EB-1244-18B56B9C381C}"/>
              </a:ext>
            </a:extLst>
          </p:cNvPr>
          <p:cNvSpPr>
            <a:spLocks noGrp="1"/>
          </p:cNvSpPr>
          <p:nvPr>
            <p:ph idx="1"/>
          </p:nvPr>
        </p:nvSpPr>
        <p:spPr>
          <a:xfrm>
            <a:off x="425826" y="1825625"/>
            <a:ext cx="5428127" cy="4351338"/>
          </a:xfrm>
        </p:spPr>
        <p:txBody>
          <a:bodyPr/>
          <a:lstStyle/>
          <a:p>
            <a:pPr>
              <a:buFont typeface="Wingdings" panose="05000000000000000000" pitchFamily="2" charset="2"/>
              <a:buChar char="v"/>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by forms of commodification:</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lvl="1"/>
            <a:r>
              <a:rPr lang="en-GB" sz="2200" dirty="0">
                <a:latin typeface="Calibri" panose="020F0502020204030204" pitchFamily="34" charset="0"/>
                <a:ea typeface="Calibri" panose="020F0502020204030204" pitchFamily="34" charset="0"/>
                <a:cs typeface="Times New Roman" panose="02020603050405020304" pitchFamily="18" charset="0"/>
              </a:rPr>
              <a:t>a </a:t>
            </a:r>
            <a:r>
              <a:rPr lang="en-GB" sz="2200" dirty="0">
                <a:effectLst/>
                <a:latin typeface="Calibri" panose="020F0502020204030204" pitchFamily="34" charset="0"/>
                <a:ea typeface="Calibri" panose="020F0502020204030204" pitchFamily="34" charset="0"/>
                <a:cs typeface="Times New Roman" panose="02020603050405020304" pitchFamily="18" charset="0"/>
              </a:rPr>
              <a:t>direct commodification (mass production souvenirs)</a:t>
            </a:r>
          </a:p>
          <a:p>
            <a:pPr lvl="1"/>
            <a:r>
              <a:rPr lang="en-GB" sz="2200" dirty="0">
                <a:latin typeface="Calibri" panose="020F0502020204030204" pitchFamily="34" charset="0"/>
                <a:ea typeface="Calibri" panose="020F0502020204030204" pitchFamily="34" charset="0"/>
                <a:cs typeface="Times New Roman" panose="02020603050405020304" pitchFamily="18" charset="0"/>
              </a:rPr>
              <a:t>an i</a:t>
            </a:r>
            <a:r>
              <a:rPr lang="en-GB" sz="2200" dirty="0">
                <a:effectLst/>
                <a:latin typeface="Calibri" panose="020F0502020204030204" pitchFamily="34" charset="0"/>
                <a:ea typeface="Calibri" panose="020F0502020204030204" pitchFamily="34" charset="0"/>
                <a:cs typeface="Times New Roman" panose="02020603050405020304" pitchFamily="18" charset="0"/>
              </a:rPr>
              <a:t>ndirect </a:t>
            </a:r>
            <a:r>
              <a:rPr lang="en-GB" sz="2200" dirty="0">
                <a:latin typeface="Calibri" panose="020F0502020204030204" pitchFamily="34" charset="0"/>
                <a:cs typeface="Times New Roman" panose="02020603050405020304" pitchFamily="18" charset="0"/>
              </a:rPr>
              <a:t>commodification (c</a:t>
            </a:r>
            <a:r>
              <a:rPr lang="pl-PL" sz="2200" dirty="0" err="1"/>
              <a:t>ommodification</a:t>
            </a:r>
            <a:r>
              <a:rPr lang="pl-PL" sz="2200" dirty="0"/>
              <a:t> of a native </a:t>
            </a:r>
            <a:r>
              <a:rPr lang="pl-PL" sz="2200" dirty="0" err="1"/>
              <a:t>artifact</a:t>
            </a:r>
            <a:r>
              <a:rPr lang="pl-PL" sz="2200" dirty="0"/>
              <a:t> </a:t>
            </a:r>
            <a:r>
              <a:rPr lang="pl-PL" sz="2200" dirty="0" err="1"/>
              <a:t>into</a:t>
            </a:r>
            <a:r>
              <a:rPr lang="pl-PL" sz="2200" dirty="0"/>
              <a:t> a souvenir</a:t>
            </a:r>
            <a:r>
              <a:rPr lang="en-GB" sz="2200" dirty="0">
                <a:latin typeface="Calibri" panose="020F0502020204030204" pitchFamily="34" charset="0"/>
                <a:cs typeface="Times New Roman" panose="02020603050405020304" pitchFamily="18" charset="0"/>
              </a:rPr>
              <a:t>)</a:t>
            </a:r>
          </a:p>
          <a:p>
            <a:pPr lvl="1"/>
            <a:r>
              <a:rPr lang="en-GB" sz="2200" dirty="0">
                <a:latin typeface="Calibri" panose="020F0502020204030204" pitchFamily="34" charset="0"/>
                <a:cs typeface="Times New Roman" panose="02020603050405020304" pitchFamily="18" charset="0"/>
              </a:rPr>
              <a:t>non-commodified souvenirs (status of a souvenir granted by a tourist)</a:t>
            </a:r>
          </a:p>
          <a:p>
            <a:pPr lvl="1"/>
            <a:r>
              <a:rPr lang="en-GB" sz="2200" dirty="0">
                <a:latin typeface="Calibri" panose="020F0502020204030204" pitchFamily="34" charset="0"/>
                <a:cs typeface="Times New Roman" panose="02020603050405020304" pitchFamily="18" charset="0"/>
              </a:rPr>
              <a:t>partially commodified (local utility products that are given an importance by a tourist)</a:t>
            </a:r>
          </a:p>
        </p:txBody>
      </p:sp>
      <p:pic>
        <p:nvPicPr>
          <p:cNvPr id="5" name="Obraz 4">
            <a:extLst>
              <a:ext uri="{FF2B5EF4-FFF2-40B4-BE49-F238E27FC236}">
                <a16:creationId xmlns:a16="http://schemas.microsoft.com/office/drawing/2014/main" id="{CDC6744B-0A5A-45E1-7BB9-100AFA40FDBD}"/>
              </a:ext>
            </a:extLst>
          </p:cNvPr>
          <p:cNvPicPr>
            <a:picLocks noChangeAspect="1"/>
          </p:cNvPicPr>
          <p:nvPr/>
        </p:nvPicPr>
        <p:blipFill>
          <a:blip r:embed="rId2"/>
          <a:stretch>
            <a:fillRect/>
          </a:stretch>
        </p:blipFill>
        <p:spPr>
          <a:xfrm>
            <a:off x="5853953" y="1128712"/>
            <a:ext cx="6062928" cy="4447335"/>
          </a:xfrm>
          <a:prstGeom prst="rect">
            <a:avLst/>
          </a:prstGeom>
        </p:spPr>
      </p:pic>
    </p:spTree>
    <p:extLst>
      <p:ext uri="{BB962C8B-B14F-4D97-AF65-F5344CB8AC3E}">
        <p14:creationId xmlns:p14="http://schemas.microsoft.com/office/powerpoint/2010/main" val="176690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B2D8B5-5993-49A0-40E6-0468BA22E58B}"/>
              </a:ext>
            </a:extLst>
          </p:cNvPr>
          <p:cNvSpPr>
            <a:spLocks noGrp="1"/>
          </p:cNvSpPr>
          <p:nvPr>
            <p:ph type="title"/>
          </p:nvPr>
        </p:nvSpPr>
        <p:spPr/>
        <p:txBody>
          <a:bodyPr>
            <a:normAutofit/>
          </a:bodyPr>
          <a:lstStyle/>
          <a:p>
            <a:r>
              <a:rPr lang="en-GB" sz="3300" dirty="0">
                <a:latin typeface="Calibri" panose="020F0502020204030204" pitchFamily="34" charset="0"/>
                <a:ea typeface="Calibri" panose="020F0502020204030204" pitchFamily="34" charset="0"/>
                <a:cs typeface="Times New Roman" panose="02020603050405020304" pitchFamily="18" charset="0"/>
              </a:rPr>
              <a:t>T</a:t>
            </a:r>
            <a:r>
              <a:rPr lang="en-GB" sz="3300" dirty="0">
                <a:effectLst/>
                <a:latin typeface="Calibri" panose="020F0502020204030204" pitchFamily="34" charset="0"/>
                <a:ea typeface="Calibri" panose="020F0502020204030204" pitchFamily="34" charset="0"/>
                <a:cs typeface="Times New Roman" panose="02020603050405020304" pitchFamily="18" charset="0"/>
              </a:rPr>
              <a:t>ypology by Alain </a:t>
            </a:r>
            <a:r>
              <a:rPr lang="en-GB" sz="3300" dirty="0" err="1">
                <a:effectLst/>
                <a:latin typeface="Calibri" panose="020F0502020204030204" pitchFamily="34" charset="0"/>
                <a:ea typeface="Calibri" panose="020F0502020204030204" pitchFamily="34" charset="0"/>
                <a:cs typeface="Times New Roman" panose="02020603050405020304" pitchFamily="18" charset="0"/>
              </a:rPr>
              <a:t>Decrop</a:t>
            </a:r>
            <a:r>
              <a:rPr lang="en-GB" sz="3300" dirty="0">
                <a:effectLst/>
                <a:latin typeface="Calibri" panose="020F0502020204030204" pitchFamily="34" charset="0"/>
                <a:ea typeface="Calibri" panose="020F0502020204030204" pitchFamily="34" charset="0"/>
                <a:cs typeface="Times New Roman" panose="02020603050405020304" pitchFamily="18" charset="0"/>
              </a:rPr>
              <a:t> and Julie Masse:</a:t>
            </a:r>
            <a:endParaRPr lang="en-GB" sz="3300" dirty="0"/>
          </a:p>
        </p:txBody>
      </p:sp>
      <p:sp>
        <p:nvSpPr>
          <p:cNvPr id="3" name="Symbol zastępczy zawartości 2">
            <a:extLst>
              <a:ext uri="{FF2B5EF4-FFF2-40B4-BE49-F238E27FC236}">
                <a16:creationId xmlns:a16="http://schemas.microsoft.com/office/drawing/2014/main" id="{2CD10801-7044-8DE5-5447-A31A8F43E2B7}"/>
              </a:ext>
            </a:extLst>
          </p:cNvPr>
          <p:cNvSpPr>
            <a:spLocks noGrp="1"/>
          </p:cNvSpPr>
          <p:nvPr>
            <p:ph idx="1"/>
          </p:nvPr>
        </p:nvSpPr>
        <p:spPr>
          <a:xfrm>
            <a:off x="838199" y="1825625"/>
            <a:ext cx="4944035" cy="4351338"/>
          </a:xfrm>
        </p:spPr>
        <p:txBody>
          <a:bodyPr>
            <a:normAutofit/>
          </a:bodyPr>
          <a:lstStyle/>
          <a:p>
            <a:r>
              <a:rPr lang="en-GB" sz="2200" dirty="0">
                <a:effectLst/>
                <a:latin typeface="Calibri" panose="020F0502020204030204" pitchFamily="34" charset="0"/>
                <a:ea typeface="Calibri" panose="020F0502020204030204" pitchFamily="34" charset="0"/>
                <a:cs typeface="Times New Roman" panose="02020603050405020304" pitchFamily="18" charset="0"/>
              </a:rPr>
              <a:t>tourist </a:t>
            </a:r>
            <a:r>
              <a:rPr lang="en-GB" sz="2200" dirty="0">
                <a:latin typeface="Calibri" panose="020F0502020204030204" pitchFamily="34" charset="0"/>
                <a:cs typeface="Times New Roman" panose="02020603050405020304" pitchFamily="18" charset="0"/>
              </a:rPr>
              <a:t>trinkets (inexpensive, bought in souvenir shops),</a:t>
            </a:r>
          </a:p>
          <a:p>
            <a:r>
              <a:rPr lang="en-GB" sz="2200" dirty="0">
                <a:latin typeface="Calibri" panose="020F0502020204030204" pitchFamily="34" charset="0"/>
                <a:cs typeface="Times New Roman" panose="02020603050405020304" pitchFamily="18" charset="0"/>
              </a:rPr>
              <a:t>destination stereotypes (typical object representing a given destination or a local specialty, such as a Russian matryoshka doll, Egyptian papyrus, etc.),</a:t>
            </a:r>
          </a:p>
          <a:p>
            <a:r>
              <a:rPr lang="en-GB" sz="2200" dirty="0">
                <a:latin typeface="Calibri" panose="020F0502020204030204" pitchFamily="34" charset="0"/>
                <a:cs typeface="Times New Roman" panose="02020603050405020304" pitchFamily="18" charset="0"/>
              </a:rPr>
              <a:t>paper mementos (tickets, guides, brochures, maps of cities and countries or airline tickets),</a:t>
            </a:r>
          </a:p>
          <a:p>
            <a:r>
              <a:rPr lang="en-GB" sz="2200" dirty="0">
                <a:latin typeface="Calibri" panose="020F0502020204030204" pitchFamily="34" charset="0"/>
                <a:cs typeface="Times New Roman" panose="02020603050405020304" pitchFamily="18" charset="0"/>
              </a:rPr>
              <a:t> collected objects (personal and private meanings, </a:t>
            </a:r>
            <a:r>
              <a:rPr lang="en-GB" sz="2200" dirty="0" err="1">
                <a:latin typeface="Calibri" panose="020F0502020204030204" pitchFamily="34" charset="0"/>
                <a:cs typeface="Times New Roman" panose="02020603050405020304" pitchFamily="18" charset="0"/>
              </a:rPr>
              <a:t>i</a:t>
            </a:r>
            <a:r>
              <a:rPr lang="en-GB" sz="2200" dirty="0">
                <a:latin typeface="Calibri" panose="020F0502020204030204" pitchFamily="34" charset="0"/>
                <a:cs typeface="Times New Roman" panose="02020603050405020304" pitchFamily="18" charset="0"/>
              </a:rPr>
              <a:t>. e. beach sand).</a:t>
            </a:r>
          </a:p>
        </p:txBody>
      </p:sp>
      <p:pic>
        <p:nvPicPr>
          <p:cNvPr id="5" name="Obraz 4">
            <a:extLst>
              <a:ext uri="{FF2B5EF4-FFF2-40B4-BE49-F238E27FC236}">
                <a16:creationId xmlns:a16="http://schemas.microsoft.com/office/drawing/2014/main" id="{F7E619D9-2D9D-2A2A-7B48-F11169EE31B2}"/>
              </a:ext>
            </a:extLst>
          </p:cNvPr>
          <p:cNvPicPr>
            <a:picLocks noChangeAspect="1"/>
          </p:cNvPicPr>
          <p:nvPr/>
        </p:nvPicPr>
        <p:blipFill>
          <a:blip r:embed="rId2"/>
          <a:stretch>
            <a:fillRect/>
          </a:stretch>
        </p:blipFill>
        <p:spPr>
          <a:xfrm>
            <a:off x="5934635" y="1825625"/>
            <a:ext cx="5683624" cy="3770929"/>
          </a:xfrm>
          <a:prstGeom prst="rect">
            <a:avLst/>
          </a:prstGeom>
        </p:spPr>
      </p:pic>
    </p:spTree>
    <p:extLst>
      <p:ext uri="{BB962C8B-B14F-4D97-AF65-F5344CB8AC3E}">
        <p14:creationId xmlns:p14="http://schemas.microsoft.com/office/powerpoint/2010/main" val="417828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632CEE-11B5-AFEB-9EDC-1ACB99ED37DD}"/>
              </a:ext>
            </a:extLst>
          </p:cNvPr>
          <p:cNvSpPr>
            <a:spLocks noGrp="1"/>
          </p:cNvSpPr>
          <p:nvPr>
            <p:ph type="title"/>
          </p:nvPr>
        </p:nvSpPr>
        <p:spPr>
          <a:xfrm>
            <a:off x="838200" y="753035"/>
            <a:ext cx="10515600" cy="937653"/>
          </a:xfrm>
        </p:spPr>
        <p:txBody>
          <a:bodyPr>
            <a:normAutofit fontScale="90000"/>
          </a:bodyPr>
          <a:lstStyle/>
          <a:p>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3400" dirty="0">
                <a:effectLst/>
                <a:latin typeface="Calibri" panose="020F0502020204030204" pitchFamily="34" charset="0"/>
                <a:ea typeface="Calibri" panose="020F0502020204030204" pitchFamily="34" charset="0"/>
                <a:cs typeface="Times New Roman" panose="02020603050405020304" pitchFamily="18" charset="0"/>
              </a:rPr>
              <a:t>SOUVENIR ATTRIBUTES: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Symbol zastępczy zawartości 2">
            <a:extLst>
              <a:ext uri="{FF2B5EF4-FFF2-40B4-BE49-F238E27FC236}">
                <a16:creationId xmlns:a16="http://schemas.microsoft.com/office/drawing/2014/main" id="{BAC63D9C-03C7-6AB2-6289-2B9A4D48A7D6}"/>
              </a:ext>
            </a:extLst>
          </p:cNvPr>
          <p:cNvSpPr>
            <a:spLocks noGrp="1"/>
          </p:cNvSpPr>
          <p:nvPr>
            <p:ph idx="1"/>
          </p:nvPr>
        </p:nvSpPr>
        <p:spPr>
          <a:xfrm>
            <a:off x="838200" y="2061881"/>
            <a:ext cx="10515600" cy="4115081"/>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authenticity, uniqueness, appeal, affordability, portability, quality, relative value, artistic </a:t>
            </a:r>
            <a:r>
              <a:rPr lang="pl-PL" sz="1800" dirty="0">
                <a:effectLst/>
                <a:latin typeface="Calibri" panose="020F0502020204030204" pitchFamily="34" charset="0"/>
                <a:ea typeface="Calibri" panose="020F0502020204030204" pitchFamily="34" charset="0"/>
                <a:cs typeface="Times New Roman" panose="02020603050405020304" pitchFamily="18" charset="0"/>
              </a:rPr>
              <a:t>&amp;</a:t>
            </a:r>
            <a:r>
              <a:rPr lang="en-GB" sz="1800" dirty="0">
                <a:effectLst/>
                <a:latin typeface="Calibri" panose="020F0502020204030204" pitchFamily="34" charset="0"/>
                <a:ea typeface="Calibri" panose="020F0502020204030204" pitchFamily="34" charset="0"/>
                <a:cs typeface="Times New Roman" panose="02020603050405020304" pitchFamily="18" charset="0"/>
              </a:rPr>
              <a:t> aesthetic rendering</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“Souvenirs must be a) cheap, b) portable, c) understandable and d) (…) dusty! Sometimes it helps if they are useful, at least the owners </a:t>
            </a:r>
            <a:r>
              <a:rPr lang="en-GB" sz="1800" dirty="0">
                <a:latin typeface="Calibri" panose="020F0502020204030204" pitchFamily="34" charset="0"/>
                <a:cs typeface="Times New Roman" panose="02020603050405020304" pitchFamily="18" charset="0"/>
              </a:rPr>
              <a:t>will know what to do with them, and they will have some meaning of their own in the </a:t>
            </a:r>
            <a:r>
              <a:rPr lang="en-GB" sz="1800" dirty="0" err="1">
                <a:latin typeface="Calibri" panose="020F0502020204030204" pitchFamily="34" charset="0"/>
                <a:cs typeface="Times New Roman" panose="02020603050405020304" pitchFamily="18" charset="0"/>
              </a:rPr>
              <a:t>traveler's</a:t>
            </a:r>
            <a:r>
              <a:rPr lang="en-GB" sz="1800" dirty="0">
                <a:latin typeface="Calibri" panose="020F0502020204030204" pitchFamily="34" charset="0"/>
                <a:cs typeface="Times New Roman" panose="02020603050405020304" pitchFamily="18" charset="0"/>
              </a:rPr>
              <a:t> home environment.”</a:t>
            </a:r>
            <a:r>
              <a:rPr lang="pl-PL" sz="1800" dirty="0">
                <a:latin typeface="Calibri" panose="020F0502020204030204" pitchFamily="34" charset="0"/>
                <a:cs typeface="Times New Roman" panose="02020603050405020304" pitchFamily="18" charset="0"/>
              </a:rPr>
              <a:t> </a:t>
            </a:r>
            <a:r>
              <a:rPr lang="en-GB" sz="1800" dirty="0">
                <a:latin typeface="Calibri" panose="020F0502020204030204" pitchFamily="34" charset="0"/>
                <a:cs typeface="Times New Roman" panose="02020603050405020304" pitchFamily="18" charset="0"/>
              </a:rPr>
              <a:t>Nelson </a:t>
            </a:r>
            <a:r>
              <a:rPr lang="en-GB" sz="1800" dirty="0" err="1">
                <a:latin typeface="Calibri" panose="020F0502020204030204" pitchFamily="34" charset="0"/>
                <a:cs typeface="Times New Roman" panose="02020603050405020304" pitchFamily="18" charset="0"/>
              </a:rPr>
              <a:t>Graburn</a:t>
            </a:r>
            <a:endParaRPr lang="pl-PL" sz="1800" dirty="0">
              <a:latin typeface="Calibri" panose="020F0502020204030204" pitchFamily="34" charset="0"/>
              <a:cs typeface="Times New Roman" panose="02020603050405020304" pitchFamily="18" charset="0"/>
            </a:endParaRPr>
          </a:p>
          <a:p>
            <a:r>
              <a:rPr lang="en-GB" sz="1800" dirty="0">
                <a:latin typeface="Calibri" panose="020F0502020204030204" pitchFamily="34" charset="0"/>
                <a:cs typeface="Times New Roman" panose="02020603050405020304" pitchFamily="18" charset="0"/>
              </a:rPr>
              <a:t>size, fragility, and </a:t>
            </a:r>
            <a:r>
              <a:rPr lang="en-GB" sz="1800" dirty="0" err="1">
                <a:latin typeface="Calibri" panose="020F0502020204030204" pitchFamily="34" charset="0"/>
                <a:cs typeface="Times New Roman" panose="02020603050405020304" pitchFamily="18" charset="0"/>
              </a:rPr>
              <a:t>maneuverability</a:t>
            </a:r>
            <a:r>
              <a:rPr lang="pl-PL" sz="1800" dirty="0">
                <a:latin typeface="Calibri" panose="020F0502020204030204" pitchFamily="34" charset="0"/>
                <a:cs typeface="Times New Roman" panose="02020603050405020304" pitchFamily="18" charset="0"/>
              </a:rPr>
              <a:t> (</a:t>
            </a:r>
            <a:r>
              <a:rPr lang="pl-PL" sz="1800" dirty="0" err="1">
                <a:latin typeface="Calibri" panose="020F0502020204030204" pitchFamily="34" charset="0"/>
                <a:cs typeface="Times New Roman" panose="02020603050405020304" pitchFamily="18" charset="0"/>
              </a:rPr>
              <a:t>e.i</a:t>
            </a:r>
            <a:r>
              <a:rPr lang="pl-PL" sz="1800" dirty="0">
                <a:latin typeface="Calibri" panose="020F0502020204030204" pitchFamily="34" charset="0"/>
                <a:cs typeface="Times New Roman" panose="02020603050405020304" pitchFamily="18" charset="0"/>
              </a:rPr>
              <a:t>. </a:t>
            </a:r>
            <a:r>
              <a:rPr lang="en-GB" sz="1800" dirty="0">
                <a:latin typeface="Calibri" panose="020F0502020204030204" pitchFamily="34" charset="0"/>
                <a:cs typeface="Times New Roman" panose="02020603050405020304" pitchFamily="18" charset="0"/>
              </a:rPr>
              <a:t>Dawn </a:t>
            </a:r>
            <a:r>
              <a:rPr lang="en-GB" sz="1800" dirty="0" err="1">
                <a:latin typeface="Calibri" panose="020F0502020204030204" pitchFamily="34" charset="0"/>
                <a:cs typeface="Times New Roman" panose="02020603050405020304" pitchFamily="18" charset="0"/>
              </a:rPr>
              <a:t>Pysarchik</a:t>
            </a:r>
            <a:r>
              <a:rPr lang="pl-PL" sz="1800" dirty="0">
                <a:latin typeface="Calibri" panose="020F0502020204030204" pitchFamily="34" charset="0"/>
                <a:cs typeface="Times New Roman" panose="02020603050405020304" pitchFamily="18" charset="0"/>
              </a:rPr>
              <a:t>)</a:t>
            </a:r>
          </a:p>
          <a:p>
            <a:r>
              <a:rPr lang="en-GB" sz="1800" dirty="0">
                <a:latin typeface="Calibri" panose="020F0502020204030204" pitchFamily="34" charset="0"/>
                <a:cs typeface="Times New Roman" panose="02020603050405020304" pitchFamily="18" charset="0"/>
              </a:rPr>
              <a:t>uniqueness, aesthetic and functional elements</a:t>
            </a:r>
            <a:r>
              <a:rPr lang="pl-PL" sz="1800" dirty="0">
                <a:latin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attached value</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product display properties</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pl-PL" sz="1800" dirty="0">
                <a:latin typeface="Calibri" panose="020F0502020204030204" pitchFamily="34" charset="0"/>
                <a:cs typeface="Times New Roman" panose="02020603050405020304" pitchFamily="18" charset="0"/>
              </a:rPr>
              <a:t>(</a:t>
            </a:r>
            <a:r>
              <a:rPr lang="pl-PL" sz="1800" dirty="0" err="1">
                <a:latin typeface="Calibri" panose="020F0502020204030204" pitchFamily="34" charset="0"/>
                <a:cs typeface="Times New Roman" panose="02020603050405020304" pitchFamily="18" charset="0"/>
              </a:rPr>
              <a:t>e.i</a:t>
            </a:r>
            <a:r>
              <a:rPr lang="pl-PL" sz="1800" dirty="0">
                <a:latin typeface="Calibri" panose="020F0502020204030204" pitchFamily="34" charset="0"/>
                <a:cs typeface="Times New Roman" panose="02020603050405020304" pitchFamily="18" charset="0"/>
              </a:rPr>
              <a:t>. </a:t>
            </a:r>
            <a:r>
              <a:rPr lang="en-GB" sz="1800" dirty="0">
                <a:latin typeface="Calibri" panose="020F0502020204030204" pitchFamily="34" charset="0"/>
                <a:cs typeface="Times New Roman" panose="02020603050405020304" pitchFamily="18" charset="0"/>
              </a:rPr>
              <a:t>Mary Ann Littrell</a:t>
            </a:r>
            <a:r>
              <a:rPr lang="pl-PL" sz="1800" dirty="0">
                <a:latin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Lindsay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Turne</a:t>
            </a:r>
            <a:r>
              <a:rPr lang="pl-PL" sz="1800" dirty="0">
                <a:effectLst/>
                <a:latin typeface="Calibri" panose="020F0502020204030204" pitchFamily="34" charset="0"/>
                <a:ea typeface="Calibri" panose="020F0502020204030204" pitchFamily="34" charset="0"/>
                <a:cs typeface="Times New Roman" panose="02020603050405020304" pitchFamily="18" charset="0"/>
              </a:rPr>
              <a:t>r, </a:t>
            </a:r>
            <a:r>
              <a:rPr lang="en-GB" sz="1800" dirty="0">
                <a:effectLst/>
                <a:latin typeface="Calibri" panose="020F0502020204030204" pitchFamily="34" charset="0"/>
                <a:ea typeface="Calibri" panose="020F0502020204030204" pitchFamily="34" charset="0"/>
                <a:cs typeface="Times New Roman" panose="02020603050405020304" pitchFamily="18" charset="0"/>
              </a:rPr>
              <a:t>Yvette Reisinger</a:t>
            </a:r>
            <a:r>
              <a:rPr lang="pl-PL" sz="1800" dirty="0">
                <a:latin typeface="Calibri" panose="020F0502020204030204" pitchFamily="34" charset="0"/>
                <a:cs typeface="Times New Roman" panose="02020603050405020304" pitchFamily="18" charset="0"/>
              </a:rPr>
              <a:t>)</a:t>
            </a:r>
          </a:p>
          <a:p>
            <a:r>
              <a:rPr lang="pl-PL" sz="1800" dirty="0">
                <a:latin typeface="Calibri" panose="020F0502020204030204" pitchFamily="34" charset="0"/>
                <a:ea typeface="Calibri" panose="020F0502020204030204" pitchFamily="34" charset="0"/>
                <a:cs typeface="Times New Roman" panose="02020603050405020304" pitchFamily="18" charset="0"/>
              </a:rPr>
              <a:t>a</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uthenticity</a:t>
            </a:r>
            <a:r>
              <a:rPr lang="pl-PL" sz="1800" dirty="0">
                <a:effectLst/>
                <a:latin typeface="Calibri" panose="020F0502020204030204" pitchFamily="34" charset="0"/>
                <a:ea typeface="Calibri" panose="020F0502020204030204" pitchFamily="34" charset="0"/>
                <a:cs typeface="Times New Roman" panose="02020603050405020304" pitchFamily="18" charset="0"/>
              </a:rPr>
              <a:t> (e. i. </a:t>
            </a:r>
            <a:r>
              <a:rPr lang="en-GB" sz="1800" dirty="0">
                <a:effectLst/>
                <a:latin typeface="Calibri" panose="020F0502020204030204" pitchFamily="34" charset="0"/>
                <a:ea typeface="Calibri" panose="020F0502020204030204" pitchFamily="34" charset="0"/>
                <a:cs typeface="Times New Roman" panose="02020603050405020304" pitchFamily="18" charset="0"/>
              </a:rPr>
              <a:t>Atsuko Hashimoto</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David Telfer</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8231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GB" sz="3400" dirty="0"/>
              <a:t>Final presentation/essay</a:t>
            </a:r>
            <a:r>
              <a:rPr lang="pl-PL" sz="3400" dirty="0"/>
              <a:t> - </a:t>
            </a:r>
            <a:r>
              <a:rPr lang="pl-PL" sz="3400" dirty="0" err="1"/>
              <a:t>December</a:t>
            </a:r>
            <a:endParaRPr lang="en-GB" sz="3400" dirty="0"/>
          </a:p>
        </p:txBody>
      </p:sp>
      <p:sp>
        <p:nvSpPr>
          <p:cNvPr id="3" name="Symbol zastępczy zawartości 2"/>
          <p:cNvSpPr>
            <a:spLocks noGrp="1"/>
          </p:cNvSpPr>
          <p:nvPr>
            <p:ph idx="1"/>
          </p:nvPr>
        </p:nvSpPr>
        <p:spPr/>
        <p:txBody>
          <a:bodyPr>
            <a:normAutofit fontScale="92500" lnSpcReduction="10000"/>
          </a:bodyPr>
          <a:lstStyle/>
          <a:p>
            <a:r>
              <a:rPr lang="en-GB" sz="2600" u="sng" dirty="0"/>
              <a:t>a presentation</a:t>
            </a:r>
            <a:r>
              <a:rPr lang="pl-PL" sz="2600" u="sng" dirty="0"/>
              <a:t> </a:t>
            </a:r>
            <a:r>
              <a:rPr lang="pl-PL" sz="2600" dirty="0"/>
              <a:t>( </a:t>
            </a:r>
            <a:r>
              <a:rPr lang="pl-PL" sz="2600" dirty="0" err="1"/>
              <a:t>around</a:t>
            </a:r>
            <a:r>
              <a:rPr lang="pl-PL" sz="2600" dirty="0"/>
              <a:t> 10 min.</a:t>
            </a:r>
            <a:r>
              <a:rPr lang="en-GB" sz="2600" dirty="0"/>
              <a:t>, </a:t>
            </a:r>
            <a:r>
              <a:rPr lang="pl-PL" sz="2600" u="sng" dirty="0" err="1"/>
              <a:t>during</a:t>
            </a:r>
            <a:r>
              <a:rPr lang="pl-PL" sz="2600" u="sng" dirty="0"/>
              <a:t> </a:t>
            </a:r>
            <a:r>
              <a:rPr lang="pl-PL" sz="2600" u="sng" dirty="0" err="1"/>
              <a:t>last</a:t>
            </a:r>
            <a:r>
              <a:rPr lang="pl-PL" sz="2600" u="sng" dirty="0"/>
              <a:t> </a:t>
            </a:r>
            <a:r>
              <a:rPr lang="pl-PL" sz="2600" u="sng" dirty="0" err="1"/>
              <a:t>lecture</a:t>
            </a:r>
            <a:r>
              <a:rPr lang="pl-PL" sz="2600" u="sng" dirty="0"/>
              <a:t> 13.12</a:t>
            </a:r>
            <a:r>
              <a:rPr lang="pl-PL" sz="2600" dirty="0"/>
              <a:t>)</a:t>
            </a:r>
            <a:r>
              <a:rPr lang="en-GB" sz="2600" dirty="0"/>
              <a:t> or </a:t>
            </a:r>
            <a:r>
              <a:rPr lang="en-GB" sz="2600" u="sng" dirty="0"/>
              <a:t>an essay</a:t>
            </a:r>
            <a:r>
              <a:rPr lang="pl-PL" sz="2600" u="sng" dirty="0"/>
              <a:t> </a:t>
            </a:r>
            <a:r>
              <a:rPr lang="pl-PL" sz="2600" dirty="0"/>
              <a:t>(3-5 </a:t>
            </a:r>
            <a:r>
              <a:rPr lang="en-GB" sz="2600" dirty="0"/>
              <a:t>pages, </a:t>
            </a:r>
            <a:r>
              <a:rPr lang="en-GB" sz="2600" u="sng" dirty="0"/>
              <a:t>deadline 13.</a:t>
            </a:r>
            <a:r>
              <a:rPr lang="pl-PL" sz="2600" u="sng" dirty="0"/>
              <a:t>12</a:t>
            </a:r>
            <a:r>
              <a:rPr lang="pl-PL" sz="2600" dirty="0"/>
              <a:t>)</a:t>
            </a:r>
            <a:r>
              <a:rPr lang="en-GB" sz="2600" dirty="0"/>
              <a:t>,</a:t>
            </a:r>
            <a:endParaRPr lang="pl-PL" sz="2600" dirty="0"/>
          </a:p>
          <a:p>
            <a:r>
              <a:rPr lang="en-GB" sz="2600" dirty="0"/>
              <a:t>a place considered to be touristic</a:t>
            </a:r>
          </a:p>
          <a:p>
            <a:r>
              <a:rPr lang="en-GB" sz="2600" dirty="0"/>
              <a:t>short general characteristic &amp; deep</a:t>
            </a:r>
            <a:r>
              <a:rPr lang="pl-PL" sz="2600" dirty="0"/>
              <a:t>er</a:t>
            </a:r>
            <a:r>
              <a:rPr lang="en-GB" sz="2600" dirty="0"/>
              <a:t> analysis </a:t>
            </a:r>
          </a:p>
          <a:p>
            <a:pPr>
              <a:buNone/>
            </a:pPr>
            <a:r>
              <a:rPr lang="en-GB" sz="2600" dirty="0"/>
              <a:t>	History context (when a place started to be seen as touristic), what attracts tourist to a place, if/how a place changed since is touristic, what are strategies for promoting a place,</a:t>
            </a:r>
            <a:r>
              <a:rPr lang="pl-PL" sz="2600" dirty="0"/>
              <a:t> </a:t>
            </a:r>
            <a:r>
              <a:rPr lang="pl-PL" sz="2600" dirty="0" err="1"/>
              <a:t>souvenirs</a:t>
            </a:r>
            <a:r>
              <a:rPr lang="pl-PL" sz="2600" dirty="0"/>
              <a:t>,</a:t>
            </a:r>
            <a:r>
              <a:rPr lang="en-GB" sz="2600" dirty="0"/>
              <a:t> how many people go there every year, tourists-hosts relations &amp; influences etc.,</a:t>
            </a:r>
            <a:r>
              <a:rPr lang="pl-PL" sz="2600" dirty="0"/>
              <a:t> </a:t>
            </a:r>
            <a:r>
              <a:rPr lang="pl-PL" sz="2600" dirty="0" err="1"/>
              <a:t>ethical</a:t>
            </a:r>
            <a:r>
              <a:rPr lang="pl-PL" sz="2600" dirty="0"/>
              <a:t> </a:t>
            </a:r>
            <a:r>
              <a:rPr lang="pl-PL" sz="2600" dirty="0" err="1"/>
              <a:t>questions</a:t>
            </a:r>
            <a:r>
              <a:rPr lang="pl-PL" sz="2600" dirty="0"/>
              <a:t>,</a:t>
            </a:r>
            <a:r>
              <a:rPr lang="en-GB" sz="2600" dirty="0"/>
              <a:t> </a:t>
            </a:r>
            <a:r>
              <a:rPr lang="en-GB" sz="2600" b="1" dirty="0"/>
              <a:t>your own reflections</a:t>
            </a:r>
            <a:endParaRPr lang="pl-PL" sz="2600" b="1" dirty="0"/>
          </a:p>
          <a:p>
            <a:r>
              <a:rPr lang="pl-PL" sz="2600" dirty="0"/>
              <a:t>on 6.12 </a:t>
            </a:r>
            <a:r>
              <a:rPr lang="pl-PL" sz="2600" dirty="0" err="1"/>
              <a:t>course</a:t>
            </a:r>
            <a:r>
              <a:rPr lang="pl-PL" sz="2600" dirty="0"/>
              <a:t> </a:t>
            </a:r>
            <a:r>
              <a:rPr lang="pl-PL" sz="2600" dirty="0" err="1"/>
              <a:t>summary</a:t>
            </a:r>
            <a:r>
              <a:rPr lang="en-GB" sz="2600" b="1" dirty="0"/>
              <a:t> </a:t>
            </a:r>
            <a:endParaRPr lang="pl-PL" sz="2600" b="1" dirty="0"/>
          </a:p>
          <a:p>
            <a:r>
              <a:rPr lang="en-GB" sz="2600" dirty="0"/>
              <a:t>text formatting:</a:t>
            </a:r>
            <a:r>
              <a:rPr lang="pl-PL" sz="2600" dirty="0"/>
              <a:t> </a:t>
            </a:r>
            <a:r>
              <a:rPr lang="en-GB" sz="2600" dirty="0"/>
              <a:t>Times New Roman</a:t>
            </a:r>
            <a:r>
              <a:rPr lang="pl-PL" sz="2600" dirty="0"/>
              <a:t>, </a:t>
            </a:r>
            <a:r>
              <a:rPr lang="pl-PL" sz="2600" dirty="0" err="1"/>
              <a:t>size</a:t>
            </a:r>
            <a:r>
              <a:rPr lang="pl-PL" sz="2600" dirty="0"/>
              <a:t> 12pt, </a:t>
            </a:r>
            <a:r>
              <a:rPr lang="en-GB" sz="2600" dirty="0"/>
              <a:t>1.5 line spacing</a:t>
            </a:r>
            <a:endParaRPr lang="pl-PL" sz="2600" dirty="0"/>
          </a:p>
          <a:p>
            <a:r>
              <a:rPr lang="en-GB" sz="2600" dirty="0"/>
              <a:t>photos are welcome</a:t>
            </a:r>
            <a:r>
              <a:rPr lang="pl-PL" sz="2600" dirty="0"/>
              <a:t>d</a:t>
            </a:r>
            <a:r>
              <a:rPr lang="en-GB" sz="2600" dirty="0"/>
              <a:t>, but a minimum text of 3 pages must be kept</a:t>
            </a:r>
            <a:endParaRPr lang="pl-PL" sz="2600" dirty="0"/>
          </a:p>
          <a:p>
            <a:endParaRPr lang="pl-PL" sz="2600" dirty="0"/>
          </a:p>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EEEE8-6CF5-04BA-1F6A-2846926A2306}"/>
              </a:ext>
            </a:extLst>
          </p:cNvPr>
          <p:cNvSpPr>
            <a:spLocks noGrp="1"/>
          </p:cNvSpPr>
          <p:nvPr>
            <p:ph type="title"/>
          </p:nvPr>
        </p:nvSpPr>
        <p:spPr/>
        <p:txBody>
          <a:bodyPr>
            <a:normAutofit/>
          </a:bodyPr>
          <a:lstStyle/>
          <a:p>
            <a:pPr algn="just">
              <a:lnSpc>
                <a:spcPct val="107000"/>
              </a:lnSpc>
              <a:spcAft>
                <a:spcPts val="800"/>
              </a:spcAft>
            </a:pPr>
            <a:r>
              <a:rPr lang="en-GB" sz="3400" dirty="0">
                <a:effectLst/>
                <a:latin typeface="Calibri" panose="020F0502020204030204" pitchFamily="34" charset="0"/>
                <a:ea typeface="Calibri" panose="020F0502020204030204" pitchFamily="34" charset="0"/>
                <a:cs typeface="Times New Roman" panose="02020603050405020304" pitchFamily="18" charset="0"/>
              </a:rPr>
              <a:t>The authenticity of souvenirs </a:t>
            </a:r>
          </a:p>
        </p:txBody>
      </p:sp>
      <p:sp>
        <p:nvSpPr>
          <p:cNvPr id="3" name="Symbol zastępczy zawartości 2">
            <a:extLst>
              <a:ext uri="{FF2B5EF4-FFF2-40B4-BE49-F238E27FC236}">
                <a16:creationId xmlns:a16="http://schemas.microsoft.com/office/drawing/2014/main" id="{B680AAA1-6442-8026-A860-A3DA16587E97}"/>
              </a:ext>
            </a:extLst>
          </p:cNvPr>
          <p:cNvSpPr>
            <a:spLocks noGrp="1"/>
          </p:cNvSpPr>
          <p:nvPr>
            <p:ph idx="1"/>
          </p:nvPr>
        </p:nvSpPr>
        <p:spPr>
          <a:xfrm>
            <a:off x="838199" y="1825625"/>
            <a:ext cx="3742765" cy="4351338"/>
          </a:xfrm>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authentication”  </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process by which something – a role, product, site, object or event – is confirmed as “original”, “genuine”,  “real” or “trustworthy”</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GB" sz="1800" b="1" dirty="0">
                <a:latin typeface="Calibri" panose="020F0502020204030204" pitchFamily="34" charset="0"/>
                <a:cs typeface="Times New Roman" panose="02020603050405020304" pitchFamily="18" charset="0"/>
              </a:rPr>
              <a:t>hot</a:t>
            </a:r>
            <a:r>
              <a:rPr lang="en-GB" sz="1800" dirty="0">
                <a:latin typeface="Calibri" panose="020F0502020204030204" pitchFamily="34" charset="0"/>
                <a:cs typeface="Times New Roman" panose="02020603050405020304" pitchFamily="18" charset="0"/>
              </a:rPr>
              <a:t> authenticity </a:t>
            </a:r>
            <a:r>
              <a:rPr lang="pl-PL" sz="1800" dirty="0">
                <a:latin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subjective </a:t>
            </a:r>
            <a:r>
              <a:rPr lang="pl-PL" sz="1800" dirty="0" err="1">
                <a:effectLst/>
                <a:latin typeface="Calibri" panose="020F0502020204030204" pitchFamily="34" charset="0"/>
                <a:ea typeface="Calibri" panose="020F0502020204030204" pitchFamily="34" charset="0"/>
                <a:cs typeface="Times New Roman" panose="02020603050405020304" pitchFamily="18" charset="0"/>
              </a:rPr>
              <a:t>perspective</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latin typeface="Calibri" panose="020F0502020204030204" pitchFamily="34" charset="0"/>
                <a:cs typeface="Times New Roman" panose="02020603050405020304" pitchFamily="18" charset="0"/>
              </a:rPr>
              <a:t>and </a:t>
            </a:r>
            <a:r>
              <a:rPr lang="en-GB" sz="1800" b="1" dirty="0">
                <a:latin typeface="Calibri" panose="020F0502020204030204" pitchFamily="34" charset="0"/>
                <a:cs typeface="Times New Roman" panose="02020603050405020304" pitchFamily="18" charset="0"/>
              </a:rPr>
              <a:t>cold/cool </a:t>
            </a:r>
            <a:r>
              <a:rPr lang="en-GB" sz="1800" dirty="0">
                <a:latin typeface="Calibri" panose="020F0502020204030204" pitchFamily="34" charset="0"/>
                <a:cs typeface="Times New Roman" panose="02020603050405020304" pitchFamily="18" charset="0"/>
              </a:rPr>
              <a:t>authenticity</a:t>
            </a:r>
            <a:r>
              <a:rPr lang="pl-PL" sz="1800" dirty="0">
                <a:latin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objective features</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r>
              <a:rPr lang="pl-PL" sz="1800" dirty="0">
                <a:latin typeface="Calibri" panose="020F0502020204030204" pitchFamily="34" charset="0"/>
                <a:cs typeface="Times New Roman" panose="02020603050405020304" pitchFamily="18" charset="0"/>
              </a:rPr>
              <a:t> of </a:t>
            </a:r>
            <a:r>
              <a:rPr lang="pl-PL" sz="1800" dirty="0" err="1">
                <a:latin typeface="Calibri" panose="020F0502020204030204" pitchFamily="34" charset="0"/>
                <a:cs typeface="Times New Roman" panose="02020603050405020304" pitchFamily="18" charset="0"/>
              </a:rPr>
              <a:t>souvenirs</a:t>
            </a:r>
            <a:r>
              <a:rPr lang="pl-PL" sz="1800" dirty="0">
                <a:latin typeface="Calibri" panose="020F0502020204030204" pitchFamily="34" charset="0"/>
                <a:cs typeface="Times New Roman" panose="02020603050405020304" pitchFamily="18" charset="0"/>
              </a:rPr>
              <a:t> by </a:t>
            </a:r>
            <a:r>
              <a:rPr lang="en-GB" sz="1800" dirty="0">
                <a:latin typeface="Calibri" panose="020F0502020204030204" pitchFamily="34" charset="0"/>
                <a:cs typeface="Times New Roman" panose="02020603050405020304" pitchFamily="18" charset="0"/>
              </a:rPr>
              <a:t>Tom </a:t>
            </a:r>
            <a:r>
              <a:rPr lang="en-GB" sz="1800" dirty="0">
                <a:effectLst/>
                <a:latin typeface="Calibri" panose="020F0502020204030204" pitchFamily="34" charset="0"/>
                <a:ea typeface="Calibri" panose="020F0502020204030204" pitchFamily="34" charset="0"/>
                <a:cs typeface="Times New Roman" panose="02020603050405020304" pitchFamily="18" charset="0"/>
              </a:rPr>
              <a:t>Selwyn</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Obraz 4">
            <a:extLst>
              <a:ext uri="{FF2B5EF4-FFF2-40B4-BE49-F238E27FC236}">
                <a16:creationId xmlns:a16="http://schemas.microsoft.com/office/drawing/2014/main" id="{816CBD55-BDB8-AE30-1D40-94936CF8E4AB}"/>
              </a:ext>
            </a:extLst>
          </p:cNvPr>
          <p:cNvPicPr>
            <a:picLocks noChangeAspect="1"/>
          </p:cNvPicPr>
          <p:nvPr/>
        </p:nvPicPr>
        <p:blipFill>
          <a:blip r:embed="rId2"/>
          <a:stretch>
            <a:fillRect/>
          </a:stretch>
        </p:blipFill>
        <p:spPr>
          <a:xfrm>
            <a:off x="5468471" y="1550894"/>
            <a:ext cx="6048655" cy="4452377"/>
          </a:xfrm>
          <a:prstGeom prst="rect">
            <a:avLst/>
          </a:prstGeom>
        </p:spPr>
      </p:pic>
    </p:spTree>
    <p:extLst>
      <p:ext uri="{BB962C8B-B14F-4D97-AF65-F5344CB8AC3E}">
        <p14:creationId xmlns:p14="http://schemas.microsoft.com/office/powerpoint/2010/main" val="480107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406D2F-49F1-3856-FA6F-6670777CAB69}"/>
              </a:ext>
            </a:extLst>
          </p:cNvPr>
          <p:cNvSpPr>
            <a:spLocks noGrp="1"/>
          </p:cNvSpPr>
          <p:nvPr>
            <p:ph type="title"/>
          </p:nvPr>
        </p:nvSpPr>
        <p:spPr/>
        <p:txBody>
          <a:bodyPr>
            <a:normAutofit/>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The authenticity of souvenirs </a:t>
            </a:r>
            <a:endParaRPr lang="en-GB" sz="3400" dirty="0"/>
          </a:p>
        </p:txBody>
      </p:sp>
      <p:sp>
        <p:nvSpPr>
          <p:cNvPr id="3" name="Symbol zastępczy zawartości 2">
            <a:extLst>
              <a:ext uri="{FF2B5EF4-FFF2-40B4-BE49-F238E27FC236}">
                <a16:creationId xmlns:a16="http://schemas.microsoft.com/office/drawing/2014/main" id="{53342AEA-572F-EA58-9C67-F4AD99B829E3}"/>
              </a:ext>
            </a:extLst>
          </p:cNvPr>
          <p:cNvSpPr>
            <a:spLocks noGrp="1"/>
          </p:cNvSpPr>
          <p:nvPr>
            <p:ph idx="1"/>
          </p:nvPr>
        </p:nvSpPr>
        <p:spPr>
          <a:xfrm>
            <a:off x="838200" y="2241175"/>
            <a:ext cx="10515600" cy="3935787"/>
          </a:xfrm>
        </p:spPr>
        <p:txBody>
          <a:bodyPr>
            <a:normAutofit/>
          </a:bodyPr>
          <a:lstStyle/>
          <a:p>
            <a:r>
              <a:rPr lang="en-GB" sz="2200" dirty="0">
                <a:effectLst/>
                <a:latin typeface="Calibri" panose="020F0502020204030204" pitchFamily="34" charset="0"/>
                <a:ea typeface="Calibri" panose="020F0502020204030204" pitchFamily="34" charset="0"/>
                <a:cs typeface="Times New Roman" panose="02020603050405020304" pitchFamily="18" charset="0"/>
              </a:rPr>
              <a:t>in one subject, entire image of culture owned by a tourist, but also created by him</a:t>
            </a:r>
            <a:r>
              <a:rPr lang="pl-PL" sz="2200" dirty="0">
                <a:effectLst/>
                <a:latin typeface="Calibri" panose="020F0502020204030204" pitchFamily="34" charset="0"/>
                <a:ea typeface="Calibri" panose="020F0502020204030204" pitchFamily="34" charset="0"/>
                <a:cs typeface="Times New Roman" panose="02020603050405020304" pitchFamily="18" charset="0"/>
              </a:rPr>
              <a:t>/</a:t>
            </a:r>
            <a:r>
              <a:rPr lang="pl-PL" sz="2200" dirty="0" err="1">
                <a:effectLst/>
                <a:latin typeface="Calibri" panose="020F0502020204030204" pitchFamily="34" charset="0"/>
                <a:ea typeface="Calibri" panose="020F0502020204030204" pitchFamily="34" charset="0"/>
                <a:cs typeface="Times New Roman" panose="02020603050405020304" pitchFamily="18" charset="0"/>
              </a:rPr>
              <a:t>her</a:t>
            </a:r>
            <a:r>
              <a:rPr lang="en-GB" sz="2200" dirty="0">
                <a:effectLst/>
                <a:latin typeface="Calibri" panose="020F0502020204030204" pitchFamily="34" charset="0"/>
                <a:ea typeface="Calibri" panose="020F0502020204030204" pitchFamily="34" charset="0"/>
                <a:cs typeface="Times New Roman" panose="02020603050405020304" pitchFamily="18" charset="0"/>
              </a:rPr>
              <a:t> is materialized</a:t>
            </a:r>
            <a:r>
              <a:rPr lang="pl-PL" sz="2200" dirty="0">
                <a:effectLst/>
                <a:latin typeface="Calibri" panose="020F0502020204030204" pitchFamily="34" charset="0"/>
                <a:ea typeface="Calibri" panose="020F0502020204030204" pitchFamily="34" charset="0"/>
                <a:cs typeface="Times New Roman" panose="02020603050405020304" pitchFamily="18" charset="0"/>
              </a:rPr>
              <a:t>,</a:t>
            </a:r>
          </a:p>
          <a:p>
            <a:r>
              <a:rPr lang="pl-PL" sz="2200" dirty="0">
                <a:latin typeface="Calibri" panose="020F0502020204030204" pitchFamily="34" charset="0"/>
                <a:ea typeface="Calibri" panose="020F0502020204030204" pitchFamily="34" charset="0"/>
                <a:cs typeface="Times New Roman" panose="02020603050405020304" pitchFamily="18" charset="0"/>
              </a:rPr>
              <a:t>a</a:t>
            </a:r>
            <a:r>
              <a:rPr lang="en-GB" sz="2200" dirty="0">
                <a:effectLst/>
                <a:latin typeface="Calibri" panose="020F0502020204030204" pitchFamily="34" charset="0"/>
                <a:ea typeface="Calibri" panose="020F0502020204030204" pitchFamily="34" charset="0"/>
                <a:cs typeface="Times New Roman" panose="02020603050405020304" pitchFamily="18" charset="0"/>
              </a:rPr>
              <a:t> sense of authenticity given by </a:t>
            </a:r>
            <a:r>
              <a:rPr lang="pl-PL" sz="2200" dirty="0">
                <a:effectLst/>
                <a:latin typeface="Calibri" panose="020F0502020204030204" pitchFamily="34" charset="0"/>
                <a:ea typeface="Calibri" panose="020F0502020204030204" pitchFamily="34" charset="0"/>
                <a:cs typeface="Times New Roman" panose="02020603050405020304" pitchFamily="18" charset="0"/>
              </a:rPr>
              <a:t>a</a:t>
            </a:r>
            <a:r>
              <a:rPr lang="en-GB" sz="2200" dirty="0">
                <a:effectLst/>
                <a:latin typeface="Calibri" panose="020F0502020204030204" pitchFamily="34" charset="0"/>
                <a:ea typeface="Calibri" panose="020F0502020204030204" pitchFamily="34" charset="0"/>
                <a:cs typeface="Times New Roman" panose="02020603050405020304" pitchFamily="18" charset="0"/>
              </a:rPr>
              <a:t> tourist</a:t>
            </a:r>
            <a:r>
              <a:rPr lang="pl-PL" sz="22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exchange value </a:t>
            </a:r>
            <a:r>
              <a:rPr lang="pl-PL" sz="2200" dirty="0">
                <a:latin typeface="Calibri" panose="020F0502020204030204" pitchFamily="34" charset="0"/>
                <a:ea typeface="Calibri" panose="020F0502020204030204" pitchFamily="34" charset="0"/>
                <a:cs typeface="Times New Roman" panose="02020603050405020304" pitchFamily="18" charset="0"/>
              </a:rPr>
              <a:t>vs. </a:t>
            </a:r>
            <a:r>
              <a:rPr lang="en-GB" sz="2200" dirty="0">
                <a:effectLst/>
                <a:latin typeface="Calibri" panose="020F0502020204030204" pitchFamily="34" charset="0"/>
                <a:ea typeface="Calibri" panose="020F0502020204030204" pitchFamily="34" charset="0"/>
                <a:cs typeface="Times New Roman" panose="02020603050405020304" pitchFamily="18" charset="0"/>
              </a:rPr>
              <a:t>sentimental value</a:t>
            </a:r>
            <a:r>
              <a:rPr lang="pl-PL" sz="2200" dirty="0">
                <a:latin typeface="Calibri" panose="020F0502020204030204" pitchFamily="34" charset="0"/>
                <a:ea typeface="Calibri" panose="020F0502020204030204" pitchFamily="34" charset="0"/>
                <a:cs typeface="Times New Roman" panose="02020603050405020304" pitchFamily="18" charset="0"/>
              </a:rPr>
              <a:t>,</a:t>
            </a:r>
          </a:p>
          <a:p>
            <a:r>
              <a:rPr lang="pl-PL" sz="2200" dirty="0">
                <a:latin typeface="Calibri" panose="020F0502020204030204" pitchFamily="34" charset="0"/>
                <a:ea typeface="Calibri" panose="020F0502020204030204" pitchFamily="34" charset="0"/>
                <a:cs typeface="Times New Roman" panose="02020603050405020304" pitchFamily="18" charset="0"/>
              </a:rPr>
              <a:t>a </a:t>
            </a:r>
            <a:r>
              <a:rPr lang="en-GB" sz="2200" dirty="0">
                <a:effectLst/>
                <a:latin typeface="Calibri" panose="020F0502020204030204" pitchFamily="34" charset="0"/>
                <a:ea typeface="Calibri" panose="020F0502020204030204" pitchFamily="34" charset="0"/>
                <a:cs typeface="Times New Roman" panose="02020603050405020304" pitchFamily="18" charset="0"/>
              </a:rPr>
              <a:t>relation to the local area</a:t>
            </a:r>
            <a:r>
              <a:rPr lang="pl-PL"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rela</a:t>
            </a:r>
            <a:r>
              <a:rPr lang="pl-PL" sz="2200" dirty="0" err="1">
                <a:effectLst/>
                <a:latin typeface="Calibri" panose="020F0502020204030204" pitchFamily="34" charset="0"/>
                <a:ea typeface="Calibri" panose="020F0502020204030204" pitchFamily="34" charset="0"/>
                <a:cs typeface="Times New Roman" panose="02020603050405020304" pitchFamily="18" charset="0"/>
              </a:rPr>
              <a:t>tion</a:t>
            </a:r>
            <a:r>
              <a:rPr lang="en-GB" sz="2200" dirty="0">
                <a:effectLst/>
                <a:latin typeface="Calibri" panose="020F0502020204030204" pitchFamily="34" charset="0"/>
                <a:ea typeface="Calibri" panose="020F0502020204030204" pitchFamily="34" charset="0"/>
                <a:cs typeface="Times New Roman" panose="02020603050405020304" pitchFamily="18" charset="0"/>
              </a:rPr>
              <a:t> to the history and geography of the destination</a:t>
            </a:r>
            <a:r>
              <a:rPr lang="pl-PL" sz="22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authenticity </a:t>
            </a:r>
            <a:r>
              <a:rPr lang="pl-PL" sz="2200" dirty="0">
                <a:effectLst/>
                <a:latin typeface="Calibri" panose="020F0502020204030204" pitchFamily="34" charset="0"/>
                <a:ea typeface="Calibri" panose="020F0502020204030204" pitchFamily="34" charset="0"/>
                <a:cs typeface="Times New Roman" panose="02020603050405020304" pitchFamily="18" charset="0"/>
              </a:rPr>
              <a:t>of </a:t>
            </a:r>
            <a:r>
              <a:rPr lang="en-GB" sz="2200" dirty="0">
                <a:effectLst/>
                <a:latin typeface="Calibri" panose="020F0502020204030204" pitchFamily="34" charset="0"/>
                <a:ea typeface="Calibri" panose="020F0502020204030204" pitchFamily="34" charset="0"/>
                <a:cs typeface="Times New Roman" panose="02020603050405020304" pitchFamily="18" charset="0"/>
              </a:rPr>
              <a:t>materials and technique</a:t>
            </a:r>
            <a:r>
              <a:rPr lang="pl-PL" sz="2200" dirty="0">
                <a:effectLst/>
                <a:latin typeface="Calibri" panose="020F0502020204030204" pitchFamily="34" charset="0"/>
                <a:ea typeface="Calibri" panose="020F0502020204030204" pitchFamily="34" charset="0"/>
                <a:cs typeface="Times New Roman" panose="02020603050405020304" pitchFamily="18" charset="0"/>
              </a:rPr>
              <a:t>s, </a:t>
            </a:r>
          </a:p>
          <a:p>
            <a:r>
              <a:rPr lang="pl-PL" sz="2200" dirty="0" err="1">
                <a:latin typeface="Calibri" panose="020F0502020204030204" pitchFamily="34" charset="0"/>
                <a:cs typeface="Times New Roman" panose="02020603050405020304" pitchFamily="18" charset="0"/>
              </a:rPr>
              <a:t>an</a:t>
            </a:r>
            <a:r>
              <a:rPr lang="pl-PL" sz="2200" dirty="0">
                <a:latin typeface="Calibri" panose="020F0502020204030204" pitchFamily="34" charset="0"/>
                <a:cs typeface="Times New Roman" panose="02020603050405020304" pitchFamily="18" charset="0"/>
              </a:rPr>
              <a:t> </a:t>
            </a:r>
            <a:r>
              <a:rPr lang="pl-PL" sz="2200" dirty="0" err="1">
                <a:latin typeface="Calibri" panose="020F0502020204030204" pitchFamily="34" charset="0"/>
                <a:cs typeface="Times New Roman" panose="02020603050405020304" pitchFamily="18" charset="0"/>
              </a:rPr>
              <a:t>object</a:t>
            </a:r>
            <a:r>
              <a:rPr lang="pl-PL" sz="2200" dirty="0">
                <a:latin typeface="Calibri" panose="020F0502020204030204" pitchFamily="34" charset="0"/>
                <a:cs typeface="Times New Roman" panose="02020603050405020304" pitchFamily="18" charset="0"/>
              </a:rPr>
              <a:t> </a:t>
            </a:r>
            <a:r>
              <a:rPr lang="en-GB" sz="2200" dirty="0">
                <a:effectLst/>
                <a:latin typeface="Calibri" panose="020F0502020204030204" pitchFamily="34" charset="0"/>
                <a:ea typeface="Calibri" panose="020F0502020204030204" pitchFamily="34" charset="0"/>
                <a:cs typeface="Times New Roman" panose="02020603050405020304" pitchFamily="18" charset="0"/>
              </a:rPr>
              <a:t>used by the local population</a:t>
            </a:r>
            <a:r>
              <a:rPr lang="pl-PL" sz="22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a certificate or stamp</a:t>
            </a:r>
            <a:r>
              <a:rPr lang="pl-PL"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200" dirty="0"/>
          </a:p>
        </p:txBody>
      </p:sp>
    </p:spTree>
    <p:extLst>
      <p:ext uri="{BB962C8B-B14F-4D97-AF65-F5344CB8AC3E}">
        <p14:creationId xmlns:p14="http://schemas.microsoft.com/office/powerpoint/2010/main" val="1042238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8CCC7BBB-0AEC-6333-339F-FCEBBC4C1013}"/>
              </a:ext>
            </a:extLst>
          </p:cNvPr>
          <p:cNvPicPr>
            <a:picLocks noChangeAspect="1"/>
          </p:cNvPicPr>
          <p:nvPr/>
        </p:nvPicPr>
        <p:blipFill>
          <a:blip r:embed="rId2"/>
          <a:stretch>
            <a:fillRect/>
          </a:stretch>
        </p:blipFill>
        <p:spPr>
          <a:xfrm>
            <a:off x="4778092" y="291073"/>
            <a:ext cx="3585979" cy="2794454"/>
          </a:xfrm>
          <a:prstGeom prst="rect">
            <a:avLst/>
          </a:prstGeom>
        </p:spPr>
      </p:pic>
      <p:sp>
        <p:nvSpPr>
          <p:cNvPr id="2" name="Tytuł 1">
            <a:extLst>
              <a:ext uri="{FF2B5EF4-FFF2-40B4-BE49-F238E27FC236}">
                <a16:creationId xmlns:a16="http://schemas.microsoft.com/office/drawing/2014/main" id="{6314C02E-6E4C-483A-9422-3BEE0BF206CA}"/>
              </a:ext>
            </a:extLst>
          </p:cNvPr>
          <p:cNvSpPr>
            <a:spLocks noGrp="1"/>
          </p:cNvSpPr>
          <p:nvPr>
            <p:ph type="title"/>
          </p:nvPr>
        </p:nvSpPr>
        <p:spPr>
          <a:xfrm>
            <a:off x="838200" y="779929"/>
            <a:ext cx="10515600" cy="910759"/>
          </a:xfrm>
        </p:spPr>
        <p:txBody>
          <a:bodyPr>
            <a:normAutofit fontScale="90000"/>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Food as a souvenir?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Symbol zastępczy zawartości 2">
            <a:extLst>
              <a:ext uri="{FF2B5EF4-FFF2-40B4-BE49-F238E27FC236}">
                <a16:creationId xmlns:a16="http://schemas.microsoft.com/office/drawing/2014/main" id="{2D25D315-BB80-D771-7D27-8DA4F4FD622B}"/>
              </a:ext>
            </a:extLst>
          </p:cNvPr>
          <p:cNvSpPr>
            <a:spLocks noGrp="1"/>
          </p:cNvSpPr>
          <p:nvPr>
            <p:ph idx="1"/>
          </p:nvPr>
        </p:nvSpPr>
        <p:spPr>
          <a:xfrm>
            <a:off x="838200" y="1825625"/>
            <a:ext cx="3688976" cy="4351338"/>
          </a:xfrm>
        </p:spPr>
        <p:txBody>
          <a:bodyPr/>
          <a:lstStyle/>
          <a:p>
            <a:pPr algn="just"/>
            <a:r>
              <a:rPr lang="en-GB" sz="2000" dirty="0">
                <a:effectLst/>
                <a:latin typeface="Calibri" panose="020F0502020204030204" pitchFamily="34" charset="0"/>
                <a:ea typeface="Calibri" panose="020F0502020204030204" pitchFamily="34" charset="0"/>
                <a:cs typeface="Times New Roman" panose="02020603050405020304" pitchFamily="18" charset="0"/>
              </a:rPr>
              <a:t>For tourists, food contains various meanings expressing the destination visited and also serves to induce the attractiveness of the destination to potential tourists. Local food and foodstuffs are considered symbols and iconic products that reinforce the identity of a place. Each destination is characterized by specific gastronomic customs, which include the way of preparation, serving and consumption.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Obraz 4">
            <a:extLst>
              <a:ext uri="{FF2B5EF4-FFF2-40B4-BE49-F238E27FC236}">
                <a16:creationId xmlns:a16="http://schemas.microsoft.com/office/drawing/2014/main" id="{EBD5F1BC-0B0D-E221-7ED5-9846FB246D61}"/>
              </a:ext>
            </a:extLst>
          </p:cNvPr>
          <p:cNvPicPr>
            <a:picLocks noChangeAspect="1"/>
          </p:cNvPicPr>
          <p:nvPr/>
        </p:nvPicPr>
        <p:blipFill>
          <a:blip r:embed="rId3"/>
          <a:stretch>
            <a:fillRect/>
          </a:stretch>
        </p:blipFill>
        <p:spPr>
          <a:xfrm>
            <a:off x="6194611" y="3357002"/>
            <a:ext cx="5454463" cy="3209925"/>
          </a:xfrm>
          <a:prstGeom prst="rect">
            <a:avLst/>
          </a:prstGeom>
        </p:spPr>
      </p:pic>
      <p:pic>
        <p:nvPicPr>
          <p:cNvPr id="7" name="Obraz 6">
            <a:extLst>
              <a:ext uri="{FF2B5EF4-FFF2-40B4-BE49-F238E27FC236}">
                <a16:creationId xmlns:a16="http://schemas.microsoft.com/office/drawing/2014/main" id="{893748E1-0C1C-890F-E483-C0DA53A736DE}"/>
              </a:ext>
            </a:extLst>
          </p:cNvPr>
          <p:cNvPicPr>
            <a:picLocks noChangeAspect="1"/>
          </p:cNvPicPr>
          <p:nvPr/>
        </p:nvPicPr>
        <p:blipFill>
          <a:blip r:embed="rId4"/>
          <a:stretch>
            <a:fillRect/>
          </a:stretch>
        </p:blipFill>
        <p:spPr>
          <a:xfrm>
            <a:off x="8467068" y="295848"/>
            <a:ext cx="3182006" cy="2789679"/>
          </a:xfrm>
          <a:prstGeom prst="rect">
            <a:avLst/>
          </a:prstGeom>
        </p:spPr>
      </p:pic>
    </p:spTree>
    <p:extLst>
      <p:ext uri="{BB962C8B-B14F-4D97-AF65-F5344CB8AC3E}">
        <p14:creationId xmlns:p14="http://schemas.microsoft.com/office/powerpoint/2010/main" val="120594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530496-337E-4B4F-A206-38F3D291C0DD}"/>
              </a:ext>
            </a:extLst>
          </p:cNvPr>
          <p:cNvSpPr>
            <a:spLocks noGrp="1"/>
          </p:cNvSpPr>
          <p:nvPr>
            <p:ph type="title"/>
          </p:nvPr>
        </p:nvSpPr>
        <p:spPr/>
        <p:txBody>
          <a:bodyPr>
            <a:normAutofit/>
          </a:bodyPr>
          <a:lstStyle/>
          <a:p>
            <a:pPr algn="ctr"/>
            <a:r>
              <a:rPr lang="en-GB" sz="3400" dirty="0"/>
              <a:t>When the tourist does not take, but gives ...</a:t>
            </a:r>
          </a:p>
        </p:txBody>
      </p:sp>
      <p:pic>
        <p:nvPicPr>
          <p:cNvPr id="5" name="Symbol zastępczy zawartości 4">
            <a:extLst>
              <a:ext uri="{FF2B5EF4-FFF2-40B4-BE49-F238E27FC236}">
                <a16:creationId xmlns:a16="http://schemas.microsoft.com/office/drawing/2014/main" id="{8316FB86-9034-CA39-E020-B58EA33F4C73}"/>
              </a:ext>
            </a:extLst>
          </p:cNvPr>
          <p:cNvPicPr>
            <a:picLocks noGrp="1" noChangeAspect="1"/>
          </p:cNvPicPr>
          <p:nvPr>
            <p:ph idx="1"/>
          </p:nvPr>
        </p:nvPicPr>
        <p:blipFill>
          <a:blip r:embed="rId2"/>
          <a:stretch>
            <a:fillRect/>
          </a:stretch>
        </p:blipFill>
        <p:spPr>
          <a:xfrm>
            <a:off x="2384612" y="1687296"/>
            <a:ext cx="7180729" cy="4789437"/>
          </a:xfrm>
        </p:spPr>
      </p:pic>
    </p:spTree>
    <p:extLst>
      <p:ext uri="{BB962C8B-B14F-4D97-AF65-F5344CB8AC3E}">
        <p14:creationId xmlns:p14="http://schemas.microsoft.com/office/powerpoint/2010/main" val="1329838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1DF9C8-8D02-5A99-D1A4-E89FCB1CC0BE}"/>
              </a:ext>
            </a:extLst>
          </p:cNvPr>
          <p:cNvSpPr>
            <a:spLocks noGrp="1"/>
          </p:cNvSpPr>
          <p:nvPr>
            <p:ph type="title"/>
          </p:nvPr>
        </p:nvSpPr>
        <p:spPr/>
        <p:txBody>
          <a:bodyPr>
            <a:normAutofit/>
          </a:bodyPr>
          <a:lstStyle/>
          <a:p>
            <a:pPr algn="ctr"/>
            <a:r>
              <a:rPr lang="en-GB" sz="3400" dirty="0"/>
              <a:t>When the tourist does not take, but gives ...</a:t>
            </a:r>
          </a:p>
        </p:txBody>
      </p:sp>
      <p:pic>
        <p:nvPicPr>
          <p:cNvPr id="4" name="Picture 2">
            <a:extLst>
              <a:ext uri="{FF2B5EF4-FFF2-40B4-BE49-F238E27FC236}">
                <a16:creationId xmlns:a16="http://schemas.microsoft.com/office/drawing/2014/main" id="{0D1B8A09-9C27-9F52-35B7-453F96DE232F}"/>
              </a:ext>
            </a:extLst>
          </p:cNvPr>
          <p:cNvPicPr>
            <a:picLocks noGrp="1" noChangeAspect="1" noChangeArrowheads="1"/>
          </p:cNvPicPr>
          <p:nvPr>
            <p:ph idx="1"/>
          </p:nvPr>
        </p:nvPicPr>
        <p:blipFill>
          <a:blip r:embed="rId2"/>
          <a:srcRect/>
          <a:stretch>
            <a:fillRect/>
          </a:stretch>
        </p:blipFill>
        <p:spPr bwMode="auto">
          <a:xfrm>
            <a:off x="2022337" y="1825625"/>
            <a:ext cx="8147325" cy="4351338"/>
          </a:xfrm>
          <a:prstGeom prst="rect">
            <a:avLst/>
          </a:prstGeom>
          <a:noFill/>
          <a:ln w="9525">
            <a:noFill/>
            <a:miter lim="800000"/>
            <a:headEnd/>
            <a:tailEnd/>
          </a:ln>
          <a:effectLst/>
        </p:spPr>
      </p:pic>
    </p:spTree>
    <p:extLst>
      <p:ext uri="{BB962C8B-B14F-4D97-AF65-F5344CB8AC3E}">
        <p14:creationId xmlns:p14="http://schemas.microsoft.com/office/powerpoint/2010/main" val="1913740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srcRect/>
          <a:stretch>
            <a:fillRect/>
          </a:stretch>
        </p:blipFill>
        <p:spPr bwMode="auto">
          <a:xfrm>
            <a:off x="1918448" y="455425"/>
            <a:ext cx="8171410" cy="5444068"/>
          </a:xfrm>
          <a:prstGeom prst="rect">
            <a:avLst/>
          </a:prstGeom>
          <a:noFill/>
          <a:ln w="9525">
            <a:noFill/>
            <a:miter lim="800000"/>
            <a:headEnd/>
            <a:tailEnd/>
          </a:ln>
          <a:effectLst/>
        </p:spPr>
      </p:pic>
      <p:sp>
        <p:nvSpPr>
          <p:cNvPr id="7" name="Symbol zastępczy zawartości 6">
            <a:extLst>
              <a:ext uri="{FF2B5EF4-FFF2-40B4-BE49-F238E27FC236}">
                <a16:creationId xmlns:a16="http://schemas.microsoft.com/office/drawing/2014/main" id="{49DD788C-0522-1E53-D10B-2B3FFC0CCF64}"/>
              </a:ext>
            </a:extLst>
          </p:cNvPr>
          <p:cNvSpPr>
            <a:spLocks noGrp="1"/>
          </p:cNvSpPr>
          <p:nvPr>
            <p:ph idx="1"/>
          </p:nvPr>
        </p:nvSpPr>
        <p:spPr/>
        <p:txBody>
          <a:bodyPr/>
          <a:lstStyle/>
          <a:p>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dirty="0"/>
          </a:p>
        </p:txBody>
      </p:sp>
      <p:pic>
        <p:nvPicPr>
          <p:cNvPr id="6146" name="Picture 2"/>
          <p:cNvPicPr>
            <a:picLocks noChangeAspect="1" noChangeArrowheads="1"/>
          </p:cNvPicPr>
          <p:nvPr/>
        </p:nvPicPr>
        <p:blipFill>
          <a:blip r:embed="rId3"/>
          <a:srcRect/>
          <a:stretch>
            <a:fillRect/>
          </a:stretch>
        </p:blipFill>
        <p:spPr bwMode="auto">
          <a:xfrm>
            <a:off x="838200" y="256319"/>
            <a:ext cx="6471497" cy="3214710"/>
          </a:xfrm>
          <a:prstGeom prst="rect">
            <a:avLst/>
          </a:prstGeom>
          <a:noFill/>
          <a:ln w="9525">
            <a:noFill/>
            <a:miter lim="800000"/>
            <a:headEnd/>
            <a:tailEnd/>
          </a:ln>
          <a:effectLst/>
        </p:spPr>
      </p:pic>
      <p:pic>
        <p:nvPicPr>
          <p:cNvPr id="6147" name="Picture 3"/>
          <p:cNvPicPr>
            <a:picLocks noGrp="1" noChangeAspect="1" noChangeArrowheads="1"/>
          </p:cNvPicPr>
          <p:nvPr>
            <p:ph idx="1"/>
          </p:nvPr>
        </p:nvPicPr>
        <p:blipFill>
          <a:blip r:embed="rId4"/>
          <a:srcRect/>
          <a:stretch>
            <a:fillRect/>
          </a:stretch>
        </p:blipFill>
        <p:spPr bwMode="auto">
          <a:xfrm>
            <a:off x="5906742" y="3579835"/>
            <a:ext cx="5377302" cy="3086104"/>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a:srcRect/>
          <a:stretch>
            <a:fillRect/>
          </a:stretch>
        </p:blipFill>
        <p:spPr bwMode="auto">
          <a:xfrm>
            <a:off x="7962633" y="642217"/>
            <a:ext cx="2487195" cy="2441512"/>
          </a:xfrm>
          <a:prstGeom prst="rect">
            <a:avLst/>
          </a:prstGeom>
          <a:noFill/>
          <a:ln w="9525">
            <a:noFill/>
            <a:miter lim="800000"/>
            <a:headEnd/>
            <a:tailEnd/>
          </a:ln>
          <a:effectLst/>
        </p:spPr>
      </p:pic>
      <p:pic>
        <p:nvPicPr>
          <p:cNvPr id="6149" name="Picture 5"/>
          <p:cNvPicPr>
            <a:picLocks noChangeAspect="1" noChangeArrowheads="1"/>
          </p:cNvPicPr>
          <p:nvPr/>
        </p:nvPicPr>
        <p:blipFill>
          <a:blip r:embed="rId6"/>
          <a:srcRect/>
          <a:stretch>
            <a:fillRect/>
          </a:stretch>
        </p:blipFill>
        <p:spPr bwMode="auto">
          <a:xfrm>
            <a:off x="1532374" y="4038952"/>
            <a:ext cx="3643338" cy="2562729"/>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dirty="0"/>
          </a:p>
        </p:txBody>
      </p:sp>
      <p:pic>
        <p:nvPicPr>
          <p:cNvPr id="7170" name="Picture 2"/>
          <p:cNvPicPr>
            <a:picLocks noChangeAspect="1" noChangeArrowheads="1"/>
          </p:cNvPicPr>
          <p:nvPr/>
        </p:nvPicPr>
        <p:blipFill>
          <a:blip r:embed="rId3"/>
          <a:srcRect/>
          <a:stretch>
            <a:fillRect/>
          </a:stretch>
        </p:blipFill>
        <p:spPr bwMode="auto">
          <a:xfrm>
            <a:off x="931460" y="1137655"/>
            <a:ext cx="5722597" cy="4786346"/>
          </a:xfrm>
          <a:prstGeom prst="rect">
            <a:avLst/>
          </a:prstGeom>
          <a:noFill/>
          <a:ln w="9525">
            <a:noFill/>
            <a:miter lim="800000"/>
            <a:headEnd/>
            <a:tailEnd/>
          </a:ln>
          <a:effectLst/>
        </p:spPr>
      </p:pic>
      <p:pic>
        <p:nvPicPr>
          <p:cNvPr id="7171" name="Picture 3"/>
          <p:cNvPicPr>
            <a:picLocks noGrp="1" noChangeAspect="1" noChangeArrowheads="1"/>
          </p:cNvPicPr>
          <p:nvPr>
            <p:ph idx="1"/>
          </p:nvPr>
        </p:nvPicPr>
        <p:blipFill>
          <a:blip r:embed="rId4"/>
          <a:srcRect/>
          <a:stretch>
            <a:fillRect/>
          </a:stretch>
        </p:blipFill>
        <p:spPr bwMode="auto">
          <a:xfrm>
            <a:off x="7319131" y="1888868"/>
            <a:ext cx="3510233" cy="3240638"/>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EBE581-D60A-645E-D2CD-CE1342C39EC7}"/>
              </a:ext>
            </a:extLst>
          </p:cNvPr>
          <p:cNvSpPr>
            <a:spLocks noGrp="1"/>
          </p:cNvSpPr>
          <p:nvPr>
            <p:ph type="title"/>
          </p:nvPr>
        </p:nvSpPr>
        <p:spPr/>
        <p:txBody>
          <a:bodyPr>
            <a:normAutofit/>
          </a:bodyPr>
          <a:lstStyle/>
          <a:p>
            <a:r>
              <a:rPr lang="en-GB" sz="3400" dirty="0"/>
              <a:t>A brief discussion in groups</a:t>
            </a:r>
          </a:p>
        </p:txBody>
      </p:sp>
      <p:sp>
        <p:nvSpPr>
          <p:cNvPr id="3" name="Symbol zastępczy zawartości 2">
            <a:extLst>
              <a:ext uri="{FF2B5EF4-FFF2-40B4-BE49-F238E27FC236}">
                <a16:creationId xmlns:a16="http://schemas.microsoft.com/office/drawing/2014/main" id="{48A4ED3A-A81E-3F1E-6337-1F440D2DE5D9}"/>
              </a:ext>
            </a:extLst>
          </p:cNvPr>
          <p:cNvSpPr>
            <a:spLocks noGrp="1"/>
          </p:cNvSpPr>
          <p:nvPr>
            <p:ph idx="1"/>
          </p:nvPr>
        </p:nvSpPr>
        <p:spPr/>
        <p:txBody>
          <a:bodyPr/>
          <a:lstStyle/>
          <a:p>
            <a:r>
              <a:rPr lang="en-GB" dirty="0"/>
              <a:t>Can a souvenir in the 21st century be authentic?</a:t>
            </a:r>
            <a:endParaRPr lang="pl-PL" dirty="0"/>
          </a:p>
          <a:p>
            <a:endParaRPr lang="pl-PL" dirty="0"/>
          </a:p>
          <a:p>
            <a:r>
              <a:rPr lang="en-GB" dirty="0"/>
              <a:t>What are the positive </a:t>
            </a:r>
            <a:r>
              <a:rPr lang="pl-PL" dirty="0"/>
              <a:t>(</a:t>
            </a:r>
            <a:r>
              <a:rPr lang="pl-PL" dirty="0" err="1"/>
              <a:t>if</a:t>
            </a:r>
            <a:r>
              <a:rPr lang="pl-PL" dirty="0"/>
              <a:t> </a:t>
            </a:r>
            <a:r>
              <a:rPr lang="pl-PL" dirty="0" err="1"/>
              <a:t>any</a:t>
            </a:r>
            <a:r>
              <a:rPr lang="pl-PL" dirty="0"/>
              <a:t>) </a:t>
            </a:r>
            <a:r>
              <a:rPr lang="en-GB" dirty="0"/>
              <a:t>and negative</a:t>
            </a:r>
            <a:r>
              <a:rPr lang="pl-PL" dirty="0"/>
              <a:t> (</a:t>
            </a:r>
            <a:r>
              <a:rPr lang="pl-PL" dirty="0" err="1"/>
              <a:t>if</a:t>
            </a:r>
            <a:r>
              <a:rPr lang="pl-PL" dirty="0"/>
              <a:t> </a:t>
            </a:r>
            <a:r>
              <a:rPr lang="pl-PL" dirty="0" err="1"/>
              <a:t>any</a:t>
            </a:r>
            <a:r>
              <a:rPr lang="pl-PL" dirty="0"/>
              <a:t>)</a:t>
            </a:r>
            <a:r>
              <a:rPr lang="en-GB" dirty="0"/>
              <a:t> sides of mass production of souvenirs?</a:t>
            </a:r>
            <a:endParaRPr lang="pl-PL" dirty="0"/>
          </a:p>
          <a:p>
            <a:endParaRPr lang="pl-PL" dirty="0"/>
          </a:p>
          <a:p>
            <a:r>
              <a:rPr lang="en-GB" dirty="0"/>
              <a:t>You received a souvenir from a friend from work who just came back from vacation. In your opinion, the thing has no aesthetic value and is useless. What will you do with it?</a:t>
            </a:r>
          </a:p>
        </p:txBody>
      </p:sp>
    </p:spTree>
    <p:extLst>
      <p:ext uri="{BB962C8B-B14F-4D97-AF65-F5344CB8AC3E}">
        <p14:creationId xmlns:p14="http://schemas.microsoft.com/office/powerpoint/2010/main" val="2939138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DA04A3-9385-7A31-8AC6-1D0F9DCEB3BD}"/>
              </a:ext>
            </a:extLst>
          </p:cNvPr>
          <p:cNvSpPr>
            <a:spLocks noGrp="1"/>
          </p:cNvSpPr>
          <p:nvPr>
            <p:ph type="title"/>
          </p:nvPr>
        </p:nvSpPr>
        <p:spPr/>
        <p:txBody>
          <a:bodyPr/>
          <a:lstStyle/>
          <a:p>
            <a:endParaRPr lang="en-GB"/>
          </a:p>
        </p:txBody>
      </p:sp>
      <p:sp>
        <p:nvSpPr>
          <p:cNvPr id="3" name="Symbol zastępczy zawartości 2">
            <a:extLst>
              <a:ext uri="{FF2B5EF4-FFF2-40B4-BE49-F238E27FC236}">
                <a16:creationId xmlns:a16="http://schemas.microsoft.com/office/drawing/2014/main" id="{9FD6E144-EFB0-EEDE-DD39-54A43E89E008}"/>
              </a:ext>
            </a:extLst>
          </p:cNvPr>
          <p:cNvSpPr>
            <a:spLocks noGrp="1"/>
          </p:cNvSpPr>
          <p:nvPr>
            <p:ph idx="1"/>
          </p:nvPr>
        </p:nvSpPr>
        <p:spPr/>
        <p:txBody>
          <a:bodyPr/>
          <a:lstStyle/>
          <a:p>
            <a:r>
              <a:rPr lang="pl-PL" dirty="0"/>
              <a:t>The </a:t>
            </a:r>
            <a:r>
              <a:rPr lang="pl-PL" dirty="0" err="1"/>
              <a:t>songs</a:t>
            </a:r>
            <a:r>
              <a:rPr lang="pl-PL" dirty="0"/>
              <a:t> </a:t>
            </a:r>
            <a:r>
              <a:rPr lang="pl-PL" dirty="0" err="1"/>
              <a:t>presentations</a:t>
            </a:r>
            <a:r>
              <a:rPr lang="pl-PL" dirty="0"/>
              <a:t>…</a:t>
            </a:r>
            <a:endParaRPr lang="en-GB" dirty="0"/>
          </a:p>
          <a:p>
            <a:endParaRPr lang="en-GB" dirty="0"/>
          </a:p>
        </p:txBody>
      </p:sp>
    </p:spTree>
    <p:extLst>
      <p:ext uri="{BB962C8B-B14F-4D97-AF65-F5344CB8AC3E}">
        <p14:creationId xmlns:p14="http://schemas.microsoft.com/office/powerpoint/2010/main" val="3645835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051E4E-8161-A0B5-5F97-81AAF7E108DE}"/>
              </a:ext>
            </a:extLst>
          </p:cNvPr>
          <p:cNvSpPr>
            <a:spLocks noGrp="1"/>
          </p:cNvSpPr>
          <p:nvPr>
            <p:ph type="title"/>
          </p:nvPr>
        </p:nvSpPr>
        <p:spPr/>
        <p:txBody>
          <a:bodyPr>
            <a:normAutofit/>
          </a:bodyPr>
          <a:lstStyle/>
          <a:p>
            <a:r>
              <a:rPr lang="en-GB" sz="3400" dirty="0"/>
              <a:t>Recapitulation from 1</a:t>
            </a:r>
            <a:r>
              <a:rPr lang="pl-PL" sz="3400" dirty="0"/>
              <a:t>8</a:t>
            </a:r>
            <a:r>
              <a:rPr lang="en-GB" sz="3400" dirty="0"/>
              <a:t>.10</a:t>
            </a:r>
          </a:p>
        </p:txBody>
      </p:sp>
      <p:sp>
        <p:nvSpPr>
          <p:cNvPr id="3" name="Symbol zastępczy zawartości 2">
            <a:extLst>
              <a:ext uri="{FF2B5EF4-FFF2-40B4-BE49-F238E27FC236}">
                <a16:creationId xmlns:a16="http://schemas.microsoft.com/office/drawing/2014/main" id="{4F821137-106A-A452-CAD4-40738889949B}"/>
              </a:ext>
            </a:extLst>
          </p:cNvPr>
          <p:cNvSpPr>
            <a:spLocks noGrp="1"/>
          </p:cNvSpPr>
          <p:nvPr>
            <p:ph idx="1"/>
          </p:nvPr>
        </p:nvSpPr>
        <p:spPr/>
        <p:txBody>
          <a:bodyPr>
            <a:normAutofit fontScale="92500" lnSpcReduction="20000"/>
          </a:bodyPr>
          <a:lstStyle/>
          <a:p>
            <a:r>
              <a:rPr lang="pl-PL" b="1" dirty="0"/>
              <a:t>t</a:t>
            </a:r>
            <a:r>
              <a:rPr lang="en-GB" sz="2800" b="1" dirty="0"/>
              <a:t>he concept of time in ethnology / anthropology and related humanities studies</a:t>
            </a:r>
            <a:r>
              <a:rPr lang="pl-PL" sz="2800" dirty="0"/>
              <a:t>: </a:t>
            </a:r>
            <a:r>
              <a:rPr lang="en-GB" sz="2800" dirty="0">
                <a:latin typeface="Calibri" panose="020F0502020204030204" pitchFamily="34" charset="0"/>
                <a:cs typeface="Times New Roman" panose="02020603050405020304" pitchFamily="18" charset="0"/>
              </a:rPr>
              <a:t>time as a qualitative unit</a:t>
            </a:r>
            <a:r>
              <a:rPr lang="pl-PL" sz="2800" dirty="0">
                <a:latin typeface="Calibri" panose="020F0502020204030204" pitchFamily="34" charset="0"/>
                <a:cs typeface="Times New Roman" panose="02020603050405020304" pitchFamily="18" charset="0"/>
              </a:rPr>
              <a:t>, </a:t>
            </a:r>
            <a:r>
              <a:rPr lang="en-GB" sz="2800" dirty="0">
                <a:effectLst/>
                <a:latin typeface="Calibri" panose="020F0502020204030204" pitchFamily="34" charset="0"/>
                <a:ea typeface="Calibri" panose="020F0502020204030204" pitchFamily="34" charset="0"/>
                <a:cs typeface="Times New Roman" panose="02020603050405020304" pitchFamily="18" charset="0"/>
              </a:rPr>
              <a:t>dimensions associated with important meanings and regulations in society</a:t>
            </a:r>
            <a:r>
              <a:rPr lang="pl-PL" sz="2800" dirty="0">
                <a:latin typeface="Calibri" panose="020F0502020204030204" pitchFamily="34" charset="0"/>
                <a:ea typeface="Calibri" panose="020F0502020204030204" pitchFamily="34" charset="0"/>
                <a:cs typeface="Times New Roman" panose="02020603050405020304" pitchFamily="18" charset="0"/>
              </a:rPr>
              <a:t>, </a:t>
            </a:r>
            <a:r>
              <a:rPr lang="en-GB" sz="2800" dirty="0">
                <a:latin typeface="Calibri" panose="020F0502020204030204" pitchFamily="34" charset="0"/>
                <a:ea typeface="Calibri" panose="020F0502020204030204" pitchFamily="34" charset="0"/>
                <a:cs typeface="Times New Roman" panose="02020603050405020304" pitchFamily="18" charset="0"/>
              </a:rPr>
              <a:t>for a</a:t>
            </a:r>
            <a:r>
              <a:rPr lang="pl-PL" sz="2800" dirty="0">
                <a:latin typeface="Calibri" panose="020F0502020204030204" pitchFamily="34" charset="0"/>
                <a:ea typeface="Calibri" panose="020F0502020204030204" pitchFamily="34" charset="0"/>
                <a:cs typeface="Times New Roman" panose="02020603050405020304" pitchFamily="18" charset="0"/>
              </a:rPr>
              <a:t>n </a:t>
            </a:r>
            <a:r>
              <a:rPr lang="pl-PL" sz="2800" dirty="0" err="1">
                <a:latin typeface="Calibri" panose="020F0502020204030204" pitchFamily="34" charset="0"/>
                <a:ea typeface="Calibri" panose="020F0502020204030204" pitchFamily="34" charset="0"/>
                <a:cs typeface="Times New Roman" panose="02020603050405020304" pitchFamily="18" charset="0"/>
              </a:rPr>
              <a:t>individual</a:t>
            </a:r>
            <a:r>
              <a:rPr lang="pl-PL" sz="2800" dirty="0">
                <a:latin typeface="Calibri" panose="020F0502020204030204" pitchFamily="34" charset="0"/>
                <a:ea typeface="Calibri" panose="020F0502020204030204" pitchFamily="34" charset="0"/>
                <a:cs typeface="Times New Roman" panose="02020603050405020304" pitchFamily="18" charset="0"/>
              </a:rPr>
              <a:t> </a:t>
            </a:r>
            <a:r>
              <a:rPr lang="en-GB" sz="2800" dirty="0">
                <a:latin typeface="Calibri" panose="020F0502020204030204" pitchFamily="34" charset="0"/>
                <a:ea typeface="Calibri" panose="020F0502020204030204" pitchFamily="34" charset="0"/>
                <a:cs typeface="Times New Roman" panose="02020603050405020304" pitchFamily="18" charset="0"/>
              </a:rPr>
              <a:t>human being</a:t>
            </a:r>
            <a:r>
              <a:rPr lang="pl-PL" dirty="0">
                <a:latin typeface="Calibri" panose="020F0502020204030204" pitchFamily="34" charset="0"/>
                <a:ea typeface="Calibri" panose="020F0502020204030204" pitchFamily="34" charset="0"/>
                <a:cs typeface="Times New Roman" panose="02020603050405020304" pitchFamily="18" charset="0"/>
              </a:rPr>
              <a:t>, </a:t>
            </a:r>
            <a:r>
              <a:rPr lang="en-GB" sz="2800" dirty="0">
                <a:effectLst/>
                <a:latin typeface="Calibri" panose="020F0502020204030204" pitchFamily="34" charset="0"/>
                <a:ea typeface="Calibri" panose="020F0502020204030204" pitchFamily="34" charset="0"/>
                <a:cs typeface="Times New Roman" panose="02020603050405020304" pitchFamily="18" charset="0"/>
              </a:rPr>
              <a:t>sacred time</a:t>
            </a:r>
            <a:r>
              <a:rPr lang="pl-PL" sz="2800" dirty="0">
                <a:effectLst/>
                <a:latin typeface="Calibri" panose="020F0502020204030204" pitchFamily="34" charset="0"/>
                <a:ea typeface="Calibri" panose="020F0502020204030204" pitchFamily="34" charset="0"/>
                <a:cs typeface="Times New Roman" panose="02020603050405020304" pitchFamily="18" charset="0"/>
              </a:rPr>
              <a:t> vs</a:t>
            </a:r>
            <a:r>
              <a:rPr lang="en-GB" sz="2800" dirty="0">
                <a:effectLst/>
                <a:latin typeface="Calibri" panose="020F0502020204030204" pitchFamily="34" charset="0"/>
                <a:ea typeface="Calibri" panose="020F0502020204030204" pitchFamily="34" charset="0"/>
                <a:cs typeface="Times New Roman" panose="02020603050405020304" pitchFamily="18" charset="0"/>
              </a:rPr>
              <a:t> secular</a:t>
            </a:r>
            <a:r>
              <a:rPr lang="pl-PL" sz="2800" dirty="0">
                <a:effectLst/>
                <a:latin typeface="Calibri" panose="020F0502020204030204" pitchFamily="34" charset="0"/>
                <a:ea typeface="Calibri" panose="020F0502020204030204" pitchFamily="34" charset="0"/>
                <a:cs typeface="Times New Roman" panose="02020603050405020304" pitchFamily="18" charset="0"/>
              </a:rPr>
              <a:t>, </a:t>
            </a:r>
            <a:r>
              <a:rPr lang="pl-PL" sz="2800" dirty="0" err="1">
                <a:effectLst/>
                <a:latin typeface="Calibri" panose="020F0502020204030204" pitchFamily="34" charset="0"/>
                <a:ea typeface="Calibri" panose="020F0502020204030204" pitchFamily="34" charset="0"/>
                <a:cs typeface="Times New Roman" panose="02020603050405020304" pitchFamily="18" charset="0"/>
              </a:rPr>
              <a:t>ordinary</a:t>
            </a:r>
            <a:r>
              <a:rPr lang="en-GB" sz="2800" dirty="0">
                <a:effectLst/>
                <a:latin typeface="Calibri" panose="020F0502020204030204" pitchFamily="34" charset="0"/>
                <a:ea typeface="Calibri" panose="020F0502020204030204" pitchFamily="34" charset="0"/>
                <a:cs typeface="Times New Roman" panose="02020603050405020304" pitchFamily="18" charset="0"/>
              </a:rPr>
              <a:t> time</a:t>
            </a:r>
            <a:r>
              <a:rPr lang="pl-PL" sz="2800" dirty="0">
                <a:effectLst/>
                <a:latin typeface="Calibri" panose="020F0502020204030204" pitchFamily="34" charset="0"/>
                <a:ea typeface="Calibri" panose="020F0502020204030204" pitchFamily="34" charset="0"/>
                <a:cs typeface="Times New Roman" panose="02020603050405020304" pitchFamily="18" charset="0"/>
              </a:rPr>
              <a:t>; </a:t>
            </a:r>
            <a:r>
              <a:rPr lang="en-GB" sz="2800" dirty="0">
                <a:effectLst/>
                <a:latin typeface="Calibri" panose="020F0502020204030204" pitchFamily="34" charset="0"/>
                <a:ea typeface="Calibri" panose="020F0502020204030204" pitchFamily="34" charset="0"/>
                <a:cs typeface="Times New Roman" panose="02020603050405020304" pitchFamily="18" charset="0"/>
              </a:rPr>
              <a:t>time as a separate abstract category</a:t>
            </a:r>
            <a:r>
              <a:rPr lang="pl-PL" sz="2800" dirty="0">
                <a:latin typeface="Calibri" panose="020F0502020204030204" pitchFamily="34" charset="0"/>
                <a:ea typeface="Calibri" panose="020F0502020204030204" pitchFamily="34" charset="0"/>
                <a:cs typeface="Times New Roman" panose="02020603050405020304" pitchFamily="18" charset="0"/>
              </a:rPr>
              <a:t> in modern </a:t>
            </a:r>
            <a:r>
              <a:rPr lang="pl-PL" sz="2800" dirty="0" err="1">
                <a:latin typeface="Calibri" panose="020F0502020204030204" pitchFamily="34" charset="0"/>
                <a:ea typeface="Calibri" panose="020F0502020204030204" pitchFamily="34" charset="0"/>
                <a:cs typeface="Times New Roman" panose="02020603050405020304" pitchFamily="18" charset="0"/>
              </a:rPr>
              <a:t>societes</a:t>
            </a:r>
            <a:r>
              <a:rPr lang="pl-PL" dirty="0">
                <a:latin typeface="Calibri" panose="020F0502020204030204" pitchFamily="34" charset="0"/>
                <a:ea typeface="Calibri" panose="020F0502020204030204" pitchFamily="34" charset="0"/>
                <a:cs typeface="Times New Roman" panose="02020603050405020304" pitchFamily="18" charset="0"/>
              </a:rPr>
              <a:t>, </a:t>
            </a:r>
            <a:r>
              <a:rPr lang="pl-PL" sz="2800" dirty="0">
                <a:latin typeface="Calibri" panose="020F0502020204030204" pitchFamily="34" charset="0"/>
                <a:ea typeface="Calibri" panose="020F0502020204030204" pitchFamily="34" charset="0"/>
                <a:cs typeface="Times New Roman" panose="02020603050405020304" pitchFamily="18" charset="0"/>
              </a:rPr>
              <a:t>t</a:t>
            </a:r>
            <a:r>
              <a:rPr lang="en-GB" sz="2800" dirty="0">
                <a:effectLst/>
                <a:latin typeface="Calibri" panose="020F0502020204030204" pitchFamily="34" charset="0"/>
                <a:ea typeface="Calibri" panose="020F0502020204030204" pitchFamily="34" charset="0"/>
                <a:cs typeface="Times New Roman" panose="02020603050405020304" pitchFamily="18" charset="0"/>
              </a:rPr>
              <a:t>he fragmentation of linear and quantitative time </a:t>
            </a:r>
            <a:r>
              <a:rPr lang="pl-PL" dirty="0" err="1">
                <a:latin typeface="Calibri" panose="020F0502020204030204" pitchFamily="34" charset="0"/>
                <a:ea typeface="Calibri" panose="020F0502020204030204" pitchFamily="34" charset="0"/>
                <a:cs typeface="Times New Roman" panose="02020603050405020304" pitchFamily="18" charset="0"/>
              </a:rPr>
              <a:t>nowadays</a:t>
            </a:r>
            <a:endParaRPr lang="pl-PL" dirty="0">
              <a:latin typeface="Calibri" panose="020F0502020204030204" pitchFamily="34" charset="0"/>
              <a:ea typeface="Calibri" panose="020F0502020204030204" pitchFamily="34" charset="0"/>
              <a:cs typeface="Times New Roman" panose="02020603050405020304" pitchFamily="18" charset="0"/>
            </a:endParaRPr>
          </a:p>
          <a:p>
            <a:r>
              <a:rPr lang="pl-PL" sz="2800" dirty="0" err="1">
                <a:latin typeface="Calibri" panose="020F0502020204030204" pitchFamily="34" charset="0"/>
                <a:cs typeface="Times New Roman" panose="02020603050405020304" pitchFamily="18" charset="0"/>
              </a:rPr>
              <a:t>free</a:t>
            </a:r>
            <a:r>
              <a:rPr lang="pl-PL" sz="2800" dirty="0">
                <a:latin typeface="Calibri" panose="020F0502020204030204" pitchFamily="34" charset="0"/>
                <a:cs typeface="Times New Roman" panose="02020603050405020304" pitchFamily="18" charset="0"/>
              </a:rPr>
              <a:t> </a:t>
            </a:r>
            <a:r>
              <a:rPr lang="pl-PL" sz="2800" dirty="0" err="1">
                <a:latin typeface="Calibri" panose="020F0502020204030204" pitchFamily="34" charset="0"/>
                <a:cs typeface="Times New Roman" panose="02020603050405020304" pitchFamily="18" charset="0"/>
              </a:rPr>
              <a:t>time</a:t>
            </a:r>
            <a:r>
              <a:rPr lang="pl-PL" sz="2800" dirty="0">
                <a:latin typeface="Calibri" panose="020F0502020204030204" pitchFamily="34" charset="0"/>
                <a:cs typeface="Times New Roman" panose="02020603050405020304" pitchFamily="18" charset="0"/>
              </a:rPr>
              <a:t>, half</a:t>
            </a:r>
            <a:r>
              <a:rPr lang="en-GB" sz="2800" dirty="0">
                <a:latin typeface="Calibri" panose="020F0502020204030204" pitchFamily="34" charset="0"/>
                <a:cs typeface="Times New Roman" panose="02020603050405020304" pitchFamily="18" charset="0"/>
              </a:rPr>
              <a:t>-</a:t>
            </a:r>
            <a:r>
              <a:rPr lang="pl-PL" sz="2800" dirty="0" err="1">
                <a:latin typeface="Calibri" panose="020F0502020204030204" pitchFamily="34" charset="0"/>
                <a:cs typeface="Times New Roman" panose="02020603050405020304" pitchFamily="18" charset="0"/>
              </a:rPr>
              <a:t>free</a:t>
            </a:r>
            <a:r>
              <a:rPr lang="pl-PL" sz="2800" dirty="0">
                <a:latin typeface="Calibri" panose="020F0502020204030204" pitchFamily="34" charset="0"/>
                <a:cs typeface="Times New Roman" panose="02020603050405020304" pitchFamily="18" charset="0"/>
              </a:rPr>
              <a:t> </a:t>
            </a:r>
            <a:r>
              <a:rPr lang="pl-PL" sz="2800" dirty="0" err="1">
                <a:latin typeface="Calibri" panose="020F0502020204030204" pitchFamily="34" charset="0"/>
                <a:cs typeface="Times New Roman" panose="02020603050405020304" pitchFamily="18" charset="0"/>
              </a:rPr>
              <a:t>time</a:t>
            </a:r>
            <a:r>
              <a:rPr lang="pl-PL" dirty="0">
                <a:latin typeface="Calibri" panose="020F0502020204030204" pitchFamily="34" charset="0"/>
                <a:cs typeface="Times New Roman" panose="02020603050405020304" pitchFamily="18" charset="0"/>
              </a:rPr>
              <a:t> - </a:t>
            </a:r>
            <a:r>
              <a:rPr lang="en-GB" sz="2800" dirty="0">
                <a:effectLst/>
                <a:latin typeface="Calibri" panose="020F0502020204030204" pitchFamily="34" charset="0"/>
                <a:ea typeface="Calibri" panose="020F0502020204030204" pitchFamily="34" charset="0"/>
                <a:cs typeface="Times New Roman" panose="02020603050405020304" pitchFamily="18" charset="0"/>
              </a:rPr>
              <a:t>real free time vs. busy free time</a:t>
            </a:r>
            <a:r>
              <a:rPr lang="pl-PL" dirty="0">
                <a:effectLst/>
                <a:latin typeface="Calibri" panose="020F0502020204030204" pitchFamily="34" charset="0"/>
                <a:ea typeface="Calibri" panose="020F0502020204030204" pitchFamily="34" charset="0"/>
                <a:cs typeface="Times New Roman" panose="02020603050405020304" pitchFamily="18" charset="0"/>
              </a:rPr>
              <a:t> - </a:t>
            </a:r>
            <a:r>
              <a:rPr lang="pl-PL" sz="2800" dirty="0" err="1">
                <a:latin typeface="Calibri" panose="020F0502020204030204" pitchFamily="34" charset="0"/>
                <a:cs typeface="Times New Roman" panose="02020603050405020304" pitchFamily="18" charset="0"/>
              </a:rPr>
              <a:t>leisure</a:t>
            </a:r>
            <a:r>
              <a:rPr lang="pl-PL" sz="2800" dirty="0">
                <a:latin typeface="Calibri" panose="020F0502020204030204" pitchFamily="34" charset="0"/>
                <a:cs typeface="Times New Roman" panose="02020603050405020304" pitchFamily="18" charset="0"/>
              </a:rPr>
              <a:t> </a:t>
            </a:r>
            <a:r>
              <a:rPr lang="pl-PL" sz="2800" dirty="0" err="1">
                <a:latin typeface="Calibri" panose="020F0502020204030204" pitchFamily="34" charset="0"/>
                <a:cs typeface="Times New Roman" panose="02020603050405020304" pitchFamily="18" charset="0"/>
              </a:rPr>
              <a:t>time</a:t>
            </a:r>
            <a:endParaRPr lang="pl-PL" sz="2800" dirty="0">
              <a:latin typeface="Calibri" panose="020F0502020204030204" pitchFamily="34" charset="0"/>
              <a:cs typeface="Times New Roman" panose="02020603050405020304" pitchFamily="18" charset="0"/>
            </a:endParaRPr>
          </a:p>
          <a:p>
            <a:r>
              <a:rPr lang="pl-PL" dirty="0" err="1">
                <a:latin typeface="Calibri" panose="020F0502020204030204" pitchFamily="34" charset="0"/>
                <a:cs typeface="Times New Roman" panose="02020603050405020304" pitchFamily="18" charset="0"/>
              </a:rPr>
              <a:t>changes</a:t>
            </a:r>
            <a:r>
              <a:rPr lang="pl-PL" dirty="0">
                <a:latin typeface="Calibri" panose="020F0502020204030204" pitchFamily="34" charset="0"/>
                <a:cs typeface="Times New Roman" panose="02020603050405020304" pitchFamily="18" charset="0"/>
              </a:rPr>
              <a:t> in </a:t>
            </a:r>
            <a:r>
              <a:rPr lang="pl-PL" dirty="0" err="1">
                <a:latin typeface="Calibri" panose="020F0502020204030204" pitchFamily="34" charset="0"/>
                <a:cs typeface="Times New Roman" panose="02020603050405020304" pitchFamily="18" charset="0"/>
              </a:rPr>
              <a:t>working</a:t>
            </a:r>
            <a:r>
              <a:rPr lang="pl-PL" dirty="0">
                <a:latin typeface="Calibri" panose="020F0502020204030204" pitchFamily="34" charset="0"/>
                <a:cs typeface="Times New Roman" panose="02020603050405020304" pitchFamily="18" charset="0"/>
              </a:rPr>
              <a:t> </a:t>
            </a:r>
            <a:r>
              <a:rPr lang="pl-PL" dirty="0" err="1">
                <a:latin typeface="Calibri" panose="020F0502020204030204" pitchFamily="34" charset="0"/>
                <a:cs typeface="Times New Roman" panose="02020603050405020304" pitchFamily="18" charset="0"/>
              </a:rPr>
              <a:t>time</a:t>
            </a:r>
            <a:r>
              <a:rPr lang="pl-PL" dirty="0">
                <a:latin typeface="Calibri" panose="020F0502020204030204" pitchFamily="34" charset="0"/>
                <a:cs typeface="Times New Roman" panose="02020603050405020304" pitchFamily="18" charset="0"/>
              </a:rPr>
              <a:t> - </a:t>
            </a:r>
            <a:r>
              <a:rPr lang="en-GB" sz="2800" dirty="0">
                <a:latin typeface="Calibri" panose="020F0502020204030204" pitchFamily="34" charset="0"/>
                <a:ea typeface="Calibri" panose="020F0502020204030204" pitchFamily="34" charset="0"/>
                <a:cs typeface="Times New Roman" panose="02020603050405020304" pitchFamily="18" charset="0"/>
              </a:rPr>
              <a:t>w</a:t>
            </a:r>
            <a:r>
              <a:rPr lang="en-GB" sz="2800" dirty="0">
                <a:effectLst/>
                <a:latin typeface="Calibri" panose="020F0502020204030204" pitchFamily="34" charset="0"/>
                <a:ea typeface="Calibri" panose="020F0502020204030204" pitchFamily="34" charset="0"/>
                <a:cs typeface="Times New Roman" panose="02020603050405020304" pitchFamily="18" charset="0"/>
              </a:rPr>
              <a:t>ithin the 19th and 20th centuries, working hours were cut in half, from around 80 hours a week to 40-48 hours</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a:p>
            <a:r>
              <a:rPr lang="pl-PL" dirty="0" err="1"/>
              <a:t>t</a:t>
            </a:r>
            <a:r>
              <a:rPr lang="pl-PL" sz="2800" dirty="0" err="1"/>
              <a:t>ime</a:t>
            </a:r>
            <a:r>
              <a:rPr lang="pl-PL" sz="2800" dirty="0"/>
              <a:t> in </a:t>
            </a:r>
            <a:r>
              <a:rPr lang="pl-PL" sz="2800" dirty="0" err="1"/>
              <a:t>tourism</a:t>
            </a:r>
            <a:r>
              <a:rPr lang="pl-PL" sz="2800" dirty="0"/>
              <a:t>: </a:t>
            </a:r>
            <a:r>
              <a:rPr lang="pl-PL" sz="2800" dirty="0" err="1"/>
              <a:t>myths</a:t>
            </a:r>
            <a:r>
              <a:rPr lang="pl-PL" sz="2800" dirty="0"/>
              <a:t> (</a:t>
            </a:r>
            <a:r>
              <a:rPr lang="en-GB" sz="2800" b="0" i="0" u="none" strike="noStrike" dirty="0">
                <a:effectLst/>
              </a:rPr>
              <a:t>ownership of time</a:t>
            </a:r>
            <a:r>
              <a:rPr lang="pl-PL" sz="2800" b="0" i="0" u="none" strike="noStrike" dirty="0">
                <a:effectLst/>
              </a:rPr>
              <a:t>, </a:t>
            </a:r>
            <a:r>
              <a:rPr lang="en-GB" sz="2800" dirty="0"/>
              <a:t>exceptional time</a:t>
            </a:r>
            <a:r>
              <a:rPr lang="pl-PL" sz="2800" dirty="0"/>
              <a:t>, </a:t>
            </a:r>
            <a:r>
              <a:rPr lang="pl-PL" sz="2800" dirty="0" err="1"/>
              <a:t>escape</a:t>
            </a:r>
            <a:r>
              <a:rPr lang="pl-PL" sz="2800" dirty="0"/>
              <a:t> from </a:t>
            </a:r>
            <a:r>
              <a:rPr lang="pl-PL" sz="2800" dirty="0" err="1"/>
              <a:t>time</a:t>
            </a:r>
            <a:r>
              <a:rPr lang="pl-PL" sz="2800" dirty="0"/>
              <a:t>, </a:t>
            </a:r>
            <a:r>
              <a:rPr lang="pl-PL" dirty="0"/>
              <a:t>t</a:t>
            </a:r>
            <a:r>
              <a:rPr lang="en-GB" sz="2800" dirty="0"/>
              <a:t>he paradise metaphor</a:t>
            </a:r>
            <a:r>
              <a:rPr lang="pl-PL" sz="2800" dirty="0"/>
              <a:t>)</a:t>
            </a:r>
            <a:r>
              <a:rPr lang="en-GB" sz="2800" dirty="0"/>
              <a:t> </a:t>
            </a:r>
            <a:endParaRPr lang="pl-PL" sz="2800" dirty="0"/>
          </a:p>
          <a:p>
            <a:r>
              <a:rPr lang="pl-PL" dirty="0"/>
              <a:t>s</a:t>
            </a:r>
            <a:r>
              <a:rPr lang="en-GB" sz="2800" dirty="0" err="1"/>
              <a:t>ong</a:t>
            </a:r>
            <a:r>
              <a:rPr lang="en-GB" sz="2800" dirty="0"/>
              <a:t> comment</a:t>
            </a:r>
            <a:r>
              <a:rPr lang="pl-PL" sz="2800" dirty="0"/>
              <a:t>s</a:t>
            </a:r>
            <a:r>
              <a:rPr lang="en-GB" sz="2800" dirty="0"/>
              <a:t> by </a:t>
            </a:r>
            <a:r>
              <a:rPr lang="pl-PL" sz="2800" dirty="0"/>
              <a:t>– </a:t>
            </a:r>
            <a:r>
              <a:rPr lang="pl-PL" sz="2800" dirty="0" err="1"/>
              <a:t>Riko</a:t>
            </a:r>
            <a:r>
              <a:rPr lang="pl-PL" sz="2800" dirty="0"/>
              <a:t>, Mao and </a:t>
            </a:r>
            <a:r>
              <a:rPr lang="pl-PL" sz="2800" dirty="0" err="1"/>
              <a:t>Zsofia</a:t>
            </a:r>
            <a:r>
              <a:rPr lang="en-GB" sz="2800" dirty="0"/>
              <a:t>. Thank you</a:t>
            </a:r>
            <a:r>
              <a:rPr lang="pl-PL" sz="2800" dirty="0"/>
              <a:t> </a:t>
            </a:r>
            <a:r>
              <a:rPr lang="pl-PL" sz="2800" dirty="0">
                <a:sym typeface="Wingdings" panose="05000000000000000000" pitchFamily="2" charset="2"/>
              </a:rPr>
              <a:t></a:t>
            </a:r>
            <a:endParaRPr lang="en-GB" dirty="0"/>
          </a:p>
          <a:p>
            <a:endParaRPr lang="en-GB" sz="2800" dirty="0">
              <a:latin typeface="Calibri" panose="020F0502020204030204" pitchFamily="34" charset="0"/>
              <a:cs typeface="Times New Roman" panose="02020603050405020304" pitchFamily="18" charset="0"/>
            </a:endParaRPr>
          </a:p>
          <a:p>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sz="2800" dirty="0">
              <a:latin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554703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582545-399E-E1FE-AD14-ACA310812DCB}"/>
              </a:ext>
            </a:extLst>
          </p:cNvPr>
          <p:cNvSpPr>
            <a:spLocks noGrp="1"/>
          </p:cNvSpPr>
          <p:nvPr>
            <p:ph type="title"/>
          </p:nvPr>
        </p:nvSpPr>
        <p:spPr/>
        <p:txBody>
          <a:bodyPr>
            <a:normAutofit/>
          </a:bodyPr>
          <a:lstStyle/>
          <a:p>
            <a:r>
              <a:rPr lang="pl-PL" sz="3400" dirty="0">
                <a:effectLst/>
                <a:latin typeface="Calibri" panose="020F0502020204030204" pitchFamily="34" charset="0"/>
                <a:ea typeface="Calibri" panose="020F0502020204030204" pitchFamily="34" charset="0"/>
                <a:cs typeface="Times New Roman" panose="02020603050405020304" pitchFamily="18" charset="0"/>
              </a:rPr>
              <a:t>A</a:t>
            </a:r>
            <a:r>
              <a:rPr lang="en-GB" sz="3400" dirty="0">
                <a:effectLst/>
                <a:latin typeface="Calibri" panose="020F0502020204030204" pitchFamily="34" charset="0"/>
                <a:ea typeface="Calibri" panose="020F0502020204030204" pitchFamily="34" charset="0"/>
                <a:cs typeface="Times New Roman" panose="02020603050405020304" pitchFamily="18" charset="0"/>
              </a:rPr>
              <a:t> souvenir</a:t>
            </a:r>
            <a:r>
              <a:rPr lang="pl-PL" sz="3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3400" dirty="0"/>
          </a:p>
        </p:txBody>
      </p:sp>
      <p:sp>
        <p:nvSpPr>
          <p:cNvPr id="3" name="Symbol zastępczy zawartości 2">
            <a:extLst>
              <a:ext uri="{FF2B5EF4-FFF2-40B4-BE49-F238E27FC236}">
                <a16:creationId xmlns:a16="http://schemas.microsoft.com/office/drawing/2014/main" id="{8F7BC063-D2FB-B424-6E1E-23E0C9BF1C40}"/>
              </a:ext>
            </a:extLst>
          </p:cNvPr>
          <p:cNvSpPr>
            <a:spLocks noGrp="1"/>
          </p:cNvSpPr>
          <p:nvPr>
            <p:ph idx="1"/>
          </p:nvPr>
        </p:nvSpPr>
        <p:spPr>
          <a:xfrm>
            <a:off x="838201" y="2321859"/>
            <a:ext cx="4038600" cy="3855104"/>
          </a:xfrm>
        </p:spPr>
        <p:txBody>
          <a:bodyPr/>
          <a:lstStyle/>
          <a:p>
            <a:r>
              <a:rPr lang="en-GB" dirty="0"/>
              <a:t>a material document of a travel, an extension of tourist experience</a:t>
            </a:r>
          </a:p>
          <a:p>
            <a:r>
              <a:rPr lang="pl-PL" dirty="0"/>
              <a:t>a </a:t>
            </a:r>
            <a:r>
              <a:rPr lang="pl-PL" dirty="0" err="1"/>
              <a:t>gift</a:t>
            </a:r>
            <a:endParaRPr lang="pl-PL" dirty="0"/>
          </a:p>
          <a:p>
            <a:r>
              <a:rPr lang="en-GB" dirty="0"/>
              <a:t>materialized memory</a:t>
            </a:r>
            <a:endParaRPr lang="pl-PL" dirty="0"/>
          </a:p>
          <a:p>
            <a:endParaRPr lang="en-GB" dirty="0"/>
          </a:p>
        </p:txBody>
      </p:sp>
      <p:pic>
        <p:nvPicPr>
          <p:cNvPr id="5" name="Obraz 4">
            <a:extLst>
              <a:ext uri="{FF2B5EF4-FFF2-40B4-BE49-F238E27FC236}">
                <a16:creationId xmlns:a16="http://schemas.microsoft.com/office/drawing/2014/main" id="{B335EE49-15AB-7675-2A80-1FD5FD637B6C}"/>
              </a:ext>
            </a:extLst>
          </p:cNvPr>
          <p:cNvPicPr>
            <a:picLocks noChangeAspect="1"/>
          </p:cNvPicPr>
          <p:nvPr/>
        </p:nvPicPr>
        <p:blipFill>
          <a:blip r:embed="rId2"/>
          <a:stretch>
            <a:fillRect/>
          </a:stretch>
        </p:blipFill>
        <p:spPr>
          <a:xfrm>
            <a:off x="6168142" y="365125"/>
            <a:ext cx="4907752" cy="3211793"/>
          </a:xfrm>
          <a:prstGeom prst="rect">
            <a:avLst/>
          </a:prstGeom>
        </p:spPr>
      </p:pic>
      <p:pic>
        <p:nvPicPr>
          <p:cNvPr id="7" name="Obraz 6">
            <a:extLst>
              <a:ext uri="{FF2B5EF4-FFF2-40B4-BE49-F238E27FC236}">
                <a16:creationId xmlns:a16="http://schemas.microsoft.com/office/drawing/2014/main" id="{89BCC2D0-AB4C-905C-674B-1E75904F6B69}"/>
              </a:ext>
            </a:extLst>
          </p:cNvPr>
          <p:cNvPicPr>
            <a:picLocks noChangeAspect="1"/>
          </p:cNvPicPr>
          <p:nvPr/>
        </p:nvPicPr>
        <p:blipFill>
          <a:blip r:embed="rId3"/>
          <a:stretch>
            <a:fillRect/>
          </a:stretch>
        </p:blipFill>
        <p:spPr>
          <a:xfrm>
            <a:off x="6168142" y="3801034"/>
            <a:ext cx="4907752" cy="2909217"/>
          </a:xfrm>
          <a:prstGeom prst="rect">
            <a:avLst/>
          </a:prstGeom>
        </p:spPr>
      </p:pic>
    </p:spTree>
    <p:extLst>
      <p:ext uri="{BB962C8B-B14F-4D97-AF65-F5344CB8AC3E}">
        <p14:creationId xmlns:p14="http://schemas.microsoft.com/office/powerpoint/2010/main" val="486444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ACA46D-D995-AD3B-8DC4-91936486C5ED}"/>
              </a:ext>
            </a:extLst>
          </p:cNvPr>
          <p:cNvSpPr>
            <a:spLocks noGrp="1"/>
          </p:cNvSpPr>
          <p:nvPr>
            <p:ph type="title"/>
          </p:nvPr>
        </p:nvSpPr>
        <p:spPr/>
        <p:txBody>
          <a:bodyPr>
            <a:normAutofit/>
          </a:bodyPr>
          <a:lstStyle/>
          <a:p>
            <a:r>
              <a:rPr lang="pl-PL" sz="3400" dirty="0">
                <a:effectLst/>
                <a:latin typeface="Calibri" panose="020F0502020204030204" pitchFamily="34" charset="0"/>
                <a:ea typeface="Calibri" panose="020F0502020204030204" pitchFamily="34" charset="0"/>
                <a:cs typeface="Times New Roman" panose="02020603050405020304" pitchFamily="18" charset="0"/>
              </a:rPr>
              <a:t>A</a:t>
            </a:r>
            <a:r>
              <a:rPr lang="en-GB" sz="3400" dirty="0">
                <a:effectLst/>
                <a:latin typeface="Calibri" panose="020F0502020204030204" pitchFamily="34" charset="0"/>
                <a:ea typeface="Calibri" panose="020F0502020204030204" pitchFamily="34" charset="0"/>
                <a:cs typeface="Times New Roman" panose="02020603050405020304" pitchFamily="18" charset="0"/>
              </a:rPr>
              <a:t> souvenir</a:t>
            </a:r>
            <a:r>
              <a:rPr lang="pl-PL" sz="3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3400" dirty="0"/>
          </a:p>
        </p:txBody>
      </p:sp>
      <p:sp>
        <p:nvSpPr>
          <p:cNvPr id="3" name="Symbol zastępczy zawartości 2">
            <a:extLst>
              <a:ext uri="{FF2B5EF4-FFF2-40B4-BE49-F238E27FC236}">
                <a16:creationId xmlns:a16="http://schemas.microsoft.com/office/drawing/2014/main" id="{FC8D22FF-7298-F1B1-4914-68D43D8AB813}"/>
              </a:ext>
            </a:extLst>
          </p:cNvPr>
          <p:cNvSpPr>
            <a:spLocks noGrp="1"/>
          </p:cNvSpPr>
          <p:nvPr>
            <p:ph idx="1"/>
          </p:nvPr>
        </p:nvSpPr>
        <p:spPr>
          <a:xfrm>
            <a:off x="838200" y="2006599"/>
            <a:ext cx="10515600" cy="4170363"/>
          </a:xfrm>
        </p:spPr>
        <p:txBody>
          <a:bodyPr/>
          <a:lstStyle/>
          <a:p>
            <a:r>
              <a:rPr lang="pl-PL" dirty="0"/>
              <a:t>a </a:t>
            </a:r>
            <a:r>
              <a:rPr lang="pl-PL" dirty="0" err="1"/>
              <a:t>thing</a:t>
            </a:r>
            <a:endParaRPr lang="pl-PL" dirty="0"/>
          </a:p>
          <a:p>
            <a:r>
              <a:rPr lang="pl-PL" dirty="0" err="1"/>
              <a:t>an</a:t>
            </a:r>
            <a:r>
              <a:rPr lang="pl-PL" dirty="0"/>
              <a:t> </a:t>
            </a:r>
            <a:r>
              <a:rPr lang="pl-PL" dirty="0" err="1"/>
              <a:t>object</a:t>
            </a:r>
            <a:endParaRPr lang="pl-PL" dirty="0"/>
          </a:p>
          <a:p>
            <a:r>
              <a:rPr lang="pl-PL" dirty="0"/>
              <a:t>a </a:t>
            </a:r>
            <a:r>
              <a:rPr lang="pl-PL" dirty="0" err="1"/>
              <a:t>commodity</a:t>
            </a:r>
            <a:endParaRPr lang="pl-PL" dirty="0"/>
          </a:p>
          <a:p>
            <a:endParaRPr lang="pl-PL" dirty="0"/>
          </a:p>
          <a:p>
            <a:endParaRPr lang="pl-PL" dirty="0"/>
          </a:p>
          <a:p>
            <a:endParaRPr lang="en-GB" dirty="0"/>
          </a:p>
        </p:txBody>
      </p:sp>
      <p:pic>
        <p:nvPicPr>
          <p:cNvPr id="5" name="Obraz 4">
            <a:extLst>
              <a:ext uri="{FF2B5EF4-FFF2-40B4-BE49-F238E27FC236}">
                <a16:creationId xmlns:a16="http://schemas.microsoft.com/office/drawing/2014/main" id="{E75F3B7E-5534-DC15-B51B-AE1BA94CE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165" y="845344"/>
            <a:ext cx="7519158" cy="5167312"/>
          </a:xfrm>
          <a:prstGeom prst="rect">
            <a:avLst/>
          </a:prstGeom>
        </p:spPr>
      </p:pic>
    </p:spTree>
    <p:extLst>
      <p:ext uri="{BB962C8B-B14F-4D97-AF65-F5344CB8AC3E}">
        <p14:creationId xmlns:p14="http://schemas.microsoft.com/office/powerpoint/2010/main" val="202029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587555-B56E-9F10-EA69-A0A8151B8C1D}"/>
              </a:ext>
            </a:extLst>
          </p:cNvPr>
          <p:cNvSpPr>
            <a:spLocks noGrp="1"/>
          </p:cNvSpPr>
          <p:nvPr>
            <p:ph type="title"/>
          </p:nvPr>
        </p:nvSpPr>
        <p:spPr/>
        <p:txBody>
          <a:bodyPr>
            <a:normAutofit/>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Why does a thing / an artefact become a souvenir? </a:t>
            </a:r>
            <a:endParaRPr lang="en-GB" sz="3400" dirty="0"/>
          </a:p>
        </p:txBody>
      </p:sp>
      <p:sp>
        <p:nvSpPr>
          <p:cNvPr id="3" name="Symbol zastępczy zawartości 2">
            <a:extLst>
              <a:ext uri="{FF2B5EF4-FFF2-40B4-BE49-F238E27FC236}">
                <a16:creationId xmlns:a16="http://schemas.microsoft.com/office/drawing/2014/main" id="{D63EFE1E-3FA6-0180-AEA4-1ECE8482E2AC}"/>
              </a:ext>
            </a:extLst>
          </p:cNvPr>
          <p:cNvSpPr>
            <a:spLocks noGrp="1"/>
          </p:cNvSpPr>
          <p:nvPr>
            <p:ph idx="1"/>
          </p:nvPr>
        </p:nvSpPr>
        <p:spPr>
          <a:xfrm>
            <a:off x="838200" y="2599765"/>
            <a:ext cx="9273988" cy="3577198"/>
          </a:xfrm>
        </p:spPr>
        <p:txBody>
          <a:bodyPr/>
          <a:lstStyle/>
          <a:p>
            <a:endParaRPr lang="pl-P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pl-PL" dirty="0" err="1"/>
              <a:t>commodification</a:t>
            </a:r>
            <a:r>
              <a:rPr lang="pl-PL" dirty="0"/>
              <a:t> of a native </a:t>
            </a:r>
            <a:r>
              <a:rPr lang="pl-PL" dirty="0" err="1"/>
              <a:t>artifact</a:t>
            </a:r>
            <a:r>
              <a:rPr lang="pl-PL" dirty="0"/>
              <a:t> </a:t>
            </a:r>
            <a:r>
              <a:rPr lang="pl-PL" dirty="0" err="1"/>
              <a:t>into</a:t>
            </a:r>
            <a:r>
              <a:rPr lang="pl-PL" dirty="0"/>
              <a:t> a souvenir,</a:t>
            </a:r>
          </a:p>
          <a:p>
            <a:r>
              <a:rPr lang="en-GB" dirty="0"/>
              <a:t>mass production of things for the tourism industry</a:t>
            </a:r>
            <a:r>
              <a:rPr lang="pl-PL" dirty="0"/>
              <a:t>,</a:t>
            </a:r>
          </a:p>
          <a:p>
            <a:r>
              <a:rPr lang="en-GB" dirty="0"/>
              <a:t>giving status </a:t>
            </a:r>
            <a:r>
              <a:rPr lang="pl-PL" dirty="0"/>
              <a:t>of</a:t>
            </a:r>
            <a:r>
              <a:rPr lang="en-GB" dirty="0"/>
              <a:t> a souvenir </a:t>
            </a:r>
            <a:r>
              <a:rPr lang="pl-PL" dirty="0"/>
              <a:t>to</a:t>
            </a:r>
            <a:r>
              <a:rPr lang="en-GB" dirty="0"/>
              <a:t> a neutral thing by a tourist</a:t>
            </a:r>
            <a:r>
              <a:rPr lang="pl-PL" dirty="0"/>
              <a:t>.</a:t>
            </a:r>
            <a:endParaRPr lang="en-GB" dirty="0"/>
          </a:p>
        </p:txBody>
      </p:sp>
    </p:spTree>
    <p:extLst>
      <p:ext uri="{BB962C8B-B14F-4D97-AF65-F5344CB8AC3E}">
        <p14:creationId xmlns:p14="http://schemas.microsoft.com/office/powerpoint/2010/main" val="3787052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32CA7C-6E04-BF2D-DB68-37CD6F733C19}"/>
              </a:ext>
            </a:extLst>
          </p:cNvPr>
          <p:cNvSpPr>
            <a:spLocks noGrp="1"/>
          </p:cNvSpPr>
          <p:nvPr>
            <p:ph type="title"/>
          </p:nvPr>
        </p:nvSpPr>
        <p:spPr/>
        <p:txBody>
          <a:bodyPr>
            <a:normAutofit/>
          </a:bodyPr>
          <a:lstStyle/>
          <a:p>
            <a:r>
              <a:rPr lang="pl-PL" sz="3400" dirty="0" err="1"/>
              <a:t>Commodification</a:t>
            </a:r>
            <a:r>
              <a:rPr lang="pl-PL" sz="3400" dirty="0"/>
              <a:t> of a native </a:t>
            </a:r>
            <a:r>
              <a:rPr lang="pl-PL" sz="3400" dirty="0" err="1"/>
              <a:t>artifact</a:t>
            </a:r>
            <a:r>
              <a:rPr lang="pl-PL" sz="3400" dirty="0"/>
              <a:t> </a:t>
            </a:r>
            <a:r>
              <a:rPr lang="pl-PL" sz="3400" dirty="0" err="1"/>
              <a:t>into</a:t>
            </a:r>
            <a:r>
              <a:rPr lang="pl-PL" sz="3400" dirty="0"/>
              <a:t> a souvenir</a:t>
            </a:r>
            <a:endParaRPr lang="en-GB" sz="3400" dirty="0"/>
          </a:p>
        </p:txBody>
      </p:sp>
      <p:sp>
        <p:nvSpPr>
          <p:cNvPr id="3" name="Symbol zastępczy zawartości 2">
            <a:extLst>
              <a:ext uri="{FF2B5EF4-FFF2-40B4-BE49-F238E27FC236}">
                <a16:creationId xmlns:a16="http://schemas.microsoft.com/office/drawing/2014/main" id="{0FBEF291-1F05-A4AB-55F4-1EEBF7BB023C}"/>
              </a:ext>
            </a:extLst>
          </p:cNvPr>
          <p:cNvSpPr>
            <a:spLocks noGrp="1"/>
          </p:cNvSpPr>
          <p:nvPr>
            <p:ph idx="1"/>
          </p:nvPr>
        </p:nvSpPr>
        <p:spPr>
          <a:xfrm>
            <a:off x="838200" y="2196353"/>
            <a:ext cx="10515600" cy="3980610"/>
          </a:xfrm>
        </p:spPr>
        <p:txBody>
          <a:bodyPr>
            <a:normAutofit/>
          </a:bodyPr>
          <a:lstStyle/>
          <a:p>
            <a:r>
              <a:rPr lang="en-GB" sz="2200" dirty="0">
                <a:effectLst/>
                <a:latin typeface="Calibri" panose="020F0502020204030204" pitchFamily="34" charset="0"/>
                <a:ea typeface="Calibri" panose="020F0502020204030204" pitchFamily="34" charset="0"/>
                <a:cs typeface="Times New Roman" panose="02020603050405020304" pitchFamily="18" charset="0"/>
              </a:rPr>
              <a:t>the reduction or, on the contrary, the amplification of some original elements and signs (structure, size,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color</a:t>
            </a:r>
            <a:r>
              <a:rPr lang="en-GB" sz="2200" dirty="0">
                <a:effectLst/>
                <a:latin typeface="Calibri" panose="020F0502020204030204" pitchFamily="34" charset="0"/>
                <a:ea typeface="Calibri" panose="020F0502020204030204" pitchFamily="34" charset="0"/>
                <a:cs typeface="Times New Roman" panose="02020603050405020304" pitchFamily="18" charset="0"/>
              </a:rPr>
              <a:t>),</a:t>
            </a:r>
            <a:endParaRPr lang="pl-PL" sz="2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dirty="0">
                <a:effectLst/>
                <a:latin typeface="Calibri" panose="020F0502020204030204" pitchFamily="34" charset="0"/>
                <a:ea typeface="Calibri" panose="020F0502020204030204" pitchFamily="34" charset="0"/>
                <a:cs typeface="Times New Roman" panose="02020603050405020304" pitchFamily="18" charset="0"/>
              </a:rPr>
              <a:t>standardization, the replacement of traditional materials with industrial ones</a:t>
            </a:r>
            <a:r>
              <a:rPr lang="pl-PL" sz="22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the transformation of functional objects into decorative objects, which lead to their repetitive production</a:t>
            </a:r>
            <a:r>
              <a:rPr lang="pl-PL" sz="2200" dirty="0">
                <a:latin typeface="Calibri" panose="020F0502020204030204" pitchFamily="34" charset="0"/>
                <a:ea typeface="Calibri" panose="020F0502020204030204" pitchFamily="34" charset="0"/>
                <a:cs typeface="Times New Roman" panose="02020603050405020304" pitchFamily="18" charset="0"/>
              </a:rPr>
              <a:t>,</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new cultural meanings are created</a:t>
            </a:r>
            <a:endParaRPr lang="pl-PL" sz="2200" dirty="0">
              <a:latin typeface="Calibri" panose="020F0502020204030204" pitchFamily="34" charset="0"/>
              <a:ea typeface="Calibri" panose="020F0502020204030204" pitchFamily="34" charset="0"/>
              <a:cs typeface="Times New Roman" panose="02020603050405020304" pitchFamily="18" charset="0"/>
            </a:endParaRPr>
          </a:p>
          <a:p>
            <a:r>
              <a:rPr lang="en-GB" sz="2200" dirty="0"/>
              <a:t>giving a portable form, easy to transport</a:t>
            </a:r>
          </a:p>
        </p:txBody>
      </p:sp>
    </p:spTree>
    <p:extLst>
      <p:ext uri="{BB962C8B-B14F-4D97-AF65-F5344CB8AC3E}">
        <p14:creationId xmlns:p14="http://schemas.microsoft.com/office/powerpoint/2010/main" val="423592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dirty="0"/>
          </a:p>
        </p:txBody>
      </p:sp>
      <p:pic>
        <p:nvPicPr>
          <p:cNvPr id="2050" name="Picture 2"/>
          <p:cNvPicPr>
            <a:picLocks noChangeAspect="1" noChangeArrowheads="1"/>
          </p:cNvPicPr>
          <p:nvPr/>
        </p:nvPicPr>
        <p:blipFill>
          <a:blip r:embed="rId3"/>
          <a:srcRect/>
          <a:stretch>
            <a:fillRect/>
          </a:stretch>
        </p:blipFill>
        <p:spPr bwMode="auto">
          <a:xfrm>
            <a:off x="1391821" y="750755"/>
            <a:ext cx="3392888" cy="5143536"/>
          </a:xfrm>
          <a:prstGeom prst="rect">
            <a:avLst/>
          </a:prstGeom>
          <a:noFill/>
          <a:ln w="9525">
            <a:noFill/>
            <a:miter lim="800000"/>
            <a:headEnd/>
            <a:tailEnd/>
          </a:ln>
          <a:effectLst/>
        </p:spPr>
      </p:pic>
      <p:pic>
        <p:nvPicPr>
          <p:cNvPr id="2051" name="Picture 3"/>
          <p:cNvPicPr>
            <a:picLocks noGrp="1" noChangeAspect="1" noChangeArrowheads="1"/>
          </p:cNvPicPr>
          <p:nvPr>
            <p:ph idx="1"/>
          </p:nvPr>
        </p:nvPicPr>
        <p:blipFill>
          <a:blip r:embed="rId4"/>
          <a:srcRect/>
          <a:stretch>
            <a:fillRect/>
          </a:stretch>
        </p:blipFill>
        <p:spPr bwMode="auto">
          <a:xfrm>
            <a:off x="7096934" y="750755"/>
            <a:ext cx="3703245" cy="5049410"/>
          </a:xfrm>
          <a:prstGeom prst="rect">
            <a:avLst/>
          </a:prstGeom>
          <a:noFill/>
          <a:ln w="9525">
            <a:noFill/>
            <a:miter lim="800000"/>
            <a:headEnd/>
            <a:tailEnd/>
          </a:ln>
          <a:effectLst/>
        </p:spPr>
      </p:pic>
      <p:pic>
        <p:nvPicPr>
          <p:cNvPr id="3074" name="Picture 2"/>
          <p:cNvPicPr>
            <a:picLocks noChangeAspect="1" noChangeArrowheads="1"/>
          </p:cNvPicPr>
          <p:nvPr/>
        </p:nvPicPr>
        <p:blipFill>
          <a:blip r:embed="rId5"/>
          <a:srcRect/>
          <a:stretch>
            <a:fillRect/>
          </a:stretch>
        </p:blipFill>
        <p:spPr bwMode="auto">
          <a:xfrm>
            <a:off x="5095067" y="1885553"/>
            <a:ext cx="1519885" cy="1960305"/>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3"/>
          <a:srcRect/>
          <a:stretch>
            <a:fillRect/>
          </a:stretch>
        </p:blipFill>
        <p:spPr bwMode="auto">
          <a:xfrm>
            <a:off x="1154358" y="3084509"/>
            <a:ext cx="5499525" cy="3408366"/>
          </a:xfrm>
          <a:prstGeom prst="rect">
            <a:avLst/>
          </a:prstGeom>
          <a:noFill/>
          <a:ln w="9525">
            <a:noFill/>
            <a:miter lim="800000"/>
            <a:headEnd/>
            <a:tailEnd/>
          </a:ln>
          <a:effectLst/>
        </p:spPr>
      </p:pic>
      <p:pic>
        <p:nvPicPr>
          <p:cNvPr id="5" name="Picture 5"/>
          <p:cNvPicPr>
            <a:picLocks noChangeAspect="1" noChangeArrowheads="1"/>
          </p:cNvPicPr>
          <p:nvPr/>
        </p:nvPicPr>
        <p:blipFill>
          <a:blip r:embed="rId4"/>
          <a:srcRect/>
          <a:stretch>
            <a:fillRect/>
          </a:stretch>
        </p:blipFill>
        <p:spPr bwMode="auto">
          <a:xfrm>
            <a:off x="7044862" y="4037012"/>
            <a:ext cx="3795331" cy="2514602"/>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srcRect/>
          <a:stretch>
            <a:fillRect/>
          </a:stretch>
        </p:blipFill>
        <p:spPr bwMode="auto">
          <a:xfrm>
            <a:off x="6022571" y="306386"/>
            <a:ext cx="4533912" cy="3576583"/>
          </a:xfrm>
          <a:prstGeom prst="rect">
            <a:avLst/>
          </a:prstGeom>
          <a:noFill/>
          <a:ln w="9525">
            <a:noFill/>
            <a:miter lim="800000"/>
            <a:headEnd/>
            <a:tailEnd/>
          </a:ln>
          <a:effectLst/>
        </p:spPr>
      </p:pic>
      <p:pic>
        <p:nvPicPr>
          <p:cNvPr id="7" name="Picture 3"/>
          <p:cNvPicPr>
            <a:picLocks noChangeAspect="1" noChangeArrowheads="1"/>
          </p:cNvPicPr>
          <p:nvPr/>
        </p:nvPicPr>
        <p:blipFill>
          <a:blip r:embed="rId6"/>
          <a:srcRect/>
          <a:stretch>
            <a:fillRect/>
          </a:stretch>
        </p:blipFill>
        <p:spPr bwMode="auto">
          <a:xfrm>
            <a:off x="1046601" y="306386"/>
            <a:ext cx="2857520" cy="2458939"/>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2947</TotalTime>
  <Words>1578</Words>
  <Application>Microsoft Office PowerPoint</Application>
  <PresentationFormat>Panoramiczny</PresentationFormat>
  <Paragraphs>116</Paragraphs>
  <Slides>29</Slides>
  <Notes>6</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29</vt:i4>
      </vt:variant>
    </vt:vector>
  </HeadingPairs>
  <TitlesOfParts>
    <vt:vector size="34" baseType="lpstr">
      <vt:lpstr>Arial</vt:lpstr>
      <vt:lpstr>Calibri</vt:lpstr>
      <vt:lpstr>Calibri Light</vt:lpstr>
      <vt:lpstr>Wingdings</vt:lpstr>
      <vt:lpstr>Motyw pakietu Office</vt:lpstr>
      <vt:lpstr>Anthropology of Travel and Tourism </vt:lpstr>
      <vt:lpstr>Final presentation/essay - December</vt:lpstr>
      <vt:lpstr>Recapitulation from 18.10</vt:lpstr>
      <vt:lpstr>A souvenir… </vt:lpstr>
      <vt:lpstr>A souvenir… </vt:lpstr>
      <vt:lpstr>Why does a thing / an artefact become a souvenir? </vt:lpstr>
      <vt:lpstr>Commodification of a native artifact into a souvenir</vt:lpstr>
      <vt:lpstr>Prezentacja programu PowerPoint</vt:lpstr>
      <vt:lpstr>Prezentacja programu PowerPoint</vt:lpstr>
      <vt:lpstr>Prezentacja programu PowerPoint</vt:lpstr>
      <vt:lpstr>The mass production of tourist souvenirs </vt:lpstr>
      <vt:lpstr>The mass production of tourist souvenirs</vt:lpstr>
      <vt:lpstr>The status of a souvenir granted by a tourist</vt:lpstr>
      <vt:lpstr>The status of a souvenir granted by a tourist</vt:lpstr>
      <vt:lpstr>How old is the souvenir?  </vt:lpstr>
      <vt:lpstr>Typology of souvenirs  </vt:lpstr>
      <vt:lpstr>Typology of souvenirs</vt:lpstr>
      <vt:lpstr>Typology by Alain Decrop and Julie Masse:</vt:lpstr>
      <vt:lpstr> SOUVENIR ATTRIBUTES: </vt:lpstr>
      <vt:lpstr>The authenticity of souvenirs </vt:lpstr>
      <vt:lpstr>The authenticity of souvenirs </vt:lpstr>
      <vt:lpstr>Food as a souvenir? </vt:lpstr>
      <vt:lpstr>When the tourist does not take, but gives ...</vt:lpstr>
      <vt:lpstr>When the tourist does not take, but gives ...</vt:lpstr>
      <vt:lpstr>Prezentacja programu PowerPoint</vt:lpstr>
      <vt:lpstr>Prezentacja programu PowerPoint</vt:lpstr>
      <vt:lpstr>Prezentacja programu PowerPoint</vt:lpstr>
      <vt:lpstr>A brief discussion in groups</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 me your souvenir and I'll tell you who you are</dc:title>
  <dc:creator>Asia</dc:creator>
  <cp:lastModifiedBy>Asia</cp:lastModifiedBy>
  <cp:revision>66</cp:revision>
  <dcterms:created xsi:type="dcterms:W3CDTF">2022-10-21T13:02:27Z</dcterms:created>
  <dcterms:modified xsi:type="dcterms:W3CDTF">2022-10-24T20:32:19Z</dcterms:modified>
</cp:coreProperties>
</file>