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56" r:id="rId3"/>
    <p:sldId id="260" r:id="rId4"/>
    <p:sldId id="313" r:id="rId5"/>
    <p:sldId id="314" r:id="rId6"/>
    <p:sldId id="315" r:id="rId7"/>
    <p:sldId id="257" r:id="rId8"/>
    <p:sldId id="331" r:id="rId9"/>
    <p:sldId id="330" r:id="rId10"/>
    <p:sldId id="316" r:id="rId11"/>
    <p:sldId id="317" r:id="rId12"/>
    <p:sldId id="312" r:id="rId13"/>
    <p:sldId id="318" r:id="rId14"/>
    <p:sldId id="309" r:id="rId15"/>
    <p:sldId id="319" r:id="rId16"/>
    <p:sldId id="320" r:id="rId17"/>
    <p:sldId id="321" r:id="rId18"/>
    <p:sldId id="322" r:id="rId19"/>
    <p:sldId id="323" r:id="rId20"/>
    <p:sldId id="326" r:id="rId21"/>
    <p:sldId id="325" r:id="rId22"/>
    <p:sldId id="324" r:id="rId23"/>
    <p:sldId id="329" r:id="rId24"/>
    <p:sldId id="327" r:id="rId25"/>
    <p:sldId id="311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E04FDC-B22C-1BFE-E817-29A62FA8D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C749377-4AAE-62C5-7233-23D1F4539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343113-D9E1-A196-8916-1D1CB506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3BD978-D6A0-D775-D7AA-A4BA045C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8BEA26-8207-2E08-29E6-2D23BB99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70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F7FA0C-113D-E0BB-AB02-F185E9D33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E84088B-4018-787C-189E-80C18BCFE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DE403B-A3EE-00FB-CA58-80921518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C07863-3303-1422-5367-FCFE20642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5E414C-1C63-696D-0529-9786C76BE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09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1E48049-6937-55A1-D611-9B76B8179F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E826764-0021-EFEA-C3E5-C7F7986F3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3BD43F-867B-D4AF-6A9D-8148B869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E7C7CF-67C5-1D45-5ED1-43464F3E2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54801A-1B3B-0156-4A5D-DF315F0C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123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E80786-6379-8F4C-9E35-88AB939E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14E8B4-EA51-7568-5855-50B878D40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2989C5-DE2C-983D-DF36-C6E846602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452CF2-DDF6-B380-BE80-5634DA616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0222A5-7D09-1322-401D-E57DF590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56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158E2E-A5E3-5EBB-4F32-B091FF08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44B26DF-DA5D-1D52-8379-10B71F6FC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3EDC6C-5C73-64C0-3DAA-155C8E3E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6F174C-6F9F-7665-DB62-D2306448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CC739F-D0B3-0B03-9552-E568DFA07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74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3B3561-67AE-8970-B64B-C2967194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ACBC0A-60CC-E0B8-856D-9AE642A83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2037BA8-3130-6B25-D412-CFF3CB3D8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12C0CDE-6355-8823-7D38-DBF3935B7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5A90D9F-A2C6-A302-298D-A891F3D3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179323-A9CE-0DEB-7EA4-875DA6A3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81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732DD8-6E93-A32C-BD46-5C0C1191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D5792A0-1621-10AD-78A5-62479F18C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7377786-5533-0F38-F9A4-567267BCE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8D52336-B044-ED96-9DEC-3E6E3FC04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25C644A-253F-9691-1B17-972F341134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8D69180-FCC9-12F2-9E8F-EF5A88AF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DD20176-336B-89AB-6265-E2875A601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0C2C794-B358-FB99-E5B3-0FE41849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993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55B154-E442-E0FE-C3C9-11120E37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3059B9B-5113-C270-180C-952FB23F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F18E042-76E5-39C7-052F-82C38630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31C7535-D663-EBF9-7F21-4309833B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59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2A03403-A5D8-4458-C71F-9454CDDC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507494A-6A6D-C982-533C-215F995D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BD10F2-A37E-739E-3550-534B9553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899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C89704-B23D-2A3B-F46D-B16A4EFC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902A2B-B5A9-9544-E4FF-34E1B7813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F18DF8B-A5CC-FECC-855F-5156978C5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B3FB590-C09B-4F70-F1CD-AF4E6DD83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68C69A-235E-0BFA-BA0F-4994163E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95F6F59-7211-C890-80F9-D279478C1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18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0258BF-CC03-A4FD-3E1F-BB90B056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5425C60-960F-B953-2643-9F7C3E05A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AB00B0F-8FD9-EE6A-C994-127EC5B0C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4182DEC-30D5-61AB-CF4A-7A549CFE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7F08D22-2D96-2073-824E-80860239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6E6A861-7F58-833B-CBB2-CED15439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78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8B3262-BF6D-4679-D2DD-E8CFB1A8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GB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E07F66-B969-F61F-F591-7B5D7F678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3781B0-5DBD-0A6E-1381-5D0F61C58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675EA-DCD1-4CE8-92D6-E441937DB5CB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EE7AC7-B8B8-4886-38A1-2D9E53BB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9111F1-D66E-FFC2-53B0-367AE904E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584E4-4127-4DB6-972C-1E52EE1E99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44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C5ADC2-4D3E-195F-D401-307A2D74F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F9D8B71-2D79-536E-411A-F411D3E28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225" y="905314"/>
            <a:ext cx="6669740" cy="5047371"/>
          </a:xfrm>
        </p:spPr>
      </p:pic>
    </p:spTree>
    <p:extLst>
      <p:ext uri="{BB962C8B-B14F-4D97-AF65-F5344CB8AC3E}">
        <p14:creationId xmlns:p14="http://schemas.microsoft.com/office/powerpoint/2010/main" val="2282384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E2CC20-A52A-1434-243E-B4BD3587C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776"/>
            <a:ext cx="10515600" cy="1125912"/>
          </a:xfrm>
        </p:spPr>
        <p:txBody>
          <a:bodyPr>
            <a:normAutofit/>
          </a:bodyPr>
          <a:lstStyle/>
          <a:p>
            <a:pPr algn="ctr"/>
            <a:r>
              <a:rPr lang="en-GB" sz="3400" b="1" i="0" dirty="0">
                <a:effectLst/>
              </a:rPr>
              <a:t>The 20 Most Visited Cities in the World</a:t>
            </a:r>
            <a:br>
              <a:rPr lang="en-GB" sz="3400" b="1" i="0" dirty="0">
                <a:effectLst/>
              </a:rPr>
            </a:br>
            <a:endParaRPr lang="en-GB" sz="3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53966B0-7D33-A9E4-F024-BA7F1D346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3679" y="1461247"/>
            <a:ext cx="8667488" cy="4697787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17EE0DE-CCA4-26B8-A84F-E891D0F5A90F}"/>
              </a:ext>
            </a:extLst>
          </p:cNvPr>
          <p:cNvSpPr txBox="1"/>
          <p:nvPr/>
        </p:nvSpPr>
        <p:spPr>
          <a:xfrm>
            <a:off x="1633679" y="6293224"/>
            <a:ext cx="4267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/>
              <a:t>From: travelness.com</a:t>
            </a:r>
            <a:r>
              <a:rPr lang="en-GB" sz="1500" dirty="0"/>
              <a:t>, data updated in October 2022 </a:t>
            </a:r>
          </a:p>
        </p:txBody>
      </p:sp>
    </p:spTree>
    <p:extLst>
      <p:ext uri="{BB962C8B-B14F-4D97-AF65-F5344CB8AC3E}">
        <p14:creationId xmlns:p14="http://schemas.microsoft.com/office/powerpoint/2010/main" val="491279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DE089C-5360-6AAA-D043-F35C548FA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400" dirty="0"/>
              <a:t>The most </a:t>
            </a:r>
            <a:r>
              <a:rPr lang="pl-PL" sz="3400" dirty="0" err="1"/>
              <a:t>overloaded</a:t>
            </a:r>
            <a:r>
              <a:rPr lang="pl-PL" sz="3400" dirty="0"/>
              <a:t> </a:t>
            </a:r>
            <a:r>
              <a:rPr lang="pl-PL" sz="3400" dirty="0" err="1"/>
              <a:t>cities</a:t>
            </a:r>
            <a:r>
              <a:rPr lang="pl-PL" sz="3400" dirty="0"/>
              <a:t> in Europe</a:t>
            </a:r>
            <a:endParaRPr lang="en-GB" sz="3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26FA0C0-642C-C244-1019-DB966D213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613" y="1825625"/>
            <a:ext cx="7068960" cy="419865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CB2B526-DFAB-E710-6371-4EFC4E80C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613" y="6159219"/>
            <a:ext cx="7142774" cy="41634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31664E3-76B0-F0A6-0876-82C5109837C5}"/>
              </a:ext>
            </a:extLst>
          </p:cNvPr>
          <p:cNvSpPr txBox="1"/>
          <p:nvPr/>
        </p:nvSpPr>
        <p:spPr>
          <a:xfrm>
            <a:off x="9965319" y="6367390"/>
            <a:ext cx="21156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/>
              <a:t>From: holidu.co.uk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09195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94DB08-5D9B-EB10-91B4-8199A3BB3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19"/>
            <a:ext cx="10515600" cy="1257487"/>
          </a:xfrm>
        </p:spPr>
        <p:txBody>
          <a:bodyPr>
            <a:normAutofit/>
          </a:bodyPr>
          <a:lstStyle/>
          <a:p>
            <a:br>
              <a:rPr lang="en-GB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E03BE8-96B8-4DAD-02CE-1F6A12F91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559218"/>
            <a:ext cx="7881657" cy="56570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role of c</a:t>
            </a:r>
            <a:r>
              <a:rPr lang="en-GB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ultural brokers or mediators:</a:t>
            </a:r>
            <a:endParaRPr lang="pl-PL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between two (or more) cultures and possess the attributes of their membership, translators, a rol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in making 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decisions about what is and is not presented, and how cultural elements are presented, a key role in developing and promoting tourism </a:t>
            </a:r>
            <a:endParaRPr lang="en-GB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in the past: 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 who mediated contacts between indigenous peoples and colonial administrations, e. </a:t>
            </a:r>
            <a:r>
              <a:rPr lang="en-GB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members of the local culture, missionaries or teachers</a:t>
            </a:r>
            <a:endParaRPr lang="en-GB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nowadays: 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 </a:t>
            </a:r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guides, tourist guides, travel assistants, migrant 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workers, second-generation immigrants, people of mixed ethnicity, anthropologists,</a:t>
            </a:r>
            <a:endParaRPr lang="en-GB" sz="2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r>
              <a:rPr lang="en-GB" sz="2200" dirty="0"/>
              <a:t>their role partially superseded by book travel guides, materials available at tourist points and, above all, information available on the internet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B2FFCBA-2E66-9F35-9391-B0222BCFC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693" y="909637"/>
            <a:ext cx="30956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54519F-89E7-CD3D-1285-71DF5963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90129" cy="1325563"/>
          </a:xfrm>
        </p:spPr>
        <p:txBody>
          <a:bodyPr/>
          <a:lstStyle/>
          <a:p>
            <a:r>
              <a:rPr lang="en-GB" sz="2800" dirty="0">
                <a:latin typeface="+mn-lt"/>
                <a:ea typeface="+mn-ea"/>
                <a:cs typeface="+mn-cs"/>
              </a:rPr>
              <a:t>Host-tourist interaction by Willis Sutton (five sociocultural characteristics 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32C039-D313-3DCE-AEFB-3C5C97562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9811"/>
            <a:ext cx="5706035" cy="4097151"/>
          </a:xfrm>
        </p:spPr>
        <p:txBody>
          <a:bodyPr>
            <a:normAutofit/>
          </a:bodyPr>
          <a:lstStyle/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mutual recognition of the guest and the host,</a:t>
            </a:r>
          </a:p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fact that both guest and host share a "focus on immediate pleasure“,</a:t>
            </a:r>
          </a:p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cognitive asymmetry between guests and hosts,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mutual enrichment,</a:t>
            </a:r>
          </a:p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problem of relative compatibility of values ​​and norms of host and guest cultures.</a:t>
            </a:r>
            <a:endParaRPr lang="en-GB" sz="22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829724F-A1F3-49F5-42BE-E81E765B7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352" y="2079811"/>
            <a:ext cx="3727448" cy="32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1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66910" y="571480"/>
            <a:ext cx="8229600" cy="1143000"/>
          </a:xfrm>
        </p:spPr>
        <p:txBody>
          <a:bodyPr>
            <a:normAutofit/>
          </a:bodyPr>
          <a:lstStyle/>
          <a:p>
            <a:endParaRPr lang="en-GB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0965" y="906406"/>
            <a:ext cx="4896407" cy="368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5995958" y="1454503"/>
            <a:ext cx="4071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Three tourists were convicted in a Sri Lankan court after taking pictures of themselves in which they pretended to kiss a Buddhist statue</a:t>
            </a:r>
            <a:r>
              <a:rPr lang="en-GB" dirty="0"/>
              <a:t>, 2012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876" y="2847323"/>
            <a:ext cx="4546783" cy="349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rostokąt 5"/>
          <p:cNvSpPr/>
          <p:nvPr/>
        </p:nvSpPr>
        <p:spPr>
          <a:xfrm>
            <a:off x="2675662" y="5415271"/>
            <a:ext cx="3786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i="1" dirty="0"/>
              <a:t>Italian police hunts tourist</a:t>
            </a:r>
            <a:r>
              <a:rPr lang="pl-PL" i="1" dirty="0"/>
              <a:t>s</a:t>
            </a:r>
            <a:r>
              <a:rPr lang="en-GB" i="1" dirty="0"/>
              <a:t> who stripped naked at famous Roman statue</a:t>
            </a:r>
            <a:r>
              <a:rPr lang="en-GB" dirty="0"/>
              <a:t>, 2014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47A12F-00EC-FEEB-2586-78737FEB1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2459" cy="1325563"/>
          </a:xfrm>
        </p:spPr>
        <p:txBody>
          <a:bodyPr>
            <a:normAutofit/>
          </a:bodyPr>
          <a:lstStyle/>
          <a:p>
            <a:r>
              <a:rPr lang="en-GB" sz="3300" dirty="0">
                <a:ea typeface="+mn-ea"/>
                <a:cs typeface="+mn-cs"/>
              </a:rPr>
              <a:t>Host-tourist interaction by </a:t>
            </a:r>
            <a:r>
              <a:rPr lang="en-GB" sz="3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Alister Mathieson and Geoffrey Wall </a:t>
            </a:r>
            <a:endParaRPr lang="en-GB" sz="33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7FDFAD-CBE1-965B-CF11-B8B19B0CB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43953"/>
            <a:ext cx="4961965" cy="4133009"/>
          </a:xfrm>
        </p:spPr>
        <p:txBody>
          <a:bodyPr/>
          <a:lstStyle/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the transitory, short-term and superficial nature of the relationship,</a:t>
            </a: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the pressure on tourists to experience a wide variety of experiences in a short period of time,</a:t>
            </a: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the isolation of tourists, who often separate themselves from local residents and spend most of their time with other tourists,</a:t>
            </a: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the relations between hosts and tourists are not spontaneous but formalized and planned,</a:t>
            </a: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inequality,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unsymmetry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of the relation.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57002D6-199D-922F-4919-77D0646AB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92112"/>
            <a:ext cx="5138737" cy="36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30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A04D77-C1B5-87D2-4CA1-A76A28A3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>
                <a:ea typeface="+mn-ea"/>
                <a:cs typeface="+mn-cs"/>
              </a:rPr>
              <a:t>Host-tourist interaction by </a:t>
            </a:r>
            <a:r>
              <a:rPr lang="en-GB" sz="3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Pierre van den </a:t>
            </a:r>
            <a:r>
              <a:rPr lang="en-GB" sz="3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Berghe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4E98E-1224-E98A-825D-3376AF533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0318" cy="4351338"/>
          </a:xfrm>
        </p:spPr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form of ethnic relations involving three economically unequal groups, which include the tourist and the performer</a:t>
            </a: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performer becomes a native the moment he begins to interact with the tourist and influence his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behavior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ourists belong to different cultures and subcultures, thus forming a multi-ethnic group, however common tourist experiences unite them in a "super-ethnicity"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creation and remaking of the original ethnic identity of the hosts 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49D17F1-325C-A214-0C06-6D3390133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098" y="1992311"/>
            <a:ext cx="5657702" cy="335840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6407F5D-79C7-B0F8-4ED0-BC3320772A93}"/>
              </a:ext>
            </a:extLst>
          </p:cNvPr>
          <p:cNvSpPr txBox="1"/>
          <p:nvPr/>
        </p:nvSpPr>
        <p:spPr>
          <a:xfrm>
            <a:off x="5746376" y="5602941"/>
            <a:ext cx="5477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dirty="0">
                <a:solidFill>
                  <a:srgbClr val="313131"/>
                </a:solidFill>
                <a:effectLst/>
                <a:latin typeface="PT Sans" panose="020B0503020203020204" pitchFamily="34" charset="0"/>
              </a:rPr>
              <a:t>Maasai village, from: thealtruistictraveller.com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56745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77D835-B0B0-8887-928C-512D7AA6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1" y="365125"/>
            <a:ext cx="11492753" cy="1325563"/>
          </a:xfrm>
        </p:spPr>
        <p:txBody>
          <a:bodyPr>
            <a:normAutofit/>
          </a:bodyPr>
          <a:lstStyle/>
          <a:p>
            <a:r>
              <a:rPr lang="en-GB" sz="3200" dirty="0">
                <a:ea typeface="+mn-ea"/>
                <a:cs typeface="+mn-cs"/>
              </a:rPr>
              <a:t>Host-tourist interaction - </a:t>
            </a:r>
            <a:r>
              <a:rPr lang="en-GB" sz="3200" dirty="0">
                <a:ea typeface="+mn-ea"/>
                <a:cs typeface="Times New Roman" panose="02020603050405020304" pitchFamily="18" charset="0"/>
              </a:rPr>
              <a:t>c</a:t>
            </a:r>
            <a:r>
              <a:rPr lang="en-GB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onstructed ethnicity by Dean </a:t>
            </a:r>
            <a:r>
              <a:rPr lang="en-GB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MacCannell</a:t>
            </a:r>
            <a:endParaRPr lang="en-GB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44C250-1B46-E2A1-0746-89EC9C48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471"/>
            <a:ext cx="3769659" cy="3756492"/>
          </a:xfrm>
        </p:spPr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type of identity that has been formed in response to the demands of Western culture and tourism,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presentation, display and preservation of ethnic life forms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ocal culture and its elements are preserved or enhanced as a product.</a:t>
            </a:r>
            <a:endParaRPr lang="en-GB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CF9E5F4-156B-40F1-1DEF-AABD40726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794" y="2291042"/>
            <a:ext cx="5715000" cy="33337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353EC3C-A93D-25FE-023C-7F0AB2F483B6}"/>
              </a:ext>
            </a:extLst>
          </p:cNvPr>
          <p:cNvSpPr txBox="1"/>
          <p:nvPr/>
        </p:nvSpPr>
        <p:spPr>
          <a:xfrm>
            <a:off x="5703794" y="5844988"/>
            <a:ext cx="357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From: vietnamnet.vn</a:t>
            </a:r>
          </a:p>
        </p:txBody>
      </p:sp>
    </p:spTree>
    <p:extLst>
      <p:ext uri="{BB962C8B-B14F-4D97-AF65-F5344CB8AC3E}">
        <p14:creationId xmlns:p14="http://schemas.microsoft.com/office/powerpoint/2010/main" val="2646857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652E08-A5CF-1088-F5E6-06D25D0D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6860088-00FF-B8D3-8656-BB94EE112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164" y="857436"/>
            <a:ext cx="8145166" cy="5482181"/>
          </a:xfrm>
        </p:spPr>
      </p:pic>
    </p:spTree>
    <p:extLst>
      <p:ext uri="{BB962C8B-B14F-4D97-AF65-F5344CB8AC3E}">
        <p14:creationId xmlns:p14="http://schemas.microsoft.com/office/powerpoint/2010/main" val="2797575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8064CD-B341-BB8E-9B4B-0AC00FE3C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ea typeface="+mn-ea"/>
                <a:cs typeface="+mn-cs"/>
              </a:rPr>
              <a:t>Host-tourist interaction - the concept of commodification of culture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10629D-0F82-9294-AB65-2D04FE646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39988" cy="4351338"/>
          </a:xfrm>
        </p:spPr>
        <p:txBody>
          <a:bodyPr/>
          <a:lstStyle/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process by which cultural elements are transformed into commodities,</a:t>
            </a:r>
          </a:p>
          <a:p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"The ritual became a show for money. Its meaning has disappeared.”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(David Greenwood),</a:t>
            </a:r>
          </a:p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bjectification and appropriation - e.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everyday life, archaeological ruins or the environment.</a:t>
            </a:r>
          </a:p>
          <a:p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638027-0511-1D0F-6A7A-9D73D7153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241" y="1986942"/>
            <a:ext cx="5714559" cy="34635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80B431A-133D-FD66-2DAD-DDFB7BA66639}"/>
              </a:ext>
            </a:extLst>
          </p:cNvPr>
          <p:cNvSpPr txBox="1"/>
          <p:nvPr/>
        </p:nvSpPr>
        <p:spPr>
          <a:xfrm>
            <a:off x="5639241" y="5728447"/>
            <a:ext cx="5871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Highlanders' dance from the Carpathian Mountains, once performed during celebration</a:t>
            </a:r>
            <a:r>
              <a:rPr lang="pl-PL" sz="1600" dirty="0"/>
              <a:t>s</a:t>
            </a:r>
            <a:r>
              <a:rPr lang="en-GB" sz="1600" dirty="0"/>
              <a:t>, at certain times of the year, today only during festivals for tourists.</a:t>
            </a:r>
          </a:p>
        </p:txBody>
      </p:sp>
    </p:spTree>
    <p:extLst>
      <p:ext uri="{BB962C8B-B14F-4D97-AF65-F5344CB8AC3E}">
        <p14:creationId xmlns:p14="http://schemas.microsoft.com/office/powerpoint/2010/main" val="2286589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35AED5-EB1E-EDF2-E1DA-25B134B4A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827025"/>
          </a:xfrm>
        </p:spPr>
        <p:txBody>
          <a:bodyPr>
            <a:normAutofit/>
          </a:bodyPr>
          <a:lstStyle/>
          <a:p>
            <a:r>
              <a:rPr lang="en-GB" sz="3400" dirty="0"/>
              <a:t>Anthropology</a:t>
            </a:r>
            <a:r>
              <a:rPr lang="pl-PL" sz="3400" dirty="0"/>
              <a:t> of </a:t>
            </a:r>
            <a:r>
              <a:rPr lang="en-GB" sz="3400" dirty="0"/>
              <a:t>t</a:t>
            </a:r>
            <a:r>
              <a:rPr lang="pl-PL" sz="3400" dirty="0" err="1"/>
              <a:t>ravel</a:t>
            </a:r>
            <a:r>
              <a:rPr lang="pl-PL" sz="3400" dirty="0"/>
              <a:t> and </a:t>
            </a:r>
            <a:r>
              <a:rPr lang="en-GB" sz="3400" dirty="0"/>
              <a:t>t</a:t>
            </a:r>
            <a:r>
              <a:rPr lang="pl-PL" sz="3400" dirty="0" err="1"/>
              <a:t>ourism</a:t>
            </a:r>
            <a:r>
              <a:rPr lang="pl-PL" sz="3400" dirty="0"/>
              <a:t> </a:t>
            </a:r>
            <a:endParaRPr lang="en-GB" sz="3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4AE28B8-ABA5-1340-0180-6B242F46EC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The Other</a:t>
            </a:r>
          </a:p>
        </p:txBody>
      </p:sp>
    </p:spTree>
    <p:extLst>
      <p:ext uri="{BB962C8B-B14F-4D97-AF65-F5344CB8AC3E}">
        <p14:creationId xmlns:p14="http://schemas.microsoft.com/office/powerpoint/2010/main" val="364680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FA0EAD-4404-FDF6-11FA-37D04FC02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1009650"/>
          </a:xfrm>
        </p:spPr>
        <p:txBody>
          <a:bodyPr>
            <a:normAutofit fontScale="90000"/>
          </a:bodyPr>
          <a:lstStyle/>
          <a:p>
            <a:r>
              <a:rPr lang="en-GB" sz="3400" dirty="0">
                <a:ea typeface="+mn-ea"/>
                <a:cs typeface="+mn-cs"/>
              </a:rPr>
              <a:t>Host-tourist interaction - the concept of commodification of a  tourist experience (Gareth Shaw, Allan Williams)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0E2EF9-FDDA-F3B0-2D51-D213D5AED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3224"/>
            <a:ext cx="4818529" cy="3693738"/>
          </a:xfrm>
        </p:spPr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direct commodification of tourist experiences,</a:t>
            </a: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indirect commodification, based on the possibility of purchasing services that support tourist experiences,</a:t>
            </a: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partial commodification, when tourists in the destination provide their own meals, accommodation, car rental or excursions,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non-commodification of tourist experiences, e.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tourists are provided with accommodation, meals, guiding and other services by their family members or friends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9EBDAC-9B1E-47A2-540F-DF80D1CF18C9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6376" y="2062855"/>
            <a:ext cx="5715424" cy="375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15721B4-1BC0-29D5-CF88-FBBB4DAF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15037"/>
            <a:ext cx="35528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3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516109-EF41-817C-B89F-AF8099795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Host-tourist interaction - culture shock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114C70-C282-2976-E040-A906FFDF6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424" y="1690688"/>
            <a:ext cx="4155141" cy="4351338"/>
          </a:xfrm>
        </p:spPr>
        <p:txBody>
          <a:bodyPr>
            <a:normAutofit fontScale="92500" lnSpcReduction="10000"/>
          </a:bodyPr>
          <a:lstStyle/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involves sudden uncertainty, fear, anxiety, disorientation or confusion in relation to a foreign language, values, norms, customs, rules and social situations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“Value differences between home and foreign cultures are the strongest predictors of the shock. The closer one gets to the core values ​​and </a:t>
            </a:r>
            <a:r>
              <a:rPr lang="en-GB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behaviors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easier the adaptation is.” (Adrian </a:t>
            </a:r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Furnham)</a:t>
            </a:r>
          </a:p>
          <a:p>
            <a:r>
              <a:rPr lang="en-GB" sz="2200" dirty="0">
                <a:latin typeface="Calibri" panose="020F0502020204030204" pitchFamily="34" charset="0"/>
                <a:cs typeface="Times New Roman" panose="02020603050405020304" pitchFamily="18" charset="0"/>
              </a:rPr>
              <a:t>culture shock can lead to cultural conflict (tourist-host conflicts, tourist-tourist conflicts, and host-host conflicts)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CDB8FA4-5C4D-023A-10B1-9D34CE0E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024" y="1803291"/>
            <a:ext cx="5658792" cy="423873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AD2A1DC-CD67-B608-CED9-9ABB5234EABE}"/>
              </a:ext>
            </a:extLst>
          </p:cNvPr>
          <p:cNvSpPr txBox="1"/>
          <p:nvPr/>
        </p:nvSpPr>
        <p:spPr>
          <a:xfrm>
            <a:off x="5943600" y="6140824"/>
            <a:ext cx="59704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00" dirty="0"/>
              <a:t>From: www.bestpricetravel.com/travel-guide/bargain-tips-for-shopping-in-vietnam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3374788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20BB48-866D-9B8B-BD50-9BBC1AABA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heories considering the positive effects of tourism </a:t>
            </a:r>
            <a:br>
              <a:rPr lang="en-GB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host culture (since the 1990s)</a:t>
            </a:r>
            <a:endParaRPr lang="en-GB" sz="33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9D0D47-C7EB-8DCA-5416-C77741DF4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4059" cy="4351338"/>
          </a:xfrm>
        </p:spPr>
        <p:txBody>
          <a:bodyPr>
            <a:normAutofit lnSpcReduction="10000"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tourism enables the revision of interest and the strengthening of host pride in local culture, cultural heritage and ethnic identity, hosts use “new ways to access centuries-old traditions" (Laurie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Kroshus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Medina)</a:t>
            </a: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ultural commodification as a means of strengthening ethnic and cultural identity (Stroma Cole)</a:t>
            </a:r>
          </a:p>
          <a:p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positive commodification (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Barbora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Půtová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re-evaluation of their value by the local community (Erik Cohen)</a:t>
            </a: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ommodification as part of the revitalization process, "The very ways in which societies change have their own authenticity, so that global modernity is often reproduced as local diversity." (Marshall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Sahlins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E006775-46C2-385D-9F1D-3E82E10F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764" y="2008094"/>
            <a:ext cx="5542830" cy="320936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1B6B498-B766-2225-1ABF-173B4B3097BC}"/>
              </a:ext>
            </a:extLst>
          </p:cNvPr>
          <p:cNvSpPr txBox="1"/>
          <p:nvPr/>
        </p:nvSpPr>
        <p:spPr>
          <a:xfrm>
            <a:off x="6284259" y="5414682"/>
            <a:ext cx="5439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Tattoos with local folk motifs (decorative elements, mountains, traditional cheese)</a:t>
            </a:r>
          </a:p>
        </p:txBody>
      </p:sp>
    </p:spTree>
    <p:extLst>
      <p:ext uri="{BB962C8B-B14F-4D97-AF65-F5344CB8AC3E}">
        <p14:creationId xmlns:p14="http://schemas.microsoft.com/office/powerpoint/2010/main" val="1977270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67F3B7-6C03-6BE3-84DC-92D21122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Acculturation vs transculturation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148F7F-C74F-518A-84D1-C1B5C53C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741"/>
            <a:ext cx="5580529" cy="4079222"/>
          </a:xfrm>
        </p:spPr>
        <p:txBody>
          <a:bodyPr>
            <a:normAutofit lnSpcReduction="10000"/>
          </a:bodyPr>
          <a:lstStyle/>
          <a:p>
            <a:r>
              <a:rPr lang="en-GB" sz="2300" b="1" dirty="0"/>
              <a:t>Acculturation</a:t>
            </a:r>
            <a:r>
              <a:rPr lang="en-GB" sz="2300" dirty="0"/>
              <a:t> </a:t>
            </a:r>
            <a:r>
              <a:rPr lang="pl-PL" sz="2300" dirty="0"/>
              <a:t>- </a:t>
            </a:r>
            <a:r>
              <a:rPr lang="en-GB" sz="2300" dirty="0"/>
              <a:t>a culture adopts a practice or practices from another culture</a:t>
            </a:r>
            <a:r>
              <a:rPr lang="pl-PL" sz="2300" dirty="0"/>
              <a:t>, </a:t>
            </a:r>
            <a:r>
              <a:rPr lang="pl-PL" sz="2300" dirty="0" err="1"/>
              <a:t>changes</a:t>
            </a:r>
            <a:r>
              <a:rPr lang="pl-PL" sz="2300" dirty="0"/>
              <a:t> in a </a:t>
            </a:r>
            <a:r>
              <a:rPr lang="pl-PL" sz="2300" dirty="0" err="1"/>
              <a:t>lifestyle</a:t>
            </a:r>
            <a:r>
              <a:rPr lang="pl-PL" sz="2300" dirty="0"/>
              <a:t> </a:t>
            </a:r>
            <a:r>
              <a:rPr lang="pl-PL" sz="2300" dirty="0" err="1"/>
              <a:t>according</a:t>
            </a:r>
            <a:r>
              <a:rPr lang="pl-PL" sz="2300" dirty="0"/>
              <a:t> to </a:t>
            </a:r>
            <a:r>
              <a:rPr lang="en-GB" sz="2300" dirty="0"/>
              <a:t>a way of life of another</a:t>
            </a:r>
            <a:r>
              <a:rPr lang="pl-PL" sz="2300" dirty="0"/>
              <a:t> </a:t>
            </a:r>
            <a:r>
              <a:rPr lang="pl-PL" sz="2300" dirty="0" err="1"/>
              <a:t>culture</a:t>
            </a:r>
            <a:r>
              <a:rPr lang="pl-PL" sz="2300" dirty="0"/>
              <a:t>/</a:t>
            </a:r>
            <a:r>
              <a:rPr lang="pl-PL" sz="2300" dirty="0" err="1"/>
              <a:t>society</a:t>
            </a:r>
            <a:r>
              <a:rPr lang="pl-PL" sz="2300" dirty="0"/>
              <a:t> (</a:t>
            </a:r>
            <a:r>
              <a:rPr lang="pl-PL" sz="2300" dirty="0" err="1"/>
              <a:t>e.i</a:t>
            </a:r>
            <a:r>
              <a:rPr lang="pl-PL" sz="2300" dirty="0"/>
              <a:t>. </a:t>
            </a:r>
            <a:r>
              <a:rPr lang="en-GB" sz="2300" dirty="0" err="1"/>
              <a:t>behaviors</a:t>
            </a:r>
            <a:r>
              <a:rPr lang="en-GB" sz="2300" dirty="0"/>
              <a:t>, values, customs, language</a:t>
            </a:r>
            <a:r>
              <a:rPr lang="pl-PL" sz="2300" dirty="0"/>
              <a:t>), </a:t>
            </a:r>
            <a:r>
              <a:rPr lang="pl-PL" sz="2300" dirty="0" err="1"/>
              <a:t>understood</a:t>
            </a:r>
            <a:r>
              <a:rPr lang="pl-PL" sz="2300" dirty="0"/>
              <a:t> one-</a:t>
            </a:r>
            <a:r>
              <a:rPr lang="pl-PL" sz="2300" dirty="0" err="1"/>
              <a:t>sidedly</a:t>
            </a:r>
            <a:r>
              <a:rPr lang="en-GB" sz="2300" dirty="0"/>
              <a:t>. </a:t>
            </a:r>
            <a:endParaRPr lang="pl-PL" sz="2300" dirty="0"/>
          </a:p>
          <a:p>
            <a:r>
              <a:rPr lang="pl-PL" sz="2300" b="1" dirty="0"/>
              <a:t>T</a:t>
            </a:r>
            <a:r>
              <a:rPr lang="en-GB" sz="2300" b="1" dirty="0" err="1"/>
              <a:t>ransculturation</a:t>
            </a:r>
            <a:r>
              <a:rPr lang="en-GB" sz="2300" b="1" dirty="0"/>
              <a:t> </a:t>
            </a:r>
            <a:r>
              <a:rPr lang="pl-PL" sz="2300" b="1" dirty="0"/>
              <a:t>-</a:t>
            </a:r>
            <a:r>
              <a:rPr lang="en-GB" sz="2300" dirty="0"/>
              <a:t> two-way flow of traits between two</a:t>
            </a:r>
            <a:r>
              <a:rPr lang="pl-PL" sz="2300" dirty="0"/>
              <a:t> (</a:t>
            </a:r>
            <a:r>
              <a:rPr lang="pl-PL" sz="2300" dirty="0" err="1"/>
              <a:t>or</a:t>
            </a:r>
            <a:r>
              <a:rPr lang="pl-PL" sz="2300" dirty="0"/>
              <a:t> </a:t>
            </a:r>
            <a:r>
              <a:rPr lang="pl-PL" sz="2300" dirty="0" err="1"/>
              <a:t>more</a:t>
            </a:r>
            <a:r>
              <a:rPr lang="pl-PL" sz="2300" dirty="0"/>
              <a:t>) </a:t>
            </a:r>
            <a:r>
              <a:rPr lang="en-GB" sz="2300" dirty="0"/>
              <a:t> cultural groups</a:t>
            </a:r>
            <a:r>
              <a:rPr lang="pl-PL" sz="2300" dirty="0"/>
              <a:t>, </a:t>
            </a:r>
            <a:r>
              <a:rPr lang="en-GB" sz="2300" dirty="0"/>
              <a:t>an equal exchange</a:t>
            </a:r>
            <a:r>
              <a:rPr lang="pl-PL" sz="2300" dirty="0"/>
              <a:t>, </a:t>
            </a:r>
            <a:r>
              <a:rPr lang="en-GB" sz="2300" dirty="0"/>
              <a:t>melting</a:t>
            </a:r>
            <a:r>
              <a:rPr lang="pl-PL" sz="2300" dirty="0"/>
              <a:t> </a:t>
            </a:r>
            <a:r>
              <a:rPr lang="pl-PL" sz="2300" dirty="0" err="1"/>
              <a:t>certain</a:t>
            </a:r>
            <a:r>
              <a:rPr lang="pl-PL" sz="2300" dirty="0"/>
              <a:t> </a:t>
            </a:r>
            <a:r>
              <a:rPr lang="pl-PL" sz="2300" dirty="0" err="1"/>
              <a:t>parts</a:t>
            </a:r>
            <a:r>
              <a:rPr lang="pl-PL" sz="2300" dirty="0"/>
              <a:t> of </a:t>
            </a:r>
            <a:r>
              <a:rPr lang="pl-PL" sz="2300" dirty="0" err="1"/>
              <a:t>cultures</a:t>
            </a:r>
            <a:r>
              <a:rPr lang="pl-PL" sz="2300" dirty="0"/>
              <a:t>.</a:t>
            </a:r>
          </a:p>
          <a:p>
            <a:r>
              <a:rPr lang="en-GB" sz="2300" dirty="0"/>
              <a:t>active host strategies towards the tourism industry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DD3CEE6-6526-8824-BDCE-DE23AB3B7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80" y="1989604"/>
            <a:ext cx="4870615" cy="38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4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E47829-6BED-2A69-A86A-7C2FD8753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83306" cy="889934"/>
          </a:xfrm>
        </p:spPr>
        <p:txBody>
          <a:bodyPr>
            <a:normAutofit fontScale="90000"/>
          </a:bodyPr>
          <a:lstStyle/>
          <a:p>
            <a:r>
              <a:rPr lang="en-GB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Host-tourist interaction - "Tourist gaze" (John </a:t>
            </a:r>
            <a:r>
              <a:rPr lang="en-GB" sz="3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Urry</a:t>
            </a:r>
            <a:r>
              <a:rPr lang="en-GB" sz="3400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8E50C7-02E5-F714-7779-30E56D81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471"/>
            <a:ext cx="5257800" cy="46795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Photography subordinates the photographed object in some way.</a:t>
            </a:r>
          </a:p>
          <a:p>
            <a:pPr mar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Photography only seemingly reflects reality. </a:t>
            </a:r>
          </a:p>
          <a:p>
            <a:pPr mar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It is commonly believed that the camera does not lie, but images are constructed.</a:t>
            </a:r>
          </a:p>
          <a:p>
            <a:pPr marL="0" indent="0"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The power of photography comes from the fact that it is considered a miniature of reality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Anyone can be an intermediary in telling the "truth" about other cultures in the destination.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P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hotography is part of the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postmodernisation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trend.</a:t>
            </a:r>
          </a:p>
          <a:p>
            <a:pPr marL="0" indent="0"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raveling as a strategy of acquiring photos.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P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hotography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circle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before departure, e.g. on the Internet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pictures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others or watch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departure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60940E5-94C0-D395-830B-D6F4FA08F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565" y="365126"/>
            <a:ext cx="4477317" cy="306387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9B85A9C-20DE-C9EB-F8FD-634D37528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7201" y="3525187"/>
            <a:ext cx="5169548" cy="306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6698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24034" y="-142900"/>
            <a:ext cx="8229600" cy="114300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1716" y="677187"/>
            <a:ext cx="10354235" cy="278337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200" dirty="0"/>
              <a:t>	„</a:t>
            </a:r>
            <a:r>
              <a:rPr lang="en-GB" sz="2200" i="1" dirty="0"/>
              <a:t>I was inspired by a local who refused to let me take his picture. His literal response was: 'fuck off, I don't want to end up on a postcard.‘</a:t>
            </a:r>
            <a:r>
              <a:rPr lang="pl-PL" sz="2200" i="1" dirty="0"/>
              <a:t> </a:t>
            </a:r>
            <a:r>
              <a:rPr lang="en-GB" sz="2200" i="1" dirty="0"/>
              <a:t>First I thought to myself, 'fucking local ...', but then I thought okay, why not ask him to portray his feelings in the photo?</a:t>
            </a:r>
            <a:r>
              <a:rPr lang="pl-PL" sz="2200" i="1" dirty="0"/>
              <a:t> </a:t>
            </a:r>
            <a:r>
              <a:rPr lang="en-GB" sz="2200" i="1" dirty="0"/>
              <a:t>He gave the middle finger, I took the picture, and that was how the series, ‘Fucking Tourist’, was born.</a:t>
            </a:r>
            <a:r>
              <a:rPr lang="pl-PL" sz="2200" dirty="0"/>
              <a:t>”, </a:t>
            </a:r>
            <a:r>
              <a:rPr lang="en-GB" sz="2200" dirty="0"/>
              <a:t>Nicolas </a:t>
            </a:r>
            <a:r>
              <a:rPr lang="en-GB" sz="2200" dirty="0" err="1"/>
              <a:t>Demeersman</a:t>
            </a:r>
            <a:r>
              <a:rPr lang="pl-PL" sz="2200" dirty="0"/>
              <a:t>, </a:t>
            </a:r>
            <a:r>
              <a:rPr lang="en-GB" sz="2200" dirty="0"/>
              <a:t>photographer</a:t>
            </a:r>
          </a:p>
          <a:p>
            <a:endParaRPr lang="en-GB" sz="2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34" y="2636955"/>
            <a:ext cx="7595092" cy="354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rostokąt 4"/>
          <p:cNvSpPr/>
          <p:nvPr/>
        </p:nvSpPr>
        <p:spPr>
          <a:xfrm>
            <a:off x="9596462" y="5786454"/>
            <a:ext cx="24969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https://www.flickr.com/photos/9082231@N05/albums/72157625511855017/page2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5C4BEE-2814-7878-EB5D-88F5AE40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85CA91-0248-5708-E37D-9B31B9F63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Song </a:t>
            </a:r>
            <a:r>
              <a:rPr lang="pl-PL" dirty="0" err="1"/>
              <a:t>presentations</a:t>
            </a:r>
            <a:r>
              <a:rPr lang="pl-PL" dirty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14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4900CF-0432-A663-F869-966A2375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b="1" dirty="0"/>
              <a:t>Recapitulation</a:t>
            </a:r>
            <a:r>
              <a:rPr lang="pl-PL" sz="3400" b="1" dirty="0"/>
              <a:t> from 2</a:t>
            </a:r>
            <a:r>
              <a:rPr lang="en-GB" sz="3400" b="1" dirty="0"/>
              <a:t>5</a:t>
            </a:r>
            <a:r>
              <a:rPr lang="pl-PL" sz="3400" b="1" dirty="0"/>
              <a:t>.</a:t>
            </a:r>
            <a:r>
              <a:rPr lang="en-GB" sz="3400" b="1" dirty="0"/>
              <a:t>10</a:t>
            </a:r>
            <a:r>
              <a:rPr lang="pl-PL" sz="3400" b="1" dirty="0"/>
              <a:t>.2022</a:t>
            </a:r>
            <a:endParaRPr lang="en-GB" sz="3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7A3259-B2F4-3A05-507A-2B70E0332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souvenir (thing, object, commodity) - </a:t>
            </a:r>
            <a:r>
              <a:rPr lang="en-GB" dirty="0"/>
              <a:t>a material document of a travel, an extension of tourist experience, </a:t>
            </a:r>
            <a:r>
              <a:rPr lang="pl-PL" dirty="0"/>
              <a:t>a </a:t>
            </a:r>
            <a:r>
              <a:rPr lang="pl-PL" dirty="0" err="1"/>
              <a:t>gift</a:t>
            </a:r>
            <a:r>
              <a:rPr lang="en-GB" dirty="0"/>
              <a:t>, materialized memory.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Processes of an artefact to become a souvenir: (</a:t>
            </a:r>
            <a:r>
              <a:rPr lang="pl-PL" dirty="0" err="1"/>
              <a:t>commodification</a:t>
            </a:r>
            <a:r>
              <a:rPr lang="pl-PL" dirty="0"/>
              <a:t> of a native </a:t>
            </a:r>
            <a:r>
              <a:rPr lang="pl-PL" dirty="0" err="1"/>
              <a:t>artifact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a souvenir, </a:t>
            </a:r>
            <a:r>
              <a:rPr lang="en-GB" dirty="0"/>
              <a:t>mass production of things for the tourism industry</a:t>
            </a:r>
            <a:r>
              <a:rPr lang="pl-PL" dirty="0"/>
              <a:t>,</a:t>
            </a:r>
            <a:r>
              <a:rPr lang="en-GB" dirty="0"/>
              <a:t> giving</a:t>
            </a:r>
            <a:r>
              <a:rPr lang="pl-PL" dirty="0"/>
              <a:t> the</a:t>
            </a:r>
            <a:r>
              <a:rPr lang="en-GB" dirty="0"/>
              <a:t> status </a:t>
            </a:r>
            <a:r>
              <a:rPr lang="pl-PL" dirty="0"/>
              <a:t>of</a:t>
            </a:r>
            <a:r>
              <a:rPr lang="en-GB" dirty="0"/>
              <a:t> a souvenir </a:t>
            </a:r>
            <a:r>
              <a:rPr lang="pl-PL" dirty="0"/>
              <a:t>to</a:t>
            </a:r>
            <a:r>
              <a:rPr lang="en-GB" dirty="0"/>
              <a:t> a neutral thing by a tourist).</a:t>
            </a:r>
          </a:p>
          <a:p>
            <a:r>
              <a:rPr lang="en-GB" dirty="0"/>
              <a:t>History of souvenirs -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ancient world, medieval times (i.e. handful of soil), Cabinets of curiosities, replicas of the European sites 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Grand Tours,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mass production of souvenirs became a global phenomenon after World War II, acceleration in 2nd half of 20</a:t>
            </a:r>
            <a:r>
              <a:rPr lang="en-GB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century.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Souvenir attributes: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authenticity, uniqueness, appeal, affordability, portability, quality, relative value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artistic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values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pl-PL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authenticity of souvenirs (hot &amp; cool/cold by Tom Selwyn).</a:t>
            </a:r>
          </a:p>
          <a:p>
            <a:r>
              <a:rPr lang="en-GB" dirty="0"/>
              <a:t>The item can not only be picked up by the tourist, but also left (e.g. a coin in a font).</a:t>
            </a:r>
          </a:p>
          <a:p>
            <a:endParaRPr lang="en-GB" dirty="0"/>
          </a:p>
          <a:p>
            <a:r>
              <a:rPr lang="en-GB" dirty="0"/>
              <a:t>Song comments by: Clara and </a:t>
            </a:r>
            <a:r>
              <a:rPr lang="en-GB" dirty="0" err="1"/>
              <a:t>Miu</a:t>
            </a:r>
            <a:r>
              <a:rPr lang="en-GB" dirty="0"/>
              <a:t>. Thank you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  <a:p>
            <a:endParaRPr lang="pl-PL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2637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727434-4ECE-369F-CA7A-48668940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Th</a:t>
            </a:r>
            <a:r>
              <a:rPr lang="en-GB" sz="3000" dirty="0"/>
              <a:t>e concept of the other (otherness) in ethnology / anthropology and related humanities studies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E58DE7-8829-0E6F-755A-F1254A664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43953"/>
            <a:ext cx="4603376" cy="4133009"/>
          </a:xfrm>
        </p:spPr>
        <p:txBody>
          <a:bodyPr>
            <a:normAutofit/>
          </a:bodyPr>
          <a:lstStyle/>
          <a:p>
            <a:r>
              <a:rPr lang="pl-PL" sz="2300" dirty="0"/>
              <a:t>the </a:t>
            </a:r>
            <a:r>
              <a:rPr lang="pl-PL" sz="2300" dirty="0" err="1"/>
              <a:t>other</a:t>
            </a:r>
            <a:r>
              <a:rPr lang="pl-PL" sz="2300" dirty="0"/>
              <a:t>: a person as </a:t>
            </a:r>
            <a:r>
              <a:rPr lang="en-GB" sz="2300" dirty="0"/>
              <a:t>a representative of a different culture</a:t>
            </a:r>
          </a:p>
          <a:p>
            <a:r>
              <a:rPr lang="pl-PL" sz="2300" dirty="0"/>
              <a:t> </a:t>
            </a:r>
            <a:r>
              <a:rPr lang="en-GB" sz="2300" dirty="0"/>
              <a:t>in the past, </a:t>
            </a:r>
            <a:r>
              <a:rPr lang="pl-PL" sz="2300" dirty="0"/>
              <a:t>„a </a:t>
            </a:r>
            <a:r>
              <a:rPr lang="pl-PL" sz="2300" dirty="0" err="1"/>
              <a:t>culture</a:t>
            </a:r>
            <a:r>
              <a:rPr lang="pl-PL" sz="2300" dirty="0"/>
              <a:t> of </a:t>
            </a:r>
            <a:r>
              <a:rPr lang="pl-PL" sz="2300" dirty="0" err="1"/>
              <a:t>an</a:t>
            </a:r>
            <a:r>
              <a:rPr lang="pl-PL" sz="2300" dirty="0"/>
              <a:t> </a:t>
            </a:r>
            <a:r>
              <a:rPr lang="pl-PL" sz="2300" dirty="0" err="1"/>
              <a:t>other</a:t>
            </a:r>
            <a:r>
              <a:rPr lang="pl-PL" sz="2300" dirty="0"/>
              <a:t>” </a:t>
            </a:r>
            <a:r>
              <a:rPr lang="pl-PL" sz="2300" dirty="0" err="1"/>
              <a:t>were</a:t>
            </a:r>
            <a:r>
              <a:rPr lang="pl-PL" sz="2300" dirty="0"/>
              <a:t> </a:t>
            </a:r>
            <a:r>
              <a:rPr lang="en-GB" sz="2300" dirty="0"/>
              <a:t>often considered inferior to the culture of the researcher's origin</a:t>
            </a:r>
            <a:endParaRPr lang="pl-PL" sz="2300" dirty="0"/>
          </a:p>
          <a:p>
            <a:r>
              <a:rPr lang="en-GB" sz="2300" dirty="0"/>
              <a:t>paradigm shift</a:t>
            </a:r>
            <a:r>
              <a:rPr lang="pl-PL" sz="2300" dirty="0"/>
              <a:t>, end of the 20th </a:t>
            </a:r>
            <a:r>
              <a:rPr lang="pl-PL" sz="2300" dirty="0" err="1"/>
              <a:t>century</a:t>
            </a:r>
            <a:r>
              <a:rPr lang="en-GB" sz="2300" dirty="0"/>
              <a:t> - we are all in the category of „ the </a:t>
            </a:r>
            <a:r>
              <a:rPr lang="pl-PL" sz="2300" dirty="0" err="1"/>
              <a:t>other</a:t>
            </a:r>
            <a:r>
              <a:rPr lang="en-GB" sz="2300" dirty="0"/>
              <a:t>"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3BE66D-0330-8F3A-C067-9DFF9F7F3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157" y="1690688"/>
            <a:ext cx="4111090" cy="481922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A8E9830-C94C-4E6C-5977-713E0693019B}"/>
              </a:ext>
            </a:extLst>
          </p:cNvPr>
          <p:cNvSpPr txBox="1"/>
          <p:nvPr/>
        </p:nvSpPr>
        <p:spPr>
          <a:xfrm>
            <a:off x="6494157" y="6488668"/>
            <a:ext cx="2805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From: New York Cartoons</a:t>
            </a:r>
          </a:p>
        </p:txBody>
      </p:sp>
    </p:spTree>
    <p:extLst>
      <p:ext uri="{BB962C8B-B14F-4D97-AF65-F5344CB8AC3E}">
        <p14:creationId xmlns:p14="http://schemas.microsoft.com/office/powerpoint/2010/main" val="3750870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BBC53B1C-73FD-3392-7435-C1941D1E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33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9EA0E406-A8EA-EF21-E624-544A4E29E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842683"/>
            <a:ext cx="5181600" cy="533428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Host</a:t>
            </a:r>
          </a:p>
          <a:p>
            <a:pPr marL="0" indent="0">
              <a:buNone/>
            </a:pPr>
            <a:endParaRPr lang="pl-PL" dirty="0"/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hosts represent the local community and its inhabitants, but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tourism workers, owners, animators and suppliers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raditionally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considered territorial and static</a:t>
            </a:r>
            <a:endParaRPr lang="en-GB" dirty="0"/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FEDD227F-397E-8ACC-2178-F6BCAD8B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842683"/>
            <a:ext cx="5181600" cy="5334280"/>
          </a:xfrm>
        </p:spPr>
        <p:txBody>
          <a:bodyPr/>
          <a:lstStyle/>
          <a:p>
            <a:pPr marL="0" indent="0">
              <a:buNone/>
            </a:pPr>
            <a:r>
              <a:rPr lang="pl-PL" dirty="0" err="1"/>
              <a:t>Guest</a:t>
            </a:r>
            <a:endParaRPr lang="pl-PL" dirty="0"/>
          </a:p>
          <a:p>
            <a:endParaRPr lang="pl-PL" dirty="0"/>
          </a:p>
          <a:p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incoming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tourists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but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intermediaries, investors, tourism workers, sellers and service providers, professional and business experts, migrant workers or expats, press and media 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raditionally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considered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pl-PL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mobile </a:t>
            </a:r>
            <a:endParaRPr lang="en-GB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32058C3-9CE2-C12B-7DAF-2EB23344DFDE}"/>
              </a:ext>
            </a:extLst>
          </p:cNvPr>
          <p:cNvSpPr txBox="1"/>
          <p:nvPr/>
        </p:nvSpPr>
        <p:spPr>
          <a:xfrm>
            <a:off x="2886634" y="4231341"/>
            <a:ext cx="6741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fluid, contested social roles that people enter, exit, and move between while negotiating extensive overlapping mobilities and social memberships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418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126B8E-DBCA-5137-1E74-55B14A2B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93228"/>
          </a:xfrm>
        </p:spPr>
        <p:txBody>
          <a:bodyPr/>
          <a:lstStyle/>
          <a:p>
            <a:r>
              <a:rPr lang="en-GB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Sociocultural impacts of tourism on hosts </a:t>
            </a:r>
            <a:br>
              <a:rPr lang="en-GB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affect the wider cultural, social, political, economic and ecological processes that are characteristic of guests and hosts</a:t>
            </a:r>
            <a:endParaRPr lang="en-GB" sz="2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F75BFC-84C5-23F7-DBB6-AE79923FE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35624"/>
            <a:ext cx="5181600" cy="3541339"/>
          </a:xfrm>
        </p:spPr>
        <p:txBody>
          <a:bodyPr>
            <a:normAutofit/>
          </a:bodyPr>
          <a:lstStyle/>
          <a:p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the revitalization of traditions and the transmission of cultural knowledge, </a:t>
            </a:r>
            <a:endParaRPr lang="pl-PL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income, </a:t>
            </a:r>
            <a:endParaRPr lang="pl-PL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employment 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infrastructure development</a:t>
            </a:r>
            <a:endParaRPr lang="en-GB" sz="24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7BE70E7-C2E2-6BA0-D554-0F231FA2D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361765"/>
            <a:ext cx="5181600" cy="2815198"/>
          </a:xfrm>
        </p:spPr>
        <p:txBody>
          <a:bodyPr>
            <a:normAutofit/>
          </a:bodyPr>
          <a:lstStyle/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commodification of culture 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</a:t>
            </a:r>
            <a:r>
              <a:rPr lang="en-GB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behavior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tourists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ecological changes, 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transforming the original environment of the destination, positive (income, employment or infrastructure development)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765276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3A95DC2-87EC-77BF-6735-28FA80F41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259" y="1681543"/>
            <a:ext cx="6208529" cy="429205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DE6B72B-53F6-6079-EAF3-CCFF95A7C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400" b="0" i="0" dirty="0" err="1">
                <a:solidFill>
                  <a:srgbClr val="333333"/>
                </a:solidFill>
                <a:effectLst/>
              </a:rPr>
              <a:t>Doxey's</a:t>
            </a:r>
            <a:r>
              <a:rPr lang="en-GB" sz="3400" b="0" i="0" dirty="0">
                <a:solidFill>
                  <a:srgbClr val="333333"/>
                </a:solidFill>
                <a:effectLst/>
              </a:rPr>
              <a:t> Irritation Index (1975) </a:t>
            </a:r>
            <a:endParaRPr lang="en-GB" sz="34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EC91BE1-4440-1162-8B29-5CBA51002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159" y="1651902"/>
            <a:ext cx="6049100" cy="4351338"/>
          </a:xfrm>
        </p:spPr>
      </p:pic>
    </p:spTree>
    <p:extLst>
      <p:ext uri="{BB962C8B-B14F-4D97-AF65-F5344CB8AC3E}">
        <p14:creationId xmlns:p14="http://schemas.microsoft.com/office/powerpoint/2010/main" val="2543500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90ED0-7977-8D36-E9F7-84938D029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A79F1D-95A9-0641-C9F4-879A38B21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EA23D7A-F19D-0567-0992-E8FABA2D3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7"/>
            <a:ext cx="12192000" cy="68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9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C85842-CE0E-7D55-B563-86CA698C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9EA81C-AD71-07AA-F051-8C741C02C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50CEA5-C8AB-69A6-7156-9E1F3C7A7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94" y="859884"/>
            <a:ext cx="7109011" cy="51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463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3766</TotalTime>
  <Words>1696</Words>
  <Application>Microsoft Office PowerPoint</Application>
  <PresentationFormat>Panoramiczny</PresentationFormat>
  <Paragraphs>114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PT Sans</vt:lpstr>
      <vt:lpstr>Motyw pakietu Office</vt:lpstr>
      <vt:lpstr> </vt:lpstr>
      <vt:lpstr>Anthropology of travel and tourism </vt:lpstr>
      <vt:lpstr>Recapitulation from 25.10.2022</vt:lpstr>
      <vt:lpstr>The concept of the other (otherness) in ethnology / anthropology and related humanities studies</vt:lpstr>
      <vt:lpstr>Prezentacja programu PowerPoint</vt:lpstr>
      <vt:lpstr>Sociocultural impacts of tourism on hosts    changes affect the wider cultural, social, political, economic and ecological processes that are characteristic of guests and hosts</vt:lpstr>
      <vt:lpstr>Doxey's Irritation Index (1975) </vt:lpstr>
      <vt:lpstr>Prezentacja programu PowerPoint</vt:lpstr>
      <vt:lpstr>Prezentacja programu PowerPoint</vt:lpstr>
      <vt:lpstr>The 20 Most Visited Cities in the World </vt:lpstr>
      <vt:lpstr>The most overloaded cities in Europe</vt:lpstr>
      <vt:lpstr> </vt:lpstr>
      <vt:lpstr>Host-tourist interaction by Willis Sutton (five sociocultural characteristics )</vt:lpstr>
      <vt:lpstr>Prezentacja programu PowerPoint</vt:lpstr>
      <vt:lpstr>Host-tourist interaction by Alister Mathieson and Geoffrey Wall </vt:lpstr>
      <vt:lpstr>Host-tourist interaction by Pierre van den Berghe</vt:lpstr>
      <vt:lpstr>Host-tourist interaction - constructed ethnicity by Dean MacCannell</vt:lpstr>
      <vt:lpstr>Prezentacja programu PowerPoint</vt:lpstr>
      <vt:lpstr>Host-tourist interaction - the concept of commodification of culture</vt:lpstr>
      <vt:lpstr>Host-tourist interaction - the concept of commodification of a  tourist experience (Gareth Shaw, Allan Williams) </vt:lpstr>
      <vt:lpstr>Host-tourist interaction - culture shock</vt:lpstr>
      <vt:lpstr>Theories considering the positive effects of tourism  on the host culture (since the 1990s)</vt:lpstr>
      <vt:lpstr>Acculturation vs transculturation</vt:lpstr>
      <vt:lpstr>Host-tourist interaction - "Tourist gaze" (John Urry)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Asia</dc:creator>
  <cp:lastModifiedBy>Asia</cp:lastModifiedBy>
  <cp:revision>81</cp:revision>
  <dcterms:created xsi:type="dcterms:W3CDTF">2022-10-26T18:50:43Z</dcterms:created>
  <dcterms:modified xsi:type="dcterms:W3CDTF">2022-10-31T10:43:09Z</dcterms:modified>
</cp:coreProperties>
</file>