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86" r:id="rId4"/>
    <p:sldId id="259" r:id="rId5"/>
    <p:sldId id="267" r:id="rId6"/>
    <p:sldId id="271" r:id="rId7"/>
    <p:sldId id="276" r:id="rId8"/>
    <p:sldId id="277" r:id="rId9"/>
    <p:sldId id="278" r:id="rId10"/>
    <p:sldId id="281" r:id="rId11"/>
    <p:sldId id="262" r:id="rId12"/>
    <p:sldId id="263" r:id="rId13"/>
    <p:sldId id="264" r:id="rId14"/>
    <p:sldId id="265" r:id="rId15"/>
    <p:sldId id="266" r:id="rId16"/>
    <p:sldId id="275" r:id="rId17"/>
    <p:sldId id="274" r:id="rId18"/>
    <p:sldId id="282" r:id="rId19"/>
    <p:sldId id="283" r:id="rId20"/>
    <p:sldId id="269" r:id="rId21"/>
    <p:sldId id="268" r:id="rId22"/>
    <p:sldId id="279" r:id="rId23"/>
    <p:sldId id="270" r:id="rId24"/>
    <p:sldId id="285" r:id="rId25"/>
    <p:sldId id="260" r:id="rId26"/>
    <p:sldId id="26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567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4545E34-26FA-04AD-35D3-9FEB8BC19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7FCE198-9619-5854-D6D6-9498561521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2D24D19-E2AA-3EF9-221C-B10B9CEFF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03C8F-8A0A-406A-A0A6-5692D1EAD904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A7608C2-2622-9F00-458E-AECEB03AE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D16F721-BF65-BD60-4B17-9A98E7C04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0F75C-B0FD-4C95-8BCC-EA37172221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555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09E3ED-6B08-3644-C831-D4B2F125D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22CE3F4-7554-1CF3-F0F5-C6AB008FC9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6225039-93B4-3E95-5948-43A0DC05C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03C8F-8A0A-406A-A0A6-5692D1EAD904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550BF3A-3289-9AE8-A6A2-314E76B93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8FF3866-0692-285A-11D3-708B2C9EB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0F75C-B0FD-4C95-8BCC-EA37172221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278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987E24E-C545-C4EA-D78E-FCA0BAFAC4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5D86919-97BF-6CC8-E291-FD143485B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28769BF-B21F-C64B-75B5-F23C6D381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03C8F-8A0A-406A-A0A6-5692D1EAD904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D5B9E38-5A3E-E874-AC4B-DE9B550FC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5330A77-B7A6-0485-BF01-A2387039F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0F75C-B0FD-4C95-8BCC-EA37172221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955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555D1D-CDBF-1EC1-8451-CD5CE655A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FBBD1FD-4FD8-60B8-B761-12DBE258B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A46EDB0-D174-49A3-5561-CBC00865B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03C8F-8A0A-406A-A0A6-5692D1EAD904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DEDFD25-9D50-1ED1-EAE1-ACAA15542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DBA5A48-8028-3013-072A-60B01BFB8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0F75C-B0FD-4C95-8BCC-EA37172221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467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54FBE3-7879-1469-9FD3-BF06F6092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A431FDD-DF55-9318-0F41-256B8829A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736C324-4594-E7D4-0330-7B8F99060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03C8F-8A0A-406A-A0A6-5692D1EAD904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13BF64E-26A8-30BD-8A04-44E904218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78FB707-42AB-FDFB-4675-88AE6B50D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0F75C-B0FD-4C95-8BCC-EA37172221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261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9795EB-AAE4-CDF4-341E-2190DD498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74BD39F-DFEB-7658-D9D1-3D5AB5236D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D776B94-EE14-042C-060C-857449B1E0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5010D59-18CD-37B3-178C-3ED57EFBF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03C8F-8A0A-406A-A0A6-5692D1EAD904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68F84C2-8018-1F93-499B-A289E2C41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E0EA3E8-18CB-EBFF-7205-B01C1E68A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0F75C-B0FD-4C95-8BCC-EA37172221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256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9C3A707-408F-BF9A-8CEB-EC660EF34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F6A0A8C-9966-7792-66CE-8ACEF62F8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B347D5E-4112-A8A0-96B3-EAA0F7A56A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97834BA-7F21-9BCB-E0F3-E4A132FAB1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0C422F8-F0F3-3A5A-19B6-1F0B1A014B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89A92C47-3737-3669-D3F7-61F1F072F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03C8F-8A0A-406A-A0A6-5692D1EAD904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C2B07FA8-9A12-516A-7688-438E57CC1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CACEEA75-B449-1E7F-6566-B61176649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0F75C-B0FD-4C95-8BCC-EA37172221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094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F8124F-0784-CB3A-BC85-8D94563F2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09FBD0E-BD2B-DDAF-D2EC-EC2E800FB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03C8F-8A0A-406A-A0A6-5692D1EAD904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4A266C0-731D-846B-A027-B3C22971B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C12B5C5-7844-6745-D37E-9C9F6F1F9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0F75C-B0FD-4C95-8BCC-EA37172221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468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7056EBDD-C743-B236-8118-CB60ACA09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03C8F-8A0A-406A-A0A6-5692D1EAD904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8A92F414-4586-3428-F576-0E80D22E1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71E7FEA-9439-D8AE-0899-D65904574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0F75C-B0FD-4C95-8BCC-EA37172221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262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170BA8-AAB5-2B0B-B500-B40680754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0CB4D96-021E-F36B-99A9-3B4E3AD85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43EF0F2-5D03-87AC-6852-69BC7D7BED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5EF0BBA-BB85-BCC6-5EF8-EB52D3423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03C8F-8A0A-406A-A0A6-5692D1EAD904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66F80D0-92F0-8648-25F1-5F68ACCCD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8FB5C42-EF00-C032-0FA8-316C93378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0F75C-B0FD-4C95-8BCC-EA37172221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1080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F52AFC-5540-38F9-3FAE-038E24B5B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A1E965B-AF46-285B-B877-40B56BCF5F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52E7429-3856-5931-41A8-1B6777A6C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591BCA1-A423-89D1-AD52-C089B5E50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03C8F-8A0A-406A-A0A6-5692D1EAD904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04187FC-5BCE-DDDB-D55C-688C8EDC1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F140325-8D32-496D-6AD4-95D800D3D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0F75C-B0FD-4C95-8BCC-EA37172221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886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F33EED5B-1BBA-8D2F-B16B-15A06CA1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355CEE8-978C-60B9-9889-460B222CED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43842AA-574D-DC88-8F03-C721A49D6D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03C8F-8A0A-406A-A0A6-5692D1EAD904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17DC36D-10B0-B738-B8D3-D524C56632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0C4ADA1-6752-90DA-F0BA-F34389DFB9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0F75C-B0FD-4C95-8BCC-EA37172221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82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406C98-8051-4C56-F441-415607C913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4200" dirty="0"/>
              <a:t>Anthropology</a:t>
            </a:r>
            <a:r>
              <a:rPr lang="pl-PL" sz="4200" dirty="0"/>
              <a:t> of </a:t>
            </a:r>
            <a:r>
              <a:rPr lang="en-GB" sz="4200" dirty="0"/>
              <a:t>t</a:t>
            </a:r>
            <a:r>
              <a:rPr lang="pl-PL" sz="4200" dirty="0" err="1"/>
              <a:t>ravel</a:t>
            </a:r>
            <a:r>
              <a:rPr lang="pl-PL" sz="4200" dirty="0"/>
              <a:t> and </a:t>
            </a:r>
            <a:r>
              <a:rPr lang="en-GB" sz="4200" dirty="0"/>
              <a:t>t</a:t>
            </a:r>
            <a:r>
              <a:rPr lang="pl-PL" sz="4200" dirty="0" err="1"/>
              <a:t>ourism</a:t>
            </a:r>
            <a:r>
              <a:rPr lang="pl-PL" sz="4200" dirty="0"/>
              <a:t> </a:t>
            </a:r>
            <a:endParaRPr lang="en-GB" sz="42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5803684-C76C-E649-1430-14AF06E4E4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2400" dirty="0"/>
              <a:t>Pilgrimages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7680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BBAE87-77B0-EAAF-C001-C8FC9A6BB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5F9FFD3-10CF-65BD-C7CA-7D91EE00D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000" i="0" dirty="0">
                <a:solidFill>
                  <a:srgbClr val="202124"/>
                </a:solidFill>
                <a:effectLst/>
                <a:latin typeface="Google Sans"/>
              </a:rPr>
              <a:t>Most visited pilgrims sites in the world are…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581288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E6631A-CD05-7407-EB43-C2B741004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6847"/>
            <a:ext cx="10515600" cy="1143841"/>
          </a:xfrm>
        </p:spPr>
        <p:txBody>
          <a:bodyPr>
            <a:normAutofit fontScale="90000"/>
          </a:bodyPr>
          <a:lstStyle/>
          <a:p>
            <a:br>
              <a:rPr lang="en-GB" b="0" i="0" dirty="0">
                <a:solidFill>
                  <a:srgbClr val="000000"/>
                </a:solidFill>
                <a:effectLst/>
                <a:latin typeface="Linux Libertine"/>
              </a:rPr>
            </a:br>
            <a:r>
              <a:rPr lang="en-GB" sz="3800" b="0" i="0" dirty="0" err="1">
                <a:solidFill>
                  <a:srgbClr val="000000"/>
                </a:solidFill>
                <a:effectLst/>
              </a:rPr>
              <a:t>Sensō</a:t>
            </a:r>
            <a:r>
              <a:rPr lang="en-GB" sz="3800" b="0" i="0" dirty="0">
                <a:solidFill>
                  <a:srgbClr val="000000"/>
                </a:solidFill>
                <a:effectLst/>
              </a:rPr>
              <a:t>-ji</a:t>
            </a:r>
            <a:r>
              <a:rPr lang="pl-PL" sz="3800" b="0" i="0" dirty="0">
                <a:solidFill>
                  <a:srgbClr val="000000"/>
                </a:solidFill>
                <a:effectLst/>
              </a:rPr>
              <a:t>, </a:t>
            </a:r>
            <a:r>
              <a:rPr lang="pl-PL" sz="3800" b="0" i="0" dirty="0" err="1">
                <a:solidFill>
                  <a:srgbClr val="000000"/>
                </a:solidFill>
                <a:effectLst/>
              </a:rPr>
              <a:t>Tokyo</a:t>
            </a:r>
            <a:r>
              <a:rPr lang="pl-PL" sz="3800" b="0" i="0" dirty="0">
                <a:solidFill>
                  <a:srgbClr val="000000"/>
                </a:solidFill>
                <a:effectLst/>
              </a:rPr>
              <a:t>, Japan, </a:t>
            </a:r>
            <a:r>
              <a:rPr lang="en-GB" sz="3800" b="0" i="0" dirty="0">
                <a:solidFill>
                  <a:srgbClr val="202122"/>
                </a:solidFill>
                <a:effectLst/>
              </a:rPr>
              <a:t>Buddhist temple</a:t>
            </a:r>
            <a:r>
              <a:rPr lang="pl-PL" sz="3800" b="0" i="0" dirty="0">
                <a:solidFill>
                  <a:srgbClr val="000000"/>
                </a:solidFill>
                <a:effectLst/>
              </a:rPr>
              <a:t> - </a:t>
            </a:r>
            <a:r>
              <a:rPr lang="en-GB" sz="3800" b="0" i="0" dirty="0">
                <a:solidFill>
                  <a:srgbClr val="202122"/>
                </a:solidFill>
                <a:effectLst/>
              </a:rPr>
              <a:t>over 30 million visitors annually</a:t>
            </a:r>
            <a:br>
              <a:rPr lang="en-GB" b="0" i="0" dirty="0">
                <a:solidFill>
                  <a:srgbClr val="000000"/>
                </a:solidFill>
                <a:effectLst/>
                <a:latin typeface="Linux Libertine"/>
              </a:rPr>
            </a:br>
            <a:endParaRPr lang="en-GB" dirty="0"/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25E8F8B9-3573-EE4F-689C-8D0363A74D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0063" y="1959815"/>
            <a:ext cx="6091873" cy="4351338"/>
          </a:xfrm>
        </p:spPr>
      </p:pic>
    </p:spTree>
    <p:extLst>
      <p:ext uri="{BB962C8B-B14F-4D97-AF65-F5344CB8AC3E}">
        <p14:creationId xmlns:p14="http://schemas.microsoft.com/office/powerpoint/2010/main" val="1029489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E86A6F-D6BF-0BAF-156D-55145FF80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318"/>
            <a:ext cx="10515600" cy="1009370"/>
          </a:xfrm>
        </p:spPr>
        <p:txBody>
          <a:bodyPr>
            <a:normAutofit fontScale="90000"/>
          </a:bodyPr>
          <a:lstStyle/>
          <a:p>
            <a:r>
              <a:rPr lang="en-GB" sz="3800" b="0" i="0" dirty="0">
                <a:effectLst/>
              </a:rPr>
              <a:t>The </a:t>
            </a:r>
            <a:r>
              <a:rPr lang="en-GB" sz="3800" i="0" dirty="0">
                <a:effectLst/>
              </a:rPr>
              <a:t>Kashi Vishwanath Temple</a:t>
            </a:r>
            <a:r>
              <a:rPr lang="pl-PL" sz="3800" dirty="0"/>
              <a:t>, </a:t>
            </a:r>
            <a:r>
              <a:rPr lang="pl-PL" sz="3800" dirty="0" err="1"/>
              <a:t>Varanasi</a:t>
            </a:r>
            <a:r>
              <a:rPr lang="pl-PL" sz="3800" dirty="0"/>
              <a:t>, </a:t>
            </a:r>
            <a:r>
              <a:rPr lang="pl-PL" sz="3800" dirty="0" err="1"/>
              <a:t>India</a:t>
            </a:r>
            <a:r>
              <a:rPr lang="pl-PL" sz="3800" dirty="0"/>
              <a:t>, </a:t>
            </a:r>
            <a:r>
              <a:rPr lang="en-GB" sz="3800" b="0" i="0" dirty="0">
                <a:effectLst/>
              </a:rPr>
              <a:t>Hindu temple </a:t>
            </a:r>
            <a:r>
              <a:rPr lang="pl-PL" sz="3800" b="0" i="0" dirty="0">
                <a:effectLst/>
              </a:rPr>
              <a:t>- </a:t>
            </a:r>
            <a:r>
              <a:rPr lang="en-GB" sz="3800" b="0" i="0" dirty="0">
                <a:solidFill>
                  <a:srgbClr val="202122"/>
                </a:solidFill>
                <a:effectLst/>
              </a:rPr>
              <a:t>over </a:t>
            </a:r>
            <a:r>
              <a:rPr lang="pl-PL" sz="3800" b="0" i="0" dirty="0">
                <a:solidFill>
                  <a:srgbClr val="202122"/>
                </a:solidFill>
                <a:effectLst/>
              </a:rPr>
              <a:t>21</a:t>
            </a:r>
            <a:r>
              <a:rPr lang="en-GB" sz="3800" b="0" i="0" dirty="0">
                <a:solidFill>
                  <a:srgbClr val="202122"/>
                </a:solidFill>
                <a:effectLst/>
              </a:rPr>
              <a:t> million visitors annually</a:t>
            </a:r>
            <a:br>
              <a:rPr lang="en-GB" sz="3600" b="0" i="0" dirty="0">
                <a:solidFill>
                  <a:srgbClr val="000000"/>
                </a:solidFill>
                <a:effectLst/>
                <a:latin typeface="Linux Libertine"/>
              </a:rPr>
            </a:br>
            <a:endParaRPr lang="en-GB" sz="3400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C7DA50C-B3BF-19C5-F87F-C29743D32D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3250" y="1981994"/>
            <a:ext cx="5905500" cy="4038600"/>
          </a:xfrm>
        </p:spPr>
      </p:pic>
    </p:spTree>
    <p:extLst>
      <p:ext uri="{BB962C8B-B14F-4D97-AF65-F5344CB8AC3E}">
        <p14:creationId xmlns:p14="http://schemas.microsoft.com/office/powerpoint/2010/main" val="3027958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008414-BE98-92E6-3C41-E9F841BE3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i="0" dirty="0">
                <a:solidFill>
                  <a:srgbClr val="202122"/>
                </a:solidFill>
                <a:effectLst/>
              </a:rPr>
              <a:t>The Basilica of Santa María de Guadalupe</a:t>
            </a:r>
            <a:r>
              <a:rPr lang="pl-PL" sz="3400" i="0" dirty="0">
                <a:solidFill>
                  <a:srgbClr val="202122"/>
                </a:solidFill>
                <a:effectLst/>
              </a:rPr>
              <a:t>, </a:t>
            </a:r>
            <a:r>
              <a:rPr lang="en-GB" sz="3400" i="0" dirty="0">
                <a:effectLst/>
              </a:rPr>
              <a:t>Mexico City</a:t>
            </a:r>
            <a:r>
              <a:rPr lang="pl-PL" sz="3400" i="0" dirty="0">
                <a:effectLst/>
              </a:rPr>
              <a:t>, Mexico, </a:t>
            </a:r>
            <a:r>
              <a:rPr lang="pl-PL" sz="3400" dirty="0"/>
              <a:t>R</a:t>
            </a:r>
            <a:r>
              <a:rPr lang="pl-PL" sz="3400" i="0" dirty="0">
                <a:effectLst/>
              </a:rPr>
              <a:t>oman </a:t>
            </a:r>
            <a:r>
              <a:rPr lang="pl-PL" sz="3400" i="0" dirty="0" err="1">
                <a:effectLst/>
              </a:rPr>
              <a:t>catholic</a:t>
            </a:r>
            <a:r>
              <a:rPr lang="pl-PL" sz="3400" i="0" dirty="0">
                <a:effectLst/>
              </a:rPr>
              <a:t> </a:t>
            </a:r>
            <a:r>
              <a:rPr lang="pl-PL" sz="3400" i="0" dirty="0" err="1">
                <a:effectLst/>
              </a:rPr>
              <a:t>temple</a:t>
            </a:r>
            <a:r>
              <a:rPr lang="pl-PL" sz="3400" i="0" dirty="0">
                <a:effectLst/>
              </a:rPr>
              <a:t> - </a:t>
            </a:r>
            <a:r>
              <a:rPr lang="pl-PL" sz="3400" i="0" dirty="0">
                <a:solidFill>
                  <a:srgbClr val="202122"/>
                </a:solidFill>
                <a:effectLst/>
              </a:rPr>
              <a:t>21</a:t>
            </a:r>
            <a:r>
              <a:rPr lang="en-GB" sz="3400" i="0" dirty="0">
                <a:solidFill>
                  <a:srgbClr val="202122"/>
                </a:solidFill>
                <a:effectLst/>
              </a:rPr>
              <a:t> million visitors annually</a:t>
            </a:r>
            <a:endParaRPr lang="en-GB" sz="3400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92E339B-BD0D-A76F-8E40-E8351596F3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1787" y="1858169"/>
            <a:ext cx="6448425" cy="4286250"/>
          </a:xfrm>
        </p:spPr>
      </p:pic>
    </p:spTree>
    <p:extLst>
      <p:ext uri="{BB962C8B-B14F-4D97-AF65-F5344CB8AC3E}">
        <p14:creationId xmlns:p14="http://schemas.microsoft.com/office/powerpoint/2010/main" val="941181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A8EB2B-90A4-7C75-D6A9-256BE54E9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i="0" dirty="0">
                <a:effectLst/>
              </a:rPr>
              <a:t>Tirupati Tirumala </a:t>
            </a:r>
            <a:r>
              <a:rPr lang="en-GB" sz="3400" i="0" dirty="0" err="1">
                <a:effectLst/>
              </a:rPr>
              <a:t>Devasthanams</a:t>
            </a:r>
            <a:r>
              <a:rPr lang="en-GB" sz="3400" i="0" dirty="0">
                <a:effectLst/>
              </a:rPr>
              <a:t> Temple, </a:t>
            </a:r>
            <a:r>
              <a:rPr lang="en-GB" sz="3400" i="0" dirty="0" err="1">
                <a:effectLst/>
              </a:rPr>
              <a:t>AndhraPradesh</a:t>
            </a:r>
            <a:r>
              <a:rPr lang="en-GB" sz="3400" i="0" dirty="0">
                <a:effectLst/>
              </a:rPr>
              <a:t>,</a:t>
            </a:r>
            <a:r>
              <a:rPr lang="pl-PL" sz="3400" i="0" dirty="0">
                <a:effectLst/>
              </a:rPr>
              <a:t> </a:t>
            </a:r>
            <a:r>
              <a:rPr lang="pl-PL" sz="3400" i="0" dirty="0" err="1">
                <a:effectLst/>
              </a:rPr>
              <a:t>Hindu</a:t>
            </a:r>
            <a:r>
              <a:rPr lang="pl-PL" sz="3400" i="0" dirty="0">
                <a:effectLst/>
              </a:rPr>
              <a:t>, </a:t>
            </a:r>
            <a:r>
              <a:rPr lang="en-GB" sz="3400" i="0" dirty="0">
                <a:effectLst/>
              </a:rPr>
              <a:t>Vaishnavism </a:t>
            </a:r>
            <a:r>
              <a:rPr lang="pl-PL" sz="3400" i="0" dirty="0">
                <a:effectLst/>
              </a:rPr>
              <a:t>and </a:t>
            </a:r>
            <a:r>
              <a:rPr lang="pl-PL" sz="3400" i="0" dirty="0" err="1">
                <a:effectLst/>
              </a:rPr>
              <a:t>related</a:t>
            </a:r>
            <a:r>
              <a:rPr lang="pl-PL" sz="3400" i="0" dirty="0">
                <a:effectLst/>
              </a:rPr>
              <a:t> </a:t>
            </a:r>
            <a:r>
              <a:rPr lang="pl-PL" sz="3400" i="0" dirty="0" err="1">
                <a:effectLst/>
              </a:rPr>
              <a:t>sects</a:t>
            </a:r>
            <a:r>
              <a:rPr lang="pl-PL" sz="3400" i="0" dirty="0">
                <a:effectLst/>
              </a:rPr>
              <a:t>, </a:t>
            </a:r>
            <a:r>
              <a:rPr lang="en-GB" sz="3400" i="0" dirty="0">
                <a:effectLst/>
              </a:rPr>
              <a:t>India</a:t>
            </a:r>
            <a:r>
              <a:rPr lang="pl-PL" sz="3400" i="0" dirty="0">
                <a:effectLst/>
              </a:rPr>
              <a:t> – 18-19 </a:t>
            </a:r>
            <a:r>
              <a:rPr lang="en-GB" sz="3400" i="0" dirty="0">
                <a:solidFill>
                  <a:srgbClr val="202122"/>
                </a:solidFill>
                <a:effectLst/>
              </a:rPr>
              <a:t>million visitors annually</a:t>
            </a:r>
            <a:endParaRPr lang="en-GB" sz="3400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91290B9-A3D9-E385-3C77-7BD172290D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6525" y="1991519"/>
            <a:ext cx="6838950" cy="4019550"/>
          </a:xfrm>
        </p:spPr>
      </p:pic>
    </p:spTree>
    <p:extLst>
      <p:ext uri="{BB962C8B-B14F-4D97-AF65-F5344CB8AC3E}">
        <p14:creationId xmlns:p14="http://schemas.microsoft.com/office/powerpoint/2010/main" val="1869918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57B8E0-2C85-409B-073E-004A5F36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400" dirty="0">
                <a:solidFill>
                  <a:srgbClr val="202122"/>
                </a:solidFill>
              </a:rPr>
              <a:t>Notre-Dame</a:t>
            </a:r>
            <a:r>
              <a:rPr lang="pl-PL" sz="3400" dirty="0">
                <a:solidFill>
                  <a:srgbClr val="202122"/>
                </a:solidFill>
              </a:rPr>
              <a:t>, </a:t>
            </a:r>
            <a:r>
              <a:rPr lang="en-GB" sz="3400" dirty="0">
                <a:solidFill>
                  <a:srgbClr val="202122"/>
                </a:solidFill>
              </a:rPr>
              <a:t>Paris</a:t>
            </a:r>
            <a:r>
              <a:rPr lang="pl-PL" sz="3400" dirty="0">
                <a:solidFill>
                  <a:srgbClr val="202122"/>
                </a:solidFill>
              </a:rPr>
              <a:t>, </a:t>
            </a:r>
            <a:r>
              <a:rPr lang="en-GB" sz="3400" dirty="0">
                <a:solidFill>
                  <a:srgbClr val="202122"/>
                </a:solidFill>
              </a:rPr>
              <a:t>France</a:t>
            </a:r>
            <a:r>
              <a:rPr lang="pl-PL" sz="3400" dirty="0">
                <a:solidFill>
                  <a:srgbClr val="202122"/>
                </a:solidFill>
              </a:rPr>
              <a:t>, </a:t>
            </a:r>
            <a:r>
              <a:rPr lang="en-GB" sz="3400" dirty="0">
                <a:solidFill>
                  <a:srgbClr val="202122"/>
                </a:solidFill>
              </a:rPr>
              <a:t>Catholic cathedral </a:t>
            </a:r>
            <a:r>
              <a:rPr lang="pl-PL" sz="3400" dirty="0">
                <a:solidFill>
                  <a:srgbClr val="202122"/>
                </a:solidFill>
              </a:rPr>
              <a:t>- 13 </a:t>
            </a:r>
            <a:r>
              <a:rPr lang="en-GB" sz="3400" dirty="0">
                <a:solidFill>
                  <a:srgbClr val="202122"/>
                </a:solidFill>
              </a:rPr>
              <a:t>million visitors annually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84B344A-7491-578C-24AC-FC4C87F22E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4175" y="1829594"/>
            <a:ext cx="6343650" cy="4343400"/>
          </a:xfrm>
        </p:spPr>
      </p:pic>
    </p:spTree>
    <p:extLst>
      <p:ext uri="{BB962C8B-B14F-4D97-AF65-F5344CB8AC3E}">
        <p14:creationId xmlns:p14="http://schemas.microsoft.com/office/powerpoint/2010/main" val="977051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978DF2-8248-D283-CCC0-60A70BD28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400" i="0" dirty="0">
                <a:solidFill>
                  <a:srgbClr val="202122"/>
                </a:solidFill>
                <a:effectLst/>
              </a:rPr>
              <a:t>The </a:t>
            </a:r>
            <a:r>
              <a:rPr lang="pl-PL" sz="3400" i="0" dirty="0" err="1">
                <a:solidFill>
                  <a:srgbClr val="202122"/>
                </a:solidFill>
                <a:effectLst/>
              </a:rPr>
              <a:t>complexity</a:t>
            </a:r>
            <a:r>
              <a:rPr lang="pl-PL" sz="3400" i="0" dirty="0">
                <a:solidFill>
                  <a:srgbClr val="202122"/>
                </a:solidFill>
                <a:effectLst/>
              </a:rPr>
              <a:t> of a </a:t>
            </a:r>
            <a:r>
              <a:rPr lang="pl-PL" sz="3400" i="0" dirty="0" err="1">
                <a:solidFill>
                  <a:srgbClr val="202122"/>
                </a:solidFill>
                <a:effectLst/>
              </a:rPr>
              <a:t>pilgrimage</a:t>
            </a:r>
            <a:r>
              <a:rPr lang="pl-PL" sz="3400" i="0" dirty="0">
                <a:solidFill>
                  <a:srgbClr val="202122"/>
                </a:solidFill>
                <a:effectLst/>
              </a:rPr>
              <a:t> </a:t>
            </a:r>
            <a:r>
              <a:rPr lang="pl-PL" sz="3400" i="0" dirty="0" err="1">
                <a:solidFill>
                  <a:srgbClr val="202122"/>
                </a:solidFill>
                <a:effectLst/>
              </a:rPr>
              <a:t>site</a:t>
            </a:r>
            <a:r>
              <a:rPr lang="pl-PL" sz="3400" dirty="0">
                <a:solidFill>
                  <a:srgbClr val="202122"/>
                </a:solidFill>
              </a:rPr>
              <a:t>, </a:t>
            </a:r>
            <a:r>
              <a:rPr lang="pl-PL" sz="3400" i="0" dirty="0" err="1">
                <a:solidFill>
                  <a:srgbClr val="202122"/>
                </a:solidFill>
                <a:effectLst/>
              </a:rPr>
              <a:t>example</a:t>
            </a:r>
            <a:r>
              <a:rPr lang="pl-PL" sz="3400" i="0" dirty="0">
                <a:solidFill>
                  <a:srgbClr val="202122"/>
                </a:solidFill>
                <a:effectLst/>
              </a:rPr>
              <a:t> 1 -</a:t>
            </a:r>
            <a:br>
              <a:rPr lang="pl-PL" sz="3400" i="0" dirty="0">
                <a:solidFill>
                  <a:srgbClr val="202122"/>
                </a:solidFill>
                <a:effectLst/>
              </a:rPr>
            </a:br>
            <a:r>
              <a:rPr lang="en-GB" sz="3400" i="0" dirty="0">
                <a:solidFill>
                  <a:srgbClr val="202122"/>
                </a:solidFill>
                <a:effectLst/>
              </a:rPr>
              <a:t>The </a:t>
            </a:r>
            <a:r>
              <a:rPr lang="en-GB" sz="3400" i="0" dirty="0" err="1">
                <a:solidFill>
                  <a:srgbClr val="202122"/>
                </a:solidFill>
                <a:effectLst/>
              </a:rPr>
              <a:t>Jasna</a:t>
            </a:r>
            <a:r>
              <a:rPr lang="en-GB" sz="3400" i="0" dirty="0">
                <a:solidFill>
                  <a:srgbClr val="202122"/>
                </a:solidFill>
                <a:effectLst/>
              </a:rPr>
              <a:t> Góra Monastery</a:t>
            </a:r>
            <a:r>
              <a:rPr lang="pl-PL" sz="3400" i="0" dirty="0">
                <a:solidFill>
                  <a:srgbClr val="202122"/>
                </a:solidFill>
                <a:effectLst/>
              </a:rPr>
              <a:t>, Poland</a:t>
            </a:r>
            <a:endParaRPr lang="en-GB" sz="3400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EC674A0-45A7-FC63-DF54-0D0C595095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2683" y="2263541"/>
            <a:ext cx="6353175" cy="3762375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7A04AD4-A4F1-DA2D-12F6-039B356CE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7177" y="2263541"/>
            <a:ext cx="2669317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67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0D205F14-A0C1-B442-E44F-99DCB7C77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0578" y="76200"/>
            <a:ext cx="2924175" cy="322897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0D6588D-0943-F194-C7D8-2B5F2C888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3D16849D-ACD0-793E-FBCF-DA06455BC4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14837" y="2677319"/>
            <a:ext cx="3362325" cy="2647950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B1A6137-40E6-9920-2506-5C4DE0A0E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65" y="0"/>
            <a:ext cx="8900434" cy="68580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51FA216-CD3B-37C8-83A6-1E25C8776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261" y="2950369"/>
            <a:ext cx="3362325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60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10EC15-96BA-E90A-0FB3-687D67DD7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pl-PL" sz="3800" i="0" dirty="0">
                <a:solidFill>
                  <a:srgbClr val="202122"/>
                </a:solidFill>
                <a:effectLst/>
              </a:rPr>
            </a:br>
            <a:br>
              <a:rPr lang="pl-PL" sz="3800" i="0" dirty="0">
                <a:solidFill>
                  <a:srgbClr val="202122"/>
                </a:solidFill>
                <a:effectLst/>
              </a:rPr>
            </a:br>
            <a:r>
              <a:rPr lang="pl-PL" sz="3800" i="0" dirty="0">
                <a:solidFill>
                  <a:srgbClr val="202122"/>
                </a:solidFill>
                <a:effectLst/>
              </a:rPr>
              <a:t>The </a:t>
            </a:r>
            <a:r>
              <a:rPr lang="pl-PL" sz="3800" dirty="0" err="1">
                <a:solidFill>
                  <a:srgbClr val="202122"/>
                </a:solidFill>
              </a:rPr>
              <a:t>complexity</a:t>
            </a:r>
            <a:r>
              <a:rPr lang="pl-PL" sz="3800" dirty="0">
                <a:solidFill>
                  <a:srgbClr val="202122"/>
                </a:solidFill>
              </a:rPr>
              <a:t> of a </a:t>
            </a:r>
            <a:r>
              <a:rPr lang="pl-PL" sz="3800" dirty="0" err="1">
                <a:solidFill>
                  <a:srgbClr val="202122"/>
                </a:solidFill>
              </a:rPr>
              <a:t>pilgrimage</a:t>
            </a:r>
            <a:r>
              <a:rPr lang="pl-PL" sz="3800" dirty="0">
                <a:solidFill>
                  <a:srgbClr val="202122"/>
                </a:solidFill>
              </a:rPr>
              <a:t> </a:t>
            </a:r>
            <a:r>
              <a:rPr lang="pl-PL" sz="3800" dirty="0" err="1">
                <a:solidFill>
                  <a:srgbClr val="202122"/>
                </a:solidFill>
              </a:rPr>
              <a:t>site</a:t>
            </a:r>
            <a:r>
              <a:rPr lang="pl-PL" sz="3800" dirty="0">
                <a:solidFill>
                  <a:srgbClr val="202122"/>
                </a:solidFill>
              </a:rPr>
              <a:t>, </a:t>
            </a:r>
            <a:r>
              <a:rPr lang="pl-PL" sz="3800" dirty="0" err="1">
                <a:solidFill>
                  <a:srgbClr val="202122"/>
                </a:solidFill>
              </a:rPr>
              <a:t>example</a:t>
            </a:r>
            <a:r>
              <a:rPr lang="pl-PL" sz="3800" dirty="0">
                <a:solidFill>
                  <a:srgbClr val="202122"/>
                </a:solidFill>
              </a:rPr>
              <a:t> 2 - </a:t>
            </a:r>
            <a:r>
              <a:rPr lang="en-GB" sz="3800" dirty="0">
                <a:solidFill>
                  <a:srgbClr val="202122"/>
                </a:solidFill>
              </a:rPr>
              <a:t>Mecca, Saudi Arabia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sz="4400" i="0" dirty="0">
                <a:solidFill>
                  <a:srgbClr val="202122"/>
                </a:solidFill>
                <a:effectLst/>
              </a:rPr>
            </a:br>
            <a:endParaRPr lang="en-GB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4AA45FF-BC47-FD5A-F2B1-C9A650C7F1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378" y="1927412"/>
            <a:ext cx="5508490" cy="4019224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749CB82-7FB6-9E9E-ECD9-F24EB752F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27412"/>
            <a:ext cx="5636279" cy="261935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8EA7C06C-7471-644D-ACC4-F0B8015B1A46}"/>
              </a:ext>
            </a:extLst>
          </p:cNvPr>
          <p:cNvSpPr txBox="1"/>
          <p:nvPr/>
        </p:nvSpPr>
        <p:spPr>
          <a:xfrm>
            <a:off x="6096000" y="4783488"/>
            <a:ext cx="458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From: https://smarthistory.org/the-kaaba/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9730942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A99657-CD24-C13F-78B4-0992682F0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AE52EB13-5D50-D1BF-CC0B-643EFA95B3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8094" y="1027906"/>
            <a:ext cx="6150349" cy="4351338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670C334-1891-CD9B-9203-995B56AD8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10" y="1027906"/>
            <a:ext cx="5576607" cy="439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12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32B45D-C943-9482-0C95-965122C41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400" b="1" dirty="0"/>
              <a:t>Recapitulation</a:t>
            </a:r>
            <a:r>
              <a:rPr lang="pl-PL" sz="3400" b="1" dirty="0"/>
              <a:t> from 8.</a:t>
            </a:r>
            <a:r>
              <a:rPr lang="en-GB" sz="3400" b="1" dirty="0"/>
              <a:t>1</a:t>
            </a:r>
            <a:r>
              <a:rPr lang="pl-PL" sz="3400" b="1" dirty="0"/>
              <a:t>1.2022</a:t>
            </a:r>
            <a:endParaRPr lang="en-GB" sz="34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1F2300F-9B60-D27D-2622-53B2DCB0A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sz="3700" b="1" dirty="0">
                <a:latin typeface="+mj-lt"/>
                <a:ea typeface="+mj-ea"/>
                <a:cs typeface="+mj-cs"/>
              </a:rPr>
              <a:t>Types of tourism</a:t>
            </a:r>
            <a:r>
              <a:rPr lang="pl-PL" sz="3700" b="1" dirty="0">
                <a:latin typeface="+mj-lt"/>
                <a:ea typeface="+mj-ea"/>
                <a:cs typeface="+mj-cs"/>
              </a:rPr>
              <a:t>: </a:t>
            </a:r>
            <a:r>
              <a:rPr lang="en-GB" sz="3700" b="1" dirty="0">
                <a:latin typeface="+mj-lt"/>
                <a:ea typeface="+mj-ea"/>
                <a:cs typeface="+mj-cs"/>
              </a:rPr>
              <a:t>domestic, international, inbound, outbound</a:t>
            </a:r>
          </a:p>
          <a:p>
            <a:r>
              <a:rPr lang="en-GB" sz="3700" b="1" dirty="0">
                <a:latin typeface="+mj-lt"/>
                <a:ea typeface="+mj-ea"/>
                <a:cs typeface="+mj-cs"/>
              </a:rPr>
              <a:t>Types of tourism</a:t>
            </a:r>
            <a:r>
              <a:rPr lang="pl-PL" sz="3700" b="1" dirty="0">
                <a:latin typeface="+mj-lt"/>
                <a:ea typeface="+mj-ea"/>
                <a:cs typeface="+mj-cs"/>
              </a:rPr>
              <a:t>:</a:t>
            </a:r>
            <a:r>
              <a:rPr lang="en-GB" sz="3700" b="1" dirty="0">
                <a:latin typeface="+mj-lt"/>
                <a:ea typeface="+mj-ea"/>
                <a:cs typeface="+mj-cs"/>
              </a:rPr>
              <a:t> </a:t>
            </a:r>
            <a:r>
              <a:rPr lang="cs-CZ" sz="3700" b="1" dirty="0"/>
              <a:t>Natural </a:t>
            </a:r>
            <a:r>
              <a:rPr lang="cs-CZ" sz="3700" b="1" dirty="0" err="1"/>
              <a:t>based</a:t>
            </a:r>
            <a:r>
              <a:rPr lang="cs-CZ" sz="3700" b="1" dirty="0"/>
              <a:t> </a:t>
            </a:r>
            <a:r>
              <a:rPr lang="cs-CZ" sz="3700" b="1" dirty="0" err="1"/>
              <a:t>tourism</a:t>
            </a:r>
            <a:r>
              <a:rPr lang="cs-CZ" sz="3700" b="1" dirty="0"/>
              <a:t> </a:t>
            </a:r>
            <a:r>
              <a:rPr lang="pl-PL" sz="3700" dirty="0"/>
              <a:t>(</a:t>
            </a:r>
            <a:r>
              <a:rPr lang="en-GB" sz="3700" dirty="0"/>
              <a:t>nature trips,</a:t>
            </a:r>
            <a:r>
              <a:rPr lang="pl-PL" sz="3700" dirty="0"/>
              <a:t> </a:t>
            </a:r>
            <a:r>
              <a:rPr lang="en-GB" sz="3700" dirty="0"/>
              <a:t>sun and sand,</a:t>
            </a:r>
            <a:r>
              <a:rPr lang="pl-PL" sz="3700" dirty="0"/>
              <a:t> </a:t>
            </a:r>
            <a:r>
              <a:rPr lang="en-GB" sz="3700" dirty="0"/>
              <a:t>ecotourism,</a:t>
            </a:r>
            <a:r>
              <a:rPr lang="pl-PL" sz="3700" dirty="0"/>
              <a:t> </a:t>
            </a:r>
            <a:r>
              <a:rPr lang="en-GB" sz="3700" dirty="0"/>
              <a:t>agrotourism, hiking etc.</a:t>
            </a:r>
            <a:r>
              <a:rPr lang="pl-PL" sz="3700" dirty="0"/>
              <a:t>),</a:t>
            </a:r>
            <a:r>
              <a:rPr lang="en-GB" sz="3700" dirty="0"/>
              <a:t> </a:t>
            </a:r>
            <a:r>
              <a:rPr lang="en-GB" sz="3700" b="1" dirty="0"/>
              <a:t>Cultural based tourism</a:t>
            </a:r>
            <a:r>
              <a:rPr lang="pl-PL" sz="3700" b="1" dirty="0"/>
              <a:t> </a:t>
            </a:r>
            <a:r>
              <a:rPr lang="pl-PL" sz="3700" dirty="0"/>
              <a:t>(</a:t>
            </a:r>
            <a:r>
              <a:rPr lang="en-GB" sz="3700" dirty="0"/>
              <a:t>Cultural and Traditional Tourism (food, customs, architecture, literature, famous people), </a:t>
            </a:r>
            <a:r>
              <a:rPr lang="pl-PL" sz="3700" dirty="0"/>
              <a:t>E</a:t>
            </a:r>
            <a:r>
              <a:rPr lang="en-GB" sz="3700" dirty="0" err="1"/>
              <a:t>thnic</a:t>
            </a:r>
            <a:r>
              <a:rPr lang="en-GB" sz="3700" dirty="0"/>
              <a:t> Tourism (ethnic villages), Historical Tourism (events, reconstructions), etc.</a:t>
            </a:r>
            <a:r>
              <a:rPr lang="pl-PL" sz="3700" dirty="0"/>
              <a:t>),</a:t>
            </a:r>
            <a:r>
              <a:rPr lang="en-GB" sz="3700" b="1" dirty="0"/>
              <a:t>Special/specific interest tourism</a:t>
            </a:r>
            <a:r>
              <a:rPr lang="pl-PL" sz="3700" b="1" dirty="0"/>
              <a:t> </a:t>
            </a:r>
            <a:r>
              <a:rPr lang="pl-PL" sz="3700" dirty="0"/>
              <a:t>(</a:t>
            </a:r>
            <a:r>
              <a:rPr lang="en-GB" sz="3700" dirty="0"/>
              <a:t>Religious tourism (pilgrims),</a:t>
            </a:r>
            <a:r>
              <a:rPr lang="pl-PL" sz="3700" dirty="0"/>
              <a:t> </a:t>
            </a:r>
            <a:r>
              <a:rPr lang="en-GB" sz="3700" dirty="0"/>
              <a:t>Health tourism,</a:t>
            </a:r>
            <a:r>
              <a:rPr lang="pl-PL" sz="3700" dirty="0"/>
              <a:t> </a:t>
            </a:r>
            <a:r>
              <a:rPr lang="en-GB" sz="3700" dirty="0"/>
              <a:t>Meditation tourism,</a:t>
            </a:r>
            <a:r>
              <a:rPr lang="pl-PL" sz="3700" dirty="0"/>
              <a:t> </a:t>
            </a:r>
            <a:r>
              <a:rPr lang="en-GB" sz="3700" dirty="0"/>
              <a:t>Adventure tourism,</a:t>
            </a:r>
            <a:r>
              <a:rPr lang="pl-PL" sz="3700" dirty="0"/>
              <a:t> </a:t>
            </a:r>
            <a:r>
              <a:rPr lang="en-GB" sz="3700" dirty="0"/>
              <a:t>Sport tourism</a:t>
            </a:r>
            <a:r>
              <a:rPr lang="pl-PL" sz="3700" dirty="0"/>
              <a:t>, Dark </a:t>
            </a:r>
            <a:r>
              <a:rPr lang="pl-PL" sz="3700" dirty="0" err="1"/>
              <a:t>tourism</a:t>
            </a:r>
            <a:r>
              <a:rPr lang="en-GB" sz="3700" dirty="0"/>
              <a:t>, etc.</a:t>
            </a:r>
            <a:r>
              <a:rPr lang="pl-PL" sz="3700" dirty="0"/>
              <a:t>),</a:t>
            </a:r>
            <a:r>
              <a:rPr lang="en-GB" sz="3700" dirty="0"/>
              <a:t> </a:t>
            </a:r>
            <a:r>
              <a:rPr lang="en-GB" sz="3700" b="1" dirty="0"/>
              <a:t>Other</a:t>
            </a:r>
            <a:r>
              <a:rPr lang="pl-PL" sz="3700" b="1" dirty="0"/>
              <a:t> </a:t>
            </a:r>
            <a:r>
              <a:rPr lang="pl-PL" sz="3700" b="1" dirty="0" err="1"/>
              <a:t>forms</a:t>
            </a:r>
            <a:r>
              <a:rPr lang="pl-PL" sz="3700" b="1" dirty="0"/>
              <a:t>/</a:t>
            </a:r>
            <a:r>
              <a:rPr lang="pl-PL" sz="3700" b="1" dirty="0" err="1"/>
              <a:t>hybrid</a:t>
            </a:r>
            <a:r>
              <a:rPr lang="pl-PL" sz="3700" b="1" dirty="0"/>
              <a:t> </a:t>
            </a:r>
            <a:r>
              <a:rPr lang="pl-PL" sz="3700" b="1" dirty="0" err="1"/>
              <a:t>forms</a:t>
            </a:r>
            <a:r>
              <a:rPr lang="pl-PL" sz="3700" b="1" dirty="0"/>
              <a:t> </a:t>
            </a:r>
            <a:r>
              <a:rPr lang="pl-PL" sz="3700" dirty="0"/>
              <a:t>(</a:t>
            </a:r>
            <a:r>
              <a:rPr lang="pl-PL" sz="3700" dirty="0" err="1"/>
              <a:t>between</a:t>
            </a:r>
            <a:r>
              <a:rPr lang="pl-PL" sz="3700" dirty="0"/>
              <a:t> </a:t>
            </a:r>
            <a:r>
              <a:rPr lang="pl-PL" sz="3700" dirty="0" err="1"/>
              <a:t>tourism</a:t>
            </a:r>
            <a:r>
              <a:rPr lang="pl-PL" sz="3700" dirty="0"/>
              <a:t> and </a:t>
            </a:r>
            <a:r>
              <a:rPr lang="pl-PL" sz="3700" dirty="0" err="1"/>
              <a:t>migration</a:t>
            </a:r>
            <a:r>
              <a:rPr lang="pl-PL" sz="3700" dirty="0"/>
              <a:t>, </a:t>
            </a:r>
            <a:r>
              <a:rPr lang="pl-PL" sz="3700" dirty="0" err="1"/>
              <a:t>year</a:t>
            </a:r>
            <a:r>
              <a:rPr lang="pl-PL" sz="3700" dirty="0"/>
              <a:t> </a:t>
            </a:r>
            <a:r>
              <a:rPr lang="pl-PL" sz="3700" dirty="0" err="1"/>
              <a:t>gaps</a:t>
            </a:r>
            <a:r>
              <a:rPr lang="pl-PL" sz="3700" dirty="0"/>
              <a:t>, </a:t>
            </a:r>
            <a:r>
              <a:rPr lang="pl-PL" sz="3700" dirty="0" err="1"/>
              <a:t>work</a:t>
            </a:r>
            <a:r>
              <a:rPr lang="pl-PL" sz="3700" dirty="0"/>
              <a:t> &amp; </a:t>
            </a:r>
            <a:r>
              <a:rPr lang="pl-PL" sz="3700" dirty="0" err="1"/>
              <a:t>travel</a:t>
            </a:r>
            <a:r>
              <a:rPr lang="pl-PL" sz="3700" dirty="0"/>
              <a:t>, </a:t>
            </a:r>
            <a:r>
              <a:rPr lang="pl-PL" sz="3700" dirty="0" err="1"/>
              <a:t>backpackers</a:t>
            </a:r>
            <a:r>
              <a:rPr lang="pl-PL" sz="3700" dirty="0"/>
              <a:t>, </a:t>
            </a:r>
            <a:r>
              <a:rPr lang="pl-PL" sz="3700" dirty="0" err="1"/>
              <a:t>digital</a:t>
            </a:r>
            <a:r>
              <a:rPr lang="pl-PL" sz="3700" dirty="0"/>
              <a:t> </a:t>
            </a:r>
            <a:r>
              <a:rPr lang="pl-PL" sz="3700" dirty="0" err="1"/>
              <a:t>nomads</a:t>
            </a:r>
            <a:r>
              <a:rPr lang="pl-PL" sz="3700" dirty="0"/>
              <a:t>, </a:t>
            </a:r>
            <a:r>
              <a:rPr lang="pl-PL" sz="3700" dirty="0" err="1"/>
              <a:t>seasonal</a:t>
            </a:r>
            <a:r>
              <a:rPr lang="pl-PL" sz="3700" dirty="0"/>
              <a:t> </a:t>
            </a:r>
            <a:r>
              <a:rPr lang="pl-PL" sz="3700" dirty="0" err="1"/>
              <a:t>tourism</a:t>
            </a:r>
            <a:r>
              <a:rPr lang="en-GB" sz="3700" dirty="0"/>
              <a:t>, etc.</a:t>
            </a:r>
            <a:r>
              <a:rPr lang="pl-PL" sz="3700" dirty="0"/>
              <a:t>).</a:t>
            </a:r>
            <a:endParaRPr lang="en-GB" sz="3700" dirty="0"/>
          </a:p>
          <a:p>
            <a:r>
              <a:rPr lang="cs-CZ" sz="3700" dirty="0">
                <a:cs typeface="Times New Roman" panose="02020603050405020304" pitchFamily="18" charset="0"/>
              </a:rPr>
              <a:t>Erik </a:t>
            </a:r>
            <a:r>
              <a:rPr lang="en-GB" sz="3700" dirty="0">
                <a:cs typeface="Times New Roman" panose="02020603050405020304" pitchFamily="18" charset="0"/>
              </a:rPr>
              <a:t>Cohen’s tourist </a:t>
            </a:r>
            <a:r>
              <a:rPr lang="en-GB" sz="3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typology: the drifter, the explorer, the individual mass tourists, the organized mass tourist</a:t>
            </a:r>
            <a:r>
              <a:rPr lang="pl-PL" sz="3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but </a:t>
            </a:r>
            <a:r>
              <a:rPr lang="pl-PL" sz="37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 one </a:t>
            </a:r>
            <a:r>
              <a:rPr lang="pl-PL" sz="37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fix</a:t>
            </a:r>
            <a:r>
              <a:rPr lang="pl-PL" sz="37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37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type</a:t>
            </a:r>
            <a:r>
              <a:rPr lang="en-GB" sz="37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3700" b="1" dirty="0">
              <a:latin typeface="+mj-lt"/>
              <a:ea typeface="+mj-ea"/>
              <a:cs typeface="+mj-cs"/>
            </a:endParaRPr>
          </a:p>
          <a:p>
            <a:r>
              <a:rPr lang="pl-PL" sz="3700" dirty="0"/>
              <a:t>Digital n</a:t>
            </a:r>
            <a:r>
              <a:rPr lang="en-GB" sz="3700" dirty="0" err="1"/>
              <a:t>omad</a:t>
            </a:r>
            <a:r>
              <a:rPr lang="pl-PL" sz="3700" dirty="0"/>
              <a:t>i</a:t>
            </a:r>
            <a:r>
              <a:rPr lang="en-GB" sz="3700" dirty="0"/>
              <a:t>s</a:t>
            </a:r>
            <a:r>
              <a:rPr lang="pl-PL" sz="3700" dirty="0"/>
              <a:t>m</a:t>
            </a:r>
            <a:endParaRPr lang="en-GB" sz="3700" dirty="0"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GB" sz="3700" b="1" dirty="0"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en-GB" sz="3700" b="1" dirty="0">
                <a:latin typeface="+mj-lt"/>
                <a:ea typeface="+mj-ea"/>
                <a:cs typeface="+mj-cs"/>
              </a:rPr>
              <a:t>Song comment by: </a:t>
            </a:r>
            <a:r>
              <a:rPr lang="en-GB" sz="3700" b="1" dirty="0" err="1">
                <a:latin typeface="+mj-lt"/>
                <a:ea typeface="+mj-ea"/>
                <a:cs typeface="+mj-cs"/>
              </a:rPr>
              <a:t>Hadar</a:t>
            </a:r>
            <a:r>
              <a:rPr lang="en-GB" sz="3700" b="1" dirty="0">
                <a:latin typeface="+mj-lt"/>
                <a:ea typeface="+mj-ea"/>
                <a:cs typeface="+mj-cs"/>
              </a:rPr>
              <a:t>. Thank you </a:t>
            </a:r>
            <a:r>
              <a:rPr lang="en-GB" sz="3700" b="1" dirty="0">
                <a:latin typeface="+mj-lt"/>
                <a:ea typeface="+mj-ea"/>
                <a:cs typeface="+mj-cs"/>
                <a:sym typeface="Wingdings" panose="05000000000000000000" pitchFamily="2" charset="2"/>
              </a:rPr>
              <a:t></a:t>
            </a:r>
            <a:endParaRPr lang="en-GB" sz="3700" b="1" dirty="0"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GB" sz="3400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78445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968A6A-B639-BF78-587C-456283CBA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019"/>
            <a:ext cx="10515600" cy="1325563"/>
          </a:xfrm>
        </p:spPr>
        <p:txBody>
          <a:bodyPr>
            <a:normAutofit/>
          </a:bodyPr>
          <a:lstStyle/>
          <a:p>
            <a:r>
              <a:rPr lang="en-GB" sz="3400" dirty="0"/>
              <a:t>The main traditional</a:t>
            </a:r>
            <a:r>
              <a:rPr lang="pl-PL" sz="3400" dirty="0"/>
              <a:t> (modern)</a:t>
            </a:r>
            <a:r>
              <a:rPr lang="en-GB" sz="3400" dirty="0"/>
              <a:t> perspectives of pilgrimage in anthropology</a:t>
            </a:r>
            <a:r>
              <a:rPr lang="pl-PL" sz="3400" dirty="0"/>
              <a:t>/</a:t>
            </a:r>
            <a:r>
              <a:rPr lang="pl-PL" sz="3400" dirty="0" err="1"/>
              <a:t>related</a:t>
            </a:r>
            <a:r>
              <a:rPr lang="pl-PL" sz="3400" dirty="0"/>
              <a:t> </a:t>
            </a:r>
            <a:r>
              <a:rPr lang="pl-PL" sz="3400" dirty="0" err="1"/>
              <a:t>studies</a:t>
            </a:r>
            <a:endParaRPr lang="en-GB" sz="34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4846715-CEE0-5E16-9E1A-3F624A46E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23927" cy="4351338"/>
          </a:xfrm>
        </p:spPr>
        <p:txBody>
          <a:bodyPr/>
          <a:lstStyle/>
          <a:p>
            <a:endParaRPr lang="pl-PL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communitas</a:t>
            </a:r>
            <a:r>
              <a:rPr lang="pl-PL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- Victor &amp; </a:t>
            </a:r>
            <a:r>
              <a:rPr lang="pl-PL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Edith</a:t>
            </a:r>
            <a:r>
              <a:rPr lang="pl-PL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Turner</a:t>
            </a:r>
          </a:p>
          <a:p>
            <a:r>
              <a:rPr lang="pl-PL" sz="18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contestation</a:t>
            </a:r>
            <a:r>
              <a:rPr lang="pl-PL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John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Eade</a:t>
            </a:r>
            <a:r>
              <a:rPr lang="pl-PL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Michael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Sallnow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l-PL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'a pilgrim is half a tourist if a tourist is half a pilgrim’ </a:t>
            </a:r>
            <a:r>
              <a:rPr lang="pl-PL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– Nelson </a:t>
            </a:r>
            <a:r>
              <a:rPr lang="pl-PL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Graburn</a:t>
            </a:r>
            <a:r>
              <a:rPr lang="pl-PL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, Victor Turner </a:t>
            </a:r>
          </a:p>
          <a:p>
            <a:endParaRPr lang="en-GB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6578F69-380E-5D40-611E-8E8770EF9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3492" y="2142566"/>
            <a:ext cx="6112135" cy="390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539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AE8000-DD24-71C5-F614-E1171E6C8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GB" sz="3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ommunitas</a:t>
            </a:r>
            <a:endParaRPr lang="en-GB" sz="34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E8DDC64-4003-A6E2-BFD9-C179B147C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'direct, immediate, and total confrontation of human identities, which, when it happens, tends to make those experiencing it think of mankind as a homogeneous, unstructured, and free community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' (Turner, 1973)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Turner</a:t>
            </a:r>
            <a:r>
              <a:rPr lang="pl-PL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s 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proposed that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communitas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comes in three processual forms or phases: </a:t>
            </a:r>
            <a:endParaRPr lang="pl-PL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existential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communitas</a:t>
            </a:r>
            <a:endParaRPr lang="pl-PL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normative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communitas</a:t>
            </a:r>
            <a:endParaRPr lang="cs-CZ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ideological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communitas</a:t>
            </a:r>
            <a:endParaRPr lang="pl-PL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an individual and his</a:t>
            </a:r>
            <a:r>
              <a:rPr lang="pl-PL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pl-PL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her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fellow pilgrim companions temporarily transcend the hierarchical social roles that often serve to divide them in their everyday life</a:t>
            </a:r>
            <a:endParaRPr lang="pl-PL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separation (pre-liminal), transition (liminal) and re-aggregation (post-liminal) phases</a:t>
            </a:r>
            <a:endParaRPr lang="en-GB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777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34233B-9E50-6893-246F-6EC1FD581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4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Contestation</a:t>
            </a:r>
            <a:endParaRPr lang="en-GB" sz="34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4E29AD-D7C6-C0E2-F020-F0801D23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77118" cy="4351338"/>
          </a:xfrm>
        </p:spPr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pilgrimages should be seen as a 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contestation and competing discourses</a:t>
            </a: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pl-PL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ilgrimages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not monolithic</a:t>
            </a: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while the physical place may stay the same, different actors, who consume and re-produce different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meanings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the site,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synergy of person-place-text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narrative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and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individualized</a:t>
            </a:r>
            <a:endParaRPr lang="en-GB" b="1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5CFDF6F-2061-7B48-3439-CCCC7A8B7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5899" y="1734530"/>
            <a:ext cx="4875563" cy="338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02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5ECB60-30FD-59B0-3D95-0B5B57AF3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400" dirty="0" err="1"/>
              <a:t>Postmodern</a:t>
            </a:r>
            <a:r>
              <a:rPr lang="pl-PL" sz="3400" dirty="0"/>
              <a:t> </a:t>
            </a:r>
            <a:r>
              <a:rPr lang="en-GB" sz="3400" dirty="0"/>
              <a:t>perspectives of pilgrimage in anthropology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7B2C9C2-EBA8-BCBC-541C-567545B24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22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tourism </a:t>
            </a:r>
            <a:r>
              <a:rPr lang="pl-PL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as </a:t>
            </a:r>
            <a:r>
              <a:rPr lang="en-GB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the 'successor' par excellence of pilgrimage in this age of 'liquid modernity’ (</a:t>
            </a:r>
            <a:r>
              <a:rPr lang="pl-PL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Zygmunt </a:t>
            </a:r>
            <a:r>
              <a:rPr lang="en-GB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Bauman 1996</a:t>
            </a:r>
            <a:r>
              <a:rPr lang="pl-PL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2000)</a:t>
            </a:r>
            <a:r>
              <a:rPr lang="pl-PL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r>
              <a:rPr lang="en-GB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shift </a:t>
            </a:r>
            <a:r>
              <a:rPr lang="pl-PL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n-GB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 identities based on the level of importance attribute to the peoples, places, or practices with which </a:t>
            </a:r>
            <a:r>
              <a:rPr lang="pl-PL" sz="22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pilgrims</a:t>
            </a:r>
            <a:r>
              <a:rPr lang="pl-PL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pl-PL" sz="22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tourists</a:t>
            </a:r>
            <a:r>
              <a:rPr lang="en-GB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 interact at the moment</a:t>
            </a:r>
            <a:r>
              <a:rPr lang="pl-PL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r>
              <a:rPr lang="pl-PL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GB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pilgrimage </a:t>
            </a:r>
            <a:r>
              <a:rPr lang="pl-PL" sz="22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can</a:t>
            </a:r>
            <a:r>
              <a:rPr lang="pl-PL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2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have</a:t>
            </a:r>
            <a:r>
              <a:rPr lang="pl-PL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religious and secular motivations</a:t>
            </a: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l-PL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</a:t>
            </a: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 </a:t>
            </a:r>
            <a:r>
              <a:rPr lang="pl-PL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organized</a:t>
            </a: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</a:t>
            </a: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22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place of sacred, unique experiences can be subjective </a:t>
            </a: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(e. i. </a:t>
            </a: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part of nature</a:t>
            </a: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place of origin</a:t>
            </a: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88044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E19CE5-F710-EEFF-5683-5B42FF99F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0965"/>
            <a:ext cx="10515600" cy="919723"/>
          </a:xfrm>
        </p:spPr>
        <p:txBody>
          <a:bodyPr>
            <a:normAutofit fontScale="90000"/>
          </a:bodyPr>
          <a:lstStyle/>
          <a:p>
            <a:r>
              <a:rPr lang="en-GB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Pilgrimage and tourism difference… ?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0B3ED3-A6CB-B6AE-0EDD-9D2C8B2E5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68153" cy="4351338"/>
          </a:xfrm>
        </p:spPr>
        <p:txBody>
          <a:bodyPr/>
          <a:lstStyle/>
          <a:p>
            <a:r>
              <a:rPr lang="pl-PL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here is no homogeneous tourist type and develops a continuum where ‘existential tourists’ resemble many pilgrims in the seriousness of their journey and the search for local ‘authenticity’</a:t>
            </a: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(Erik Cohen),</a:t>
            </a:r>
          </a:p>
          <a:p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Pilgrimage and tourism differ</a:t>
            </a:r>
            <a:r>
              <a:rPr lang="cs-CZ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ence</a:t>
            </a:r>
            <a:r>
              <a:rPr lang="cs-CZ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pl-PL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GB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pilgrim, and the ‘pilgrim-tourist’ peregrinate toward their sociocultural </a:t>
            </a:r>
            <a:r>
              <a:rPr lang="en-GB" sz="2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center</a:t>
            </a:r>
            <a:r>
              <a:rPr lang="en-GB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while the </a:t>
            </a:r>
            <a:r>
              <a:rPr lang="en-GB" sz="2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traveler</a:t>
            </a:r>
            <a:r>
              <a:rPr lang="en-GB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the ‘</a:t>
            </a:r>
            <a:r>
              <a:rPr lang="en-GB" sz="2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traveler</a:t>
            </a:r>
            <a:r>
              <a:rPr lang="pl-PL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GB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tourist’ move in the opposite direction</a:t>
            </a:r>
            <a:r>
              <a:rPr lang="pl-PL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507707D-441A-DCF1-E04F-3E153CF55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073" y="1868793"/>
            <a:ext cx="3774139" cy="397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810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B6BE96-B8D3-5D58-3855-B70F25110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D8F064B-183C-8412-9A15-797B4BC9C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GB" dirty="0"/>
              <a:t>If we assume that a pilgrimage can be understood</a:t>
            </a:r>
            <a:r>
              <a:rPr lang="pl-PL" dirty="0"/>
              <a:t> </a:t>
            </a:r>
            <a:r>
              <a:rPr lang="en-GB" dirty="0"/>
              <a:t>not only as a collective or individual journey to a holy place related to religion, but also as a journey to discover one's own spirituality and get to know oneself, </a:t>
            </a:r>
            <a:r>
              <a:rPr lang="en-GB" b="1" dirty="0"/>
              <a:t>what, in your opinion, should be included in the </a:t>
            </a:r>
            <a:r>
              <a:rPr lang="pl-PL" b="1" dirty="0" err="1"/>
              <a:t>ideal</a:t>
            </a:r>
            <a:r>
              <a:rPr lang="pl-PL" b="1" dirty="0"/>
              <a:t> </a:t>
            </a:r>
            <a:r>
              <a:rPr lang="en-GB" b="1" dirty="0"/>
              <a:t>place of pilgrimage </a:t>
            </a:r>
            <a:r>
              <a:rPr lang="en-GB" dirty="0"/>
              <a:t>(e.g. element of the natural environment, architecture, characteristic feature</a:t>
            </a:r>
            <a:r>
              <a:rPr lang="pl-PL" dirty="0"/>
              <a:t>, story </a:t>
            </a:r>
            <a:r>
              <a:rPr lang="pl-PL" dirty="0" err="1"/>
              <a:t>related</a:t>
            </a:r>
            <a:r>
              <a:rPr lang="pl-PL" dirty="0"/>
              <a:t> to </a:t>
            </a:r>
            <a:r>
              <a:rPr lang="en-GB" dirty="0"/>
              <a:t>or material thing</a:t>
            </a:r>
            <a:r>
              <a:rPr lang="pl-PL" dirty="0"/>
              <a:t>?</a:t>
            </a:r>
            <a:r>
              <a:rPr lang="en-GB" dirty="0"/>
              <a:t>)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833807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53B64E5-7526-9386-BBE9-406A3DC5A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4DB03A1-0DC0-B201-3DD2-0804915EB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800" dirty="0"/>
              <a:t>Song </a:t>
            </a:r>
            <a:r>
              <a:rPr lang="pl-PL" sz="2800" dirty="0" err="1"/>
              <a:t>presentations</a:t>
            </a:r>
            <a:r>
              <a:rPr lang="pl-PL" sz="2800" dirty="0"/>
              <a:t>…</a:t>
            </a:r>
            <a:endParaRPr lang="en-GB" sz="28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7182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469932-81BE-1EE5-60D2-BEF32C38F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>
                <a:latin typeface="+mn-lt"/>
              </a:rPr>
              <a:t>An example of a contemporary pilgrimage to</a:t>
            </a:r>
            <a:r>
              <a:rPr lang="pl-PL" sz="2800" dirty="0">
                <a:latin typeface="+mn-lt"/>
              </a:rPr>
              <a:t> </a:t>
            </a:r>
            <a:r>
              <a:rPr lang="pl-PL" sz="2800" b="1" dirty="0">
                <a:latin typeface="+mn-lt"/>
              </a:rPr>
              <a:t>Santiago de Compostela, </a:t>
            </a:r>
            <a:r>
              <a:rPr lang="pl-PL" sz="2800" b="1" dirty="0" err="1">
                <a:latin typeface="+mn-lt"/>
              </a:rPr>
              <a:t>Spain</a:t>
            </a:r>
            <a:r>
              <a:rPr lang="pl-PL" sz="2800" dirty="0">
                <a:latin typeface="+mn-lt"/>
              </a:rPr>
              <a:t>, </a:t>
            </a:r>
            <a:r>
              <a:rPr lang="en-GB" sz="2800" dirty="0">
                <a:solidFill>
                  <a:srgbClr val="20212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leading Catholic </a:t>
            </a:r>
            <a:r>
              <a:rPr lang="en-GB" sz="2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pilgrimage</a:t>
            </a:r>
            <a:r>
              <a:rPr lang="en-GB" sz="2800" dirty="0">
                <a:solidFill>
                  <a:srgbClr val="20212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 route since the 9th century</a:t>
            </a:r>
            <a:br>
              <a:rPr lang="en-GB" sz="2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800" dirty="0">
                <a:latin typeface="+mn-lt"/>
              </a:rPr>
              <a:t> </a:t>
            </a:r>
            <a:endParaRPr lang="en-GB" sz="2800" dirty="0">
              <a:latin typeface="+mn-lt"/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17D5133-C549-6283-6435-9B063E05A9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511" y="2106707"/>
            <a:ext cx="5537971" cy="4097150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4A5D88A-2617-C184-D487-217E065AC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424" y="2111190"/>
            <a:ext cx="6100055" cy="4097149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35DD9CB-C2C7-66CD-1AD2-D28DD30DD58D}"/>
              </a:ext>
            </a:extLst>
          </p:cNvPr>
          <p:cNvSpPr txBox="1"/>
          <p:nvPr/>
        </p:nvSpPr>
        <p:spPr>
          <a:xfrm>
            <a:off x="430306" y="6364941"/>
            <a:ext cx="53071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From: https://oficinadelperegrino.com/en/statistics/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402858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D5DE62-E538-9686-615C-CAAF81996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400" dirty="0"/>
              <a:t>What is a pilgrimage</a:t>
            </a:r>
            <a:r>
              <a:rPr lang="pl-PL" sz="3400" dirty="0"/>
              <a:t>?</a:t>
            </a:r>
            <a:endParaRPr lang="en-GB" sz="34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F5280A7-29B6-BFEE-D15D-7066D572F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89612" cy="4351338"/>
          </a:xfrm>
        </p:spPr>
        <p:txBody>
          <a:bodyPr/>
          <a:lstStyle/>
          <a:p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a journey of the religious imagination</a:t>
            </a:r>
            <a:r>
              <a:rPr lang="pl-PL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en-GB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spiritual and a temporal movement</a:t>
            </a:r>
            <a:endParaRPr lang="pl-PL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may be collective or individual</a:t>
            </a:r>
            <a:endParaRPr lang="pl-PL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physical movement from one place to another</a:t>
            </a:r>
            <a:endParaRPr lang="pl-PL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may lead to the emergence of an imagined community</a:t>
            </a:r>
            <a:endParaRPr lang="pl-PL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the destination of the pilgrimage can be understood as a home or </a:t>
            </a:r>
            <a:r>
              <a:rPr lang="pl-PL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pl-PL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final</a:t>
            </a:r>
            <a:r>
              <a:rPr lang="pl-PL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home</a:t>
            </a:r>
            <a:r>
              <a:rPr lang="pl-PL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endParaRPr lang="en-GB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BDDF69D-C420-703A-7229-CAEFACD7E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047" y="1825625"/>
            <a:ext cx="6001415" cy="378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22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D574F3-89E2-FB3A-5ECE-2293E589A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Is pilgrimage a form of tourism?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FB8232-D248-0A3C-3E3C-928CD98FA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6947"/>
            <a:ext cx="4110318" cy="4050015"/>
          </a:xfrm>
        </p:spPr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basis of religious practice in some cases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traveling for pleasure vs traveling for duty</a:t>
            </a: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(and the </a:t>
            </a:r>
            <a:r>
              <a:rPr lang="pl-PL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border</a:t>
            </a: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between</a:t>
            </a: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them</a:t>
            </a: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some people, pilgrimage may be the only form of tourism, for others, visiting holy places may be a kind of entertainment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"sacred journeys", "religions migrations“, "pilgrimages" </a:t>
            </a:r>
          </a:p>
          <a:p>
            <a:endParaRPr lang="en-GB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D98A96B-C9F3-35EC-9E9A-416C996EC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470" y="2126948"/>
            <a:ext cx="5997108" cy="3578247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67C6FA9-7466-C084-C473-CED5701C1D13}"/>
              </a:ext>
            </a:extLst>
          </p:cNvPr>
          <p:cNvSpPr txBox="1"/>
          <p:nvPr/>
        </p:nvSpPr>
        <p:spPr>
          <a:xfrm>
            <a:off x="5468470" y="5880847"/>
            <a:ext cx="5701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From: https://podroze.onet.pl/ciekawe/piesze-pielgrzymki-na-jasna-gore-w-czestochowie-tradycja-historia/myqjnn7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54966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9A63781-DB09-BB4E-3F16-92C408AA0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Definition</a:t>
            </a:r>
            <a:r>
              <a:rPr lang="pl-PL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of </a:t>
            </a:r>
            <a:r>
              <a:rPr lang="pl-PL" sz="3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pilgrimage</a:t>
            </a:r>
            <a:r>
              <a:rPr lang="pl-PL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GB" sz="34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F47D9A1-0312-5FAF-0987-CCEF24216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journey to a </a:t>
            </a:r>
            <a:r>
              <a:rPr lang="en-GB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sacred place as an act of religious devotion 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(Sykes 198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Pilgrimage involves three factors: </a:t>
            </a:r>
            <a:r>
              <a:rPr lang="en-GB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holy place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GB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attraction of individuals or crowds to this place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GB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specific aim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i.e., to obtain some spiritual or material benefit (Brandon 1970).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(1) There is first the "</a:t>
            </a:r>
            <a:r>
              <a:rPr lang="en-GB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interior pilgrimage," the "journey of the soul"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a lifetime of growth from spiritual infancy to maturity. (2) There is, second, </a:t>
            </a:r>
            <a:r>
              <a:rPr lang="en-GB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literal pilgrimage to some sacred place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 a paradigm of the intent of religion itself. This literal journey may be called "extroverted mysticism" (Turner 1973). (3) Finally, </a:t>
            </a:r>
            <a:r>
              <a:rPr lang="en-GB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every trek to one's local sanctuary is a pilgrimage 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miniature insofar as it acts out on a small scale some transition or growth and experience of the sacred and new community which pilgrimage in general affords (Crim 1981).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3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cs-CZ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https://digitalcommons.unl.edu/cgi/viewcontent.cgi?article=1001&amp;context=geographyfacpub</a:t>
            </a:r>
            <a:endParaRPr lang="en-GB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1070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584675-F1C2-CCE5-38CC-27F8CE748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GB" sz="3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asic</a:t>
            </a:r>
            <a:r>
              <a:rPr lang="en-GB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elements in a definition of pilgrimage</a:t>
            </a:r>
            <a:r>
              <a:rPr lang="pl-PL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GB" sz="34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E2097CB-2EE9-91CF-4AAA-6949B1C952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the </a:t>
            </a:r>
            <a:r>
              <a:rPr lang="pl-PL" b="1" dirty="0" err="1"/>
              <a:t>movement</a:t>
            </a:r>
            <a:r>
              <a:rPr lang="pl-PL" b="1" dirty="0"/>
              <a:t>…</a:t>
            </a:r>
          </a:p>
          <a:p>
            <a:endParaRPr lang="en-GB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1B17BD3-E5FF-D8C2-9A4D-6CCCA02C7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0612" y="1608895"/>
            <a:ext cx="6439713" cy="488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38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C21469-AF2F-B36F-FD4A-C0EA23D07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GB" sz="3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asic</a:t>
            </a:r>
            <a:r>
              <a:rPr lang="en-GB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elements in a definition of pilgrimage</a:t>
            </a:r>
            <a:r>
              <a:rPr lang="pl-PL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GB" sz="34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E0BACEC-1839-F6D2-D9D4-ACCF59B9E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107" y="1757082"/>
            <a:ext cx="11013140" cy="4643999"/>
          </a:xfrm>
        </p:spPr>
        <p:txBody>
          <a:bodyPr/>
          <a:lstStyle/>
          <a:p>
            <a:r>
              <a:rPr lang="pl-PL" dirty="0"/>
              <a:t>the </a:t>
            </a:r>
            <a:r>
              <a:rPr lang="pl-PL" b="1" dirty="0" err="1"/>
              <a:t>motivation</a:t>
            </a:r>
            <a:r>
              <a:rPr lang="pl-PL" b="1" dirty="0"/>
              <a:t>…</a:t>
            </a:r>
          </a:p>
          <a:p>
            <a:endParaRPr lang="en-GB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F21ACC7-48DB-D684-8107-C874D1E41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078" y="2447365"/>
            <a:ext cx="8245815" cy="3729598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4351397E-AC02-FECD-5489-E275BEC7F6CE}"/>
              </a:ext>
            </a:extLst>
          </p:cNvPr>
          <p:cNvSpPr txBox="1"/>
          <p:nvPr/>
        </p:nvSpPr>
        <p:spPr>
          <a:xfrm>
            <a:off x="3316941" y="6348831"/>
            <a:ext cx="77096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From: </a:t>
            </a:r>
            <a:r>
              <a:rPr lang="en-GB" sz="1200" dirty="0"/>
              <a:t>https://www.amazingjerusalem.com/trip/private-tour-old-city-jerusalem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7191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EA9A9C-8B04-42F3-F0D3-2FBD5BB7A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GB" sz="3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asic</a:t>
            </a:r>
            <a:r>
              <a:rPr lang="en-GB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elements in a definition of pilgrimage</a:t>
            </a:r>
            <a:r>
              <a:rPr lang="pl-PL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GB" sz="34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FEAE5DF-3E0C-AD08-0C6C-35E9E91F9B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the </a:t>
            </a:r>
            <a:r>
              <a:rPr lang="pl-PL" b="1" dirty="0"/>
              <a:t>d</a:t>
            </a:r>
            <a:r>
              <a:rPr lang="en-GB" b="1" dirty="0" err="1"/>
              <a:t>estination</a:t>
            </a:r>
            <a:r>
              <a:rPr lang="pl-PL" b="1" dirty="0"/>
              <a:t> (</a:t>
            </a:r>
            <a:r>
              <a:rPr lang="pl-PL" b="1" dirty="0" err="1"/>
              <a:t>or</a:t>
            </a:r>
            <a:r>
              <a:rPr lang="pl-PL" b="1" dirty="0"/>
              <a:t> event?)…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165DC62-8E5D-61C4-2762-DD3413EF29A3}"/>
              </a:ext>
            </a:extLst>
          </p:cNvPr>
          <p:cNvSpPr txBox="1"/>
          <p:nvPr/>
        </p:nvSpPr>
        <p:spPr>
          <a:xfrm>
            <a:off x="6230471" y="5029200"/>
            <a:ext cx="4428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rgbClr val="202122"/>
                </a:solidFill>
                <a:latin typeface="Arial" panose="020B0604020202020204" pitchFamily="34" charset="0"/>
              </a:rPr>
              <a:t>T</a:t>
            </a:r>
            <a:r>
              <a:rPr lang="en-GB" sz="1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he Taktsang </a:t>
            </a:r>
            <a:r>
              <a:rPr lang="en-GB" sz="1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Palphug</a:t>
            </a:r>
            <a:r>
              <a:rPr lang="en-GB" sz="1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Monastery</a:t>
            </a:r>
            <a:r>
              <a:rPr lang="pl-PL" sz="1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pl-PL" sz="1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Buthan</a:t>
            </a:r>
            <a:endParaRPr lang="en-GB" sz="1400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8E34871-8515-5C31-B6F2-E3F4BB6F3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2747" y="1852211"/>
            <a:ext cx="4428565" cy="304205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12964D4-48E2-28CD-0E9F-1CB614FCA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032972"/>
            <a:ext cx="4947397" cy="3143991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27C2F8C-7EF4-5BCE-92DE-856C0F908F92}"/>
              </a:ext>
            </a:extLst>
          </p:cNvPr>
          <p:cNvSpPr txBox="1"/>
          <p:nvPr/>
        </p:nvSpPr>
        <p:spPr>
          <a:xfrm>
            <a:off x="838200" y="6418729"/>
            <a:ext cx="4468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 </a:t>
            </a:r>
            <a:r>
              <a:rPr lang="en-GB" sz="140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Lady with an Ermine</a:t>
            </a:r>
            <a:r>
              <a:rPr lang="pl-PL" sz="140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pl-PL" sz="1400" dirty="0">
                <a:solidFill>
                  <a:srgbClr val="202122"/>
                </a:solidFill>
                <a:latin typeface="Arial" panose="020B0604020202020204" pitchFamily="34" charset="0"/>
              </a:rPr>
              <a:t>Czartoryski Musem, Poland</a:t>
            </a:r>
            <a:r>
              <a:rPr lang="pl-PL" sz="140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12246288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5828</TotalTime>
  <Words>1222</Words>
  <Application>Microsoft Office PowerPoint</Application>
  <PresentationFormat>Panoramiczny</PresentationFormat>
  <Paragraphs>79</Paragraphs>
  <Slides>26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Google Sans</vt:lpstr>
      <vt:lpstr>Linux Libertine</vt:lpstr>
      <vt:lpstr>Wingdings</vt:lpstr>
      <vt:lpstr>Motyw pakietu Office</vt:lpstr>
      <vt:lpstr>Anthropology of travel and tourism </vt:lpstr>
      <vt:lpstr>Recapitulation from 8.11.2022</vt:lpstr>
      <vt:lpstr>An example of a contemporary pilgrimage to Santiago de Compostela, Spain, leading Catholic pilgrimage route since the 9th century  </vt:lpstr>
      <vt:lpstr>What is a pilgrimage?</vt:lpstr>
      <vt:lpstr>Is pilgrimage a form of tourism?</vt:lpstr>
      <vt:lpstr>Definitions of pilgrimage…</vt:lpstr>
      <vt:lpstr>Basic elements in a definition of pilgrimage…</vt:lpstr>
      <vt:lpstr>Basic elements in a definition of pilgrimage…</vt:lpstr>
      <vt:lpstr>Basic elements in a definition of pilgrimage…</vt:lpstr>
      <vt:lpstr>Prezentacja programu PowerPoint</vt:lpstr>
      <vt:lpstr> Sensō-ji, Tokyo, Japan, Buddhist temple - over 30 million visitors annually </vt:lpstr>
      <vt:lpstr>The Kashi Vishwanath Temple, Varanasi, India, Hindu temple - over 21 million visitors annually </vt:lpstr>
      <vt:lpstr>The Basilica of Santa María de Guadalupe, Mexico City, Mexico, Roman catholic temple - 21 million visitors annually</vt:lpstr>
      <vt:lpstr>Tirupati Tirumala Devasthanams Temple, AndhraPradesh, Hindu, Vaishnavism and related sects, India – 18-19 million visitors annually</vt:lpstr>
      <vt:lpstr>Notre-Dame, Paris, France, Catholic cathedral - 13 million visitors annually</vt:lpstr>
      <vt:lpstr>The complexity of a pilgrimage site, example 1 - The Jasna Góra Monastery, Poland</vt:lpstr>
      <vt:lpstr>Prezentacja programu PowerPoint</vt:lpstr>
      <vt:lpstr>  The complexity of a pilgrimage site, example 2 - Mecca, Saudi Arabia  </vt:lpstr>
      <vt:lpstr>Prezentacja programu PowerPoint</vt:lpstr>
      <vt:lpstr>The main traditional (modern) perspectives of pilgrimage in anthropology/related studies</vt:lpstr>
      <vt:lpstr>Communitas</vt:lpstr>
      <vt:lpstr>Contestation</vt:lpstr>
      <vt:lpstr>Postmodern perspectives of pilgrimage in anthropology</vt:lpstr>
      <vt:lpstr>Pilgrimage and tourism difference… ? 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Anthropology of travel and tourism </dc:title>
  <dc:creator>Asia</dc:creator>
  <cp:lastModifiedBy>Asia</cp:lastModifiedBy>
  <cp:revision>80</cp:revision>
  <dcterms:created xsi:type="dcterms:W3CDTF">2022-11-15T10:12:39Z</dcterms:created>
  <dcterms:modified xsi:type="dcterms:W3CDTF">2022-11-23T12:24:53Z</dcterms:modified>
</cp:coreProperties>
</file>