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7" r:id="rId11"/>
    <p:sldId id="265" r:id="rId12"/>
    <p:sldId id="270" r:id="rId13"/>
    <p:sldId id="269" r:id="rId14"/>
    <p:sldId id="268" r:id="rId15"/>
    <p:sldId id="273" r:id="rId16"/>
    <p:sldId id="272" r:id="rId17"/>
    <p:sldId id="271" r:id="rId18"/>
    <p:sldId id="300" r:id="rId19"/>
    <p:sldId id="299" r:id="rId20"/>
    <p:sldId id="274" r:id="rId21"/>
    <p:sldId id="301" r:id="rId22"/>
    <p:sldId id="302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5" y="3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E85D9-204A-4D1D-8544-8067D575069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186A3-4301-4914-8FD2-DFAB94C64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17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gue.eu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types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paradise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imagiem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presented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tourist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brochuers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Graham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Dann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presented in his work The people of tourist brochures in the book edited by </a:t>
            </a:r>
            <a:r>
              <a:rPr lang="en-GB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 Selwyn, The tourist image. Myths and myths making in tourism.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Dann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studied over 5,000 images featured on almost 1,500 pages in 11 British holiday brochures.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Dann’s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main point is that </a:t>
            </a:r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‘less than 10 per cent of the were tourists and locals shown together,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indication that, for the media-makers at least, the idea of tourism as a meeting of peoples was somehow not to be encouraged. 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rather tendency to promote holiday or travel as alienated, luxurious expedition. It is mainly oriented on the relationship tourist - nature, tourist - lonely trip, tourist - relaxation, tourist – rest. </a:t>
            </a:r>
          </a:p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9346-C555-43F7-A784-735B8D9C29E0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similar situation with old bridge in Charles bridge in Prague (Karl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most). On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promotional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WWW.prague.eu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official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we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pictuers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bridge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9346-C555-43F7-A784-735B8D9C29E0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D33D73-EDEC-EEC6-A5CD-02E63DDD4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B4A7D2E-4DCE-F742-B335-2028D2601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44CE10-B85F-2483-D97C-AC74E1B5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02F340-CF4C-AE0A-B8B9-0ABB0E65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2A9B8E-F7A6-2756-B8E9-1A66B696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4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EDE30B-C720-FECD-53A4-9C29415C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28B514C-4F2E-337A-236F-1E9010A97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7D89CA-5DDC-AEA2-1C53-0789517B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2F89D1-7271-254D-40A1-049D5556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64ACD6-2751-279E-3B19-BDC66823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3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0E20694-E235-31EA-46F6-8C50B3A29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988DE2B-801E-1DFA-E243-401B2BC31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412FC6-47C2-1E0B-2BA0-C56D6F57F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704DFB-50BA-08E4-2232-6FE981B2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21918F-85DE-9D6D-AE42-E1428BF9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75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B0A4B5-333B-F79B-D540-E13C887D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DC14BD-38F1-B78C-8590-F58C585B7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55CCBE-B3E1-2BEF-BC89-454E1DAF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A86A01-D509-7C31-9726-536EF95E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ECE9111-86EC-43FD-F07D-CADC7F4B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59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77E414-3E54-8D91-4AB9-40EAC9E4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6AFD15-9475-F36D-93C8-9005684DE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2187AF-1324-AA07-F867-236AC90B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025903-9268-92CA-0F60-94E656BC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4B118B-55DB-1703-2BA5-179F4EEC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47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265753-F37B-4877-9C20-2BC5CDE12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C69B47-16E9-9FE2-10F2-4F139413B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258B0D4-1723-18AF-47A5-10575103A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C3DA15F-7475-76D7-9770-9F7B4D878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32A6C3-FA30-C2FA-A125-7C3619BB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8AF093E-43A7-8BDC-FB5D-91F70209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78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78981-9904-B360-BAD8-5F52548E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773EA1-7B40-3F54-E4CA-DE5C1478C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61E3A77-3FB2-29C5-3A21-868FE9489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B278760-EC80-8F58-38D5-AA43ED176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1512203-3F29-FE5C-D44D-305D126D7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2DB4C56-8929-ADB9-07D6-8EAC4B207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BA7225C-4F59-9AB0-98DE-98D871E10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6DB1296-4718-0961-318B-67EF29D0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82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95F59E-C296-6D34-0CFE-45E7E17F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6E023FF-EEB1-5C66-A795-DD3F8739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07ACA10-7684-B96A-DA30-5E5ACA90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7F438C6-3705-404A-617F-055647B4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89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D2AE10C-703B-9089-D0BD-CE537CEC7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4CB5D9A-365A-214A-C34B-EFC789D7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3E3F33-435B-F0F0-6A8C-838A1BFE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8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6CFAE-2B88-4319-7BEC-65B5F4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FF4778-E7F7-14E3-A1A3-302028B6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498DAEC-91FD-6FE1-ED5A-AF9224C9E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A1CD984-9DD0-5C6A-33EE-29854942A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B3B7DB-280D-FDA8-2A54-5F3FADEF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C387422-D5D3-3E8E-86E9-DADD226E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1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B5F402-AAE2-1E70-5EE4-DA2DA741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B7670A8-9525-B84A-40F5-EA2B70CF0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62DDB9-199C-7832-B77B-F1A150539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FE6A90-4D48-97B5-A60D-9123A39F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8AA3865-9641-9BD9-B82A-B9181C1E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420099-81B1-9A21-41C3-92F81CB1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6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2D79915-E10E-B9BE-40BD-25D21961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93B417-1C7F-01FA-772E-6D79E3B77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FF1F91-9847-B430-F5D6-630C810D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25544-A696-402C-B3C5-FABB7C824B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D76CBB-C33D-5024-BB8F-D4013581F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C80175-4FC3-A54C-84C6-5B3AC649C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1A070-9E91-4405-83FF-AAE48C926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76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B517D1-5A37-2AD7-7489-63102DBD0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2EDBED-05BB-512F-1850-3FA571407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33F56F-F5D4-3C3F-D4B9-92EF318A1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612" y="1307281"/>
            <a:ext cx="4213411" cy="42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3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915A9D-5E09-1060-5887-66E8F57D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9929"/>
            <a:ext cx="10515600" cy="910759"/>
          </a:xfrm>
        </p:spPr>
        <p:txBody>
          <a:bodyPr>
            <a:normAutofit fontScale="90000"/>
          </a:bodyPr>
          <a:lstStyle/>
          <a:p>
            <a: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 changes related to free time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BD9577-9ECD-F7A4-BB8C-BEB362D18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3729" cy="4351338"/>
          </a:xfrm>
        </p:spPr>
        <p:txBody>
          <a:bodyPr>
            <a:normAutofit lnSpcReduction="10000"/>
          </a:bodyPr>
          <a:lstStyle/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in pre-industrialization, time off work is often a time of celebration, related to belief and religion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 changes (from the end of the 18th century)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19th century - the working hours of laborers generally reached 14-16 hours a day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beginning of the 20th century – the working hours across Europe ranged from 10 to 11.5 </a:t>
            </a: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since 1919 -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hours a day and 48 hours a week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ithin the 19th and 20th centuries, working hours were cut in half, from around 80 hours a week to 40-48 hours</a:t>
            </a:r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8FFB062-FBB2-1A37-A191-FF4DD2EF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429" y="323849"/>
            <a:ext cx="3634701" cy="30019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035493E-4EE4-0D9E-62C0-54069A722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439" y="3532184"/>
            <a:ext cx="4652683" cy="300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0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CEFCCB-8D11-81D3-276C-3A4459C2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dirty="0"/>
              <a:t>Time in </a:t>
            </a:r>
            <a:r>
              <a:rPr lang="pl-PL" sz="3400" dirty="0" err="1"/>
              <a:t>tourism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5CE1C0-CEAD-8A2A-6A45-D86531D7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39235" cy="4351338"/>
          </a:xfrm>
        </p:spPr>
        <p:txBody>
          <a:bodyPr/>
          <a:lstStyle/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hysical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 length, timetables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zones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…)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qualitative time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emphasis on the content of time)</a:t>
            </a:r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41B151-9577-9DFC-9825-ED079E27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502" y="1182128"/>
            <a:ext cx="4459922" cy="28507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1930406-0BF6-BE95-6457-AF67C6ADF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601" y="3225800"/>
            <a:ext cx="40005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6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B1631F-3332-7764-9478-94AA59B7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863"/>
          </a:xfrm>
        </p:spPr>
        <p:txBody>
          <a:bodyPr>
            <a:normAutofit fontScale="90000"/>
          </a:bodyPr>
          <a:lstStyle/>
          <a:p>
            <a:pPr algn="ctr"/>
            <a:br>
              <a:rPr lang="en-GB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</a:br>
            <a:r>
              <a:rPr lang="en-GB" sz="3400" b="0" i="0" u="none" strike="noStrike" dirty="0">
                <a:effectLst/>
                <a:latin typeface="+mn-lt"/>
              </a:rPr>
              <a:t>The ownership of time</a:t>
            </a:r>
            <a:endParaRPr lang="en-GB" sz="3400" dirty="0">
              <a:latin typeface="+mn-lt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FB85AD1-FCE2-BF91-AEEE-43DB03AEF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612" y="2059749"/>
            <a:ext cx="7941932" cy="3946604"/>
          </a:xfrm>
        </p:spPr>
      </p:pic>
    </p:spTree>
    <p:extLst>
      <p:ext uri="{BB962C8B-B14F-4D97-AF65-F5344CB8AC3E}">
        <p14:creationId xmlns:p14="http://schemas.microsoft.com/office/powerpoint/2010/main" val="38506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B0A094-0FB4-6E50-12B1-F1DF90DF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400" b="0" i="0" u="none" strike="noStrike" dirty="0">
                <a:effectLst/>
              </a:rPr>
              <a:t>The ownership of time</a:t>
            </a:r>
            <a:endParaRPr lang="en-GB" sz="3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A7DE09-4EE9-84CA-4095-8806544DF8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90689"/>
            <a:ext cx="10515600" cy="442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8726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C6FF20-3251-84E9-17ED-1C8E68B7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52247" cy="1325563"/>
          </a:xfrm>
        </p:spPr>
        <p:txBody>
          <a:bodyPr>
            <a:normAutofit/>
          </a:bodyPr>
          <a:lstStyle/>
          <a:p>
            <a:r>
              <a:rPr lang="en-GB" sz="3400" dirty="0"/>
              <a:t>The myth of exceptional time (exceptional experience)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313BAD9-567C-420C-EAD1-05D7BA57F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3779" y="690383"/>
            <a:ext cx="3380021" cy="5223670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E7C19BD-55CB-60D9-1EBB-CEC042917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18" y="2918763"/>
            <a:ext cx="5889010" cy="26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67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B81336-EA7D-7840-D45E-5E05864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847"/>
            <a:ext cx="6181165" cy="1143841"/>
          </a:xfrm>
        </p:spPr>
        <p:txBody>
          <a:bodyPr>
            <a:normAutofit/>
          </a:bodyPr>
          <a:lstStyle/>
          <a:p>
            <a:r>
              <a:rPr lang="en-GB" sz="3400" dirty="0"/>
              <a:t>The escape from time (and place)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8158D58-18DE-6E17-B1AD-85E4365BD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2" y="2407864"/>
            <a:ext cx="4539601" cy="2899241"/>
          </a:xfrm>
        </p:spPr>
      </p:pic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DF3A6785-F592-BF81-DC56-626CF3762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31461" y="259977"/>
            <a:ext cx="3279537" cy="476922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73DE8A3-7B7D-4D38-31F6-3548DE31B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982" y="2407864"/>
            <a:ext cx="30861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90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A6300F-A06B-96AC-80A7-621F1423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86" y="806544"/>
            <a:ext cx="6745941" cy="1325563"/>
          </a:xfrm>
        </p:spPr>
        <p:txBody>
          <a:bodyPr>
            <a:normAutofit fontScale="90000"/>
          </a:bodyPr>
          <a:lstStyle/>
          <a:p>
            <a:r>
              <a:rPr lang="en-GB" sz="3400" dirty="0"/>
              <a:t>The escape from time (and place) during the crisis - example of the covid-19 pandemic or the so-called migration crisis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D74A8BE-A4D2-8962-2457-F3E0F33C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44" y="2895600"/>
            <a:ext cx="6375027" cy="3406868"/>
          </a:xfrm>
          <a:prstGeom prst="rect">
            <a:avLst/>
          </a:prstGeom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0C6F7E96-B174-4A14-8169-4F72E0233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15317"/>
            <a:ext cx="1098176" cy="161645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D8C901B-8C5A-49F3-4303-7228F9BE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141" y="963706"/>
            <a:ext cx="4383980" cy="54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7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AC2011-8003-CACF-AED4-392B5D89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The paradise metaphor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FB1FFF8-0DA4-0686-DA89-5D4A41D10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470" y="1771837"/>
            <a:ext cx="6184920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C6FD485-A27C-18BB-1B4B-2E70B7F5D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390" y="493900"/>
            <a:ext cx="49244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0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357725"/>
            <a:ext cx="8229600" cy="1143000"/>
          </a:xfrm>
        </p:spPr>
        <p:txBody>
          <a:bodyPr>
            <a:normAutofit/>
          </a:bodyPr>
          <a:lstStyle/>
          <a:p>
            <a:r>
              <a:rPr lang="pl-PL" sz="3500" dirty="0" err="1"/>
              <a:t>Types</a:t>
            </a:r>
            <a:r>
              <a:rPr lang="pl-PL" sz="3500" dirty="0"/>
              <a:t> of </a:t>
            </a:r>
            <a:r>
              <a:rPr lang="pl-PL" sz="3500" dirty="0" err="1"/>
              <a:t>paradise</a:t>
            </a:r>
            <a:r>
              <a:rPr lang="pl-PL" sz="3500" dirty="0"/>
              <a:t> </a:t>
            </a:r>
            <a:r>
              <a:rPr lang="pl-PL" sz="3200" dirty="0"/>
              <a:t>(Graham </a:t>
            </a:r>
            <a:r>
              <a:rPr lang="pl-PL" sz="3200" dirty="0" err="1"/>
              <a:t>Dann</a:t>
            </a:r>
            <a:r>
              <a:rPr lang="pl-PL" sz="3200" dirty="0"/>
              <a:t>, 1996 ):</a:t>
            </a:r>
            <a:endParaRPr lang="en-GB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7835" y="2079812"/>
            <a:ext cx="10228730" cy="42067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• Paradise contrived: no people; natives as scenery; natives as cultural markers; </a:t>
            </a:r>
            <a:endParaRPr lang="pl-PL" dirty="0"/>
          </a:p>
          <a:p>
            <a:pPr>
              <a:buNone/>
            </a:pPr>
            <a:r>
              <a:rPr lang="en-GB" dirty="0"/>
              <a:t>• Paradise confined: tourists only—tourist ghetto; </a:t>
            </a:r>
            <a:endParaRPr lang="pl-PL" dirty="0"/>
          </a:p>
          <a:p>
            <a:pPr>
              <a:buNone/>
            </a:pPr>
            <a:r>
              <a:rPr lang="en-GB" dirty="0"/>
              <a:t>• Paradise controlled: limited contact with locals: natives as servants, natives as entertainers, natives as vendors; </a:t>
            </a:r>
            <a:endParaRPr lang="pl-PL" dirty="0"/>
          </a:p>
          <a:p>
            <a:pPr>
              <a:buNone/>
            </a:pPr>
            <a:r>
              <a:rPr lang="en-GB" dirty="0"/>
              <a:t>• Paradise confused:</a:t>
            </a:r>
            <a:r>
              <a:rPr lang="pl-PL" dirty="0"/>
              <a:t> </a:t>
            </a:r>
            <a:r>
              <a:rPr lang="en-GB" dirty="0"/>
              <a:t>further contact with locals, attempt to enter locals-only zones: natives as seducers, natives as intermediaries, natives as familiar, natives as tourists, tourists as natives.</a:t>
            </a: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Paradise contrived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3530" y="4420247"/>
            <a:ext cx="5960675" cy="226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9004" y="543237"/>
            <a:ext cx="5429256" cy="229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376919" y="4117960"/>
            <a:ext cx="424134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9087" y="2001217"/>
            <a:ext cx="4262956" cy="254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2997" y="2627413"/>
            <a:ext cx="3481389" cy="231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4BE18A-25C6-78E5-F6AE-CDFBC0F14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Anthropology</a:t>
            </a:r>
            <a:r>
              <a:rPr lang="pl-PL" sz="3600" dirty="0"/>
              <a:t> of Travel and </a:t>
            </a:r>
            <a:r>
              <a:rPr lang="pl-PL" sz="3600" dirty="0" err="1"/>
              <a:t>Tourism</a:t>
            </a:r>
            <a:r>
              <a:rPr lang="pl-PL" sz="3600" dirty="0"/>
              <a:t> </a:t>
            </a:r>
            <a:endParaRPr lang="en-GB" sz="3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854402F-9E6E-C559-3837-6C95384B75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/>
              <a:t>Travel/tourism &amp; time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21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AE19EA-C47C-9660-6E58-6A07DCA3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Paradise confined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5C79FA2-3BA0-F35D-1F3C-5FA8B90D6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01906"/>
            <a:ext cx="5257800" cy="489700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D6CF17E-E9E4-674E-E91F-5DA16551D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241" y="872798"/>
            <a:ext cx="4999795" cy="51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09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BA12739A-5496-3887-114B-E76D66D85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22" y="2021979"/>
            <a:ext cx="9068507" cy="45112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38716B2-7B7D-2231-2166-1A7A7119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Paradise controlled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988E741C-6DB6-BCE7-5BA2-51BED2BD4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32376" y="446245"/>
            <a:ext cx="3684494" cy="4052944"/>
          </a:xfrm>
        </p:spPr>
      </p:pic>
    </p:spTree>
    <p:extLst>
      <p:ext uri="{BB962C8B-B14F-4D97-AF65-F5344CB8AC3E}">
        <p14:creationId xmlns:p14="http://schemas.microsoft.com/office/powerpoint/2010/main" val="3726355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94B4E5D-A8C7-4215-06DA-74BD49B8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729" y="1306746"/>
            <a:ext cx="6317596" cy="424450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CBCA9D2-3DFA-D52C-BD52-ADA49F88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Paradise confused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8F2780-1204-14E8-932E-3D49641C0F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5130" y="2300754"/>
            <a:ext cx="562087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8859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0F0777-F82E-4FD2-793A-0252B74A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ACB0E7-E8A1-5BF7-30C5-A06919D96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The </a:t>
            </a:r>
            <a:r>
              <a:rPr lang="pl-PL" dirty="0" err="1"/>
              <a:t>songs</a:t>
            </a:r>
            <a:r>
              <a:rPr lang="pl-PL" dirty="0"/>
              <a:t> </a:t>
            </a:r>
            <a:r>
              <a:rPr lang="pl-PL" dirty="0" err="1"/>
              <a:t>presentations</a:t>
            </a:r>
            <a:r>
              <a:rPr lang="pl-PL" dirty="0"/>
              <a:t>…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85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66C91E-EB76-0CE8-A093-F6E8F9DF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Recapitulation from 11.10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91F8C0-6B1A-5763-D092-0E08F6200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322859" cy="4351338"/>
          </a:xfrm>
        </p:spPr>
        <p:txBody>
          <a:bodyPr>
            <a:normAutofit lnSpcReduction="10000"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Place categories in ethnology/anthropology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(the place (and time) understood in a qualitative way (not quantitative), the symbolic level, ownership of a place,  (cosmos vs. chaos),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 as a link not only between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but also between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and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space.</a:t>
            </a:r>
          </a:p>
          <a:p>
            <a:r>
              <a:rPr lang="en-GB" sz="1800" b="1" dirty="0"/>
              <a:t>Tourist destination</a:t>
            </a:r>
            <a:r>
              <a:rPr lang="en-GB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geographical place conditioned to receive tourists and visitors who are interested in gazing certain attractions. 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 err="1"/>
              <a:t>Tourist</a:t>
            </a:r>
            <a:r>
              <a:rPr lang="pl-PL" sz="1800" b="1" dirty="0"/>
              <a:t> </a:t>
            </a:r>
            <a:r>
              <a:rPr lang="pl-PL" sz="1800" b="1" dirty="0" err="1"/>
              <a:t>attraction</a:t>
            </a:r>
            <a:r>
              <a:rPr lang="en-GB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attracts people to a given place and makes them curious about it, to such a level that they are determined to invest money and time to see it/experience it.</a:t>
            </a:r>
          </a:p>
          <a:p>
            <a:r>
              <a:rPr lang="pl-PL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1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evelopment</a:t>
            </a:r>
            <a:r>
              <a:rPr lang="en-GB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attractions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20/21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century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(increase in the wealth of society, increase in free time both in the form of paid holidays (holidays) and a two-day weekend, technology development combined with modern booking systems, increased mobility due to the development of the automotive industry, popularizing attractions in the media.</a:t>
            </a:r>
          </a:p>
          <a:p>
            <a:r>
              <a:rPr lang="en-GB" sz="1800" b="1" dirty="0"/>
              <a:t>S</a:t>
            </a:r>
            <a:r>
              <a:rPr lang="pl-PL" sz="1800" b="1" dirty="0"/>
              <a:t>ix </a:t>
            </a:r>
            <a:r>
              <a:rPr lang="pl-PL" sz="1800" b="1" dirty="0" err="1"/>
              <a:t>stages</a:t>
            </a:r>
            <a:r>
              <a:rPr lang="pl-PL" sz="1800" b="1" dirty="0"/>
              <a:t> of </a:t>
            </a:r>
            <a:r>
              <a:rPr lang="pl-PL" sz="1800" b="1" dirty="0" err="1"/>
              <a:t>creating</a:t>
            </a:r>
            <a:r>
              <a:rPr lang="pl-PL" sz="1800" b="1" dirty="0"/>
              <a:t> a </a:t>
            </a:r>
            <a:r>
              <a:rPr lang="pl-PL" sz="1800" b="1" dirty="0" err="1"/>
              <a:t>tourist</a:t>
            </a:r>
            <a:r>
              <a:rPr lang="pl-PL" sz="1800" b="1" dirty="0"/>
              <a:t> </a:t>
            </a:r>
            <a:r>
              <a:rPr lang="pl-PL" sz="1800" b="1" dirty="0" err="1"/>
              <a:t>attraction</a:t>
            </a:r>
            <a:r>
              <a:rPr lang="en-GB" sz="1800" b="1" dirty="0"/>
              <a:t> (</a:t>
            </a:r>
            <a:r>
              <a:rPr lang="pl-PL" sz="1800" b="1" dirty="0"/>
              <a:t>Dean </a:t>
            </a:r>
            <a:r>
              <a:rPr lang="pl-PL" sz="1800" b="1" dirty="0" err="1"/>
              <a:t>MacCannell</a:t>
            </a:r>
            <a:r>
              <a:rPr lang="en-GB" sz="1800" b="1" dirty="0"/>
              <a:t>) </a:t>
            </a:r>
            <a:r>
              <a:rPr lang="en-GB" sz="1800" dirty="0"/>
              <a:t>- </a:t>
            </a:r>
            <a:r>
              <a:rPr lang="pl-PL" sz="1800" dirty="0" err="1"/>
              <a:t>naming</a:t>
            </a:r>
            <a:r>
              <a:rPr lang="pl-PL" sz="1800" dirty="0"/>
              <a:t> the </a:t>
            </a:r>
            <a:r>
              <a:rPr lang="pl-PL" sz="1800" dirty="0" err="1"/>
              <a:t>object</a:t>
            </a:r>
            <a:r>
              <a:rPr lang="en-GB" sz="1800" dirty="0"/>
              <a:t>, </a:t>
            </a:r>
            <a:r>
              <a:rPr lang="pl-PL" sz="1800" dirty="0" err="1"/>
              <a:t>distinguishing</a:t>
            </a:r>
            <a:r>
              <a:rPr lang="pl-PL" sz="1800" dirty="0"/>
              <a:t> the </a:t>
            </a:r>
            <a:r>
              <a:rPr lang="pl-PL" sz="1800" dirty="0" err="1"/>
              <a:t>object</a:t>
            </a:r>
            <a:r>
              <a:rPr lang="pl-PL" sz="1800" dirty="0"/>
              <a:t> from the environment</a:t>
            </a:r>
            <a:r>
              <a:rPr lang="en-GB" sz="1800" dirty="0"/>
              <a:t>, </a:t>
            </a:r>
            <a:r>
              <a:rPr lang="pl-PL" sz="1800" dirty="0" err="1"/>
              <a:t>visibility</a:t>
            </a:r>
            <a:r>
              <a:rPr lang="pl-PL" sz="1800" dirty="0"/>
              <a:t> and </a:t>
            </a:r>
            <a:r>
              <a:rPr lang="pl-PL" sz="1800" dirty="0" err="1"/>
              <a:t>elevation</a:t>
            </a:r>
            <a:r>
              <a:rPr lang="pl-PL" sz="1800" dirty="0"/>
              <a:t> of the </a:t>
            </a:r>
            <a:r>
              <a:rPr lang="pl-PL" sz="1800" dirty="0" err="1"/>
              <a:t>object</a:t>
            </a:r>
            <a:r>
              <a:rPr lang="en-GB" sz="1800" dirty="0"/>
              <a:t>, </a:t>
            </a:r>
            <a:r>
              <a:rPr lang="pl-PL" sz="1800" dirty="0" err="1"/>
              <a:t>placing</a:t>
            </a:r>
            <a:r>
              <a:rPr lang="pl-PL" sz="1800" dirty="0"/>
              <a:t> on the </a:t>
            </a:r>
            <a:r>
              <a:rPr lang="pl-PL" sz="1800" dirty="0" err="1"/>
              <a:t>altar</a:t>
            </a:r>
            <a:r>
              <a:rPr lang="en-GB" sz="1800" dirty="0"/>
              <a:t>, </a:t>
            </a:r>
            <a:r>
              <a:rPr lang="pl-PL" sz="1800" dirty="0" err="1"/>
              <a:t>mechanical</a:t>
            </a:r>
            <a:r>
              <a:rPr lang="pl-PL" sz="1800" dirty="0"/>
              <a:t> </a:t>
            </a:r>
            <a:r>
              <a:rPr lang="pl-PL" sz="1800" dirty="0" err="1"/>
              <a:t>reproduction</a:t>
            </a:r>
            <a:r>
              <a:rPr lang="pl-PL" sz="1800" dirty="0"/>
              <a:t> of the </a:t>
            </a:r>
            <a:r>
              <a:rPr lang="pl-PL" sz="1800" dirty="0" err="1"/>
              <a:t>representation</a:t>
            </a:r>
            <a:r>
              <a:rPr lang="pl-PL" sz="1800" dirty="0"/>
              <a:t> of the </a:t>
            </a:r>
            <a:r>
              <a:rPr lang="pl-PL" sz="1800" dirty="0" err="1"/>
              <a:t>object</a:t>
            </a:r>
            <a:r>
              <a:rPr lang="pl-PL" sz="1800" dirty="0"/>
              <a:t> </a:t>
            </a:r>
            <a:r>
              <a:rPr lang="pl-PL" sz="1800" dirty="0" err="1"/>
              <a:t>social</a:t>
            </a:r>
            <a:r>
              <a:rPr lang="pl-PL" sz="1800" dirty="0"/>
              <a:t> </a:t>
            </a:r>
            <a:r>
              <a:rPr lang="pl-PL" sz="1800" dirty="0" err="1"/>
              <a:t>reproduction</a:t>
            </a:r>
            <a:r>
              <a:rPr lang="pl-PL" sz="1800" dirty="0"/>
              <a:t> (</a:t>
            </a:r>
            <a:r>
              <a:rPr lang="pl-PL" sz="1800" dirty="0" err="1"/>
              <a:t>eg</a:t>
            </a:r>
            <a:r>
              <a:rPr lang="pl-PL" sz="1800" dirty="0"/>
              <a:t> </a:t>
            </a:r>
            <a:r>
              <a:rPr lang="pl-PL" sz="1800" dirty="0" err="1"/>
              <a:t>naming</a:t>
            </a:r>
            <a:r>
              <a:rPr lang="pl-PL" sz="1800" dirty="0"/>
              <a:t> a </a:t>
            </a:r>
            <a:r>
              <a:rPr lang="pl-PL" sz="1800" dirty="0" err="1"/>
              <a:t>restaurant</a:t>
            </a:r>
            <a:r>
              <a:rPr lang="pl-PL" sz="1800" dirty="0"/>
              <a:t> </a:t>
            </a:r>
            <a:r>
              <a:rPr lang="pl-PL" sz="1800" dirty="0" err="1"/>
              <a:t>just</a:t>
            </a:r>
            <a:r>
              <a:rPr lang="pl-PL" sz="1800" dirty="0"/>
              <a:t> </a:t>
            </a:r>
            <a:r>
              <a:rPr lang="pl-PL" sz="1800" dirty="0" err="1"/>
              <a:t>like</a:t>
            </a:r>
            <a:r>
              <a:rPr lang="pl-PL" sz="1800" dirty="0"/>
              <a:t> </a:t>
            </a:r>
            <a:r>
              <a:rPr lang="pl-PL" sz="1800" dirty="0" err="1"/>
              <a:t>an</a:t>
            </a:r>
            <a:r>
              <a:rPr lang="pl-PL" sz="1800" dirty="0"/>
              <a:t> </a:t>
            </a:r>
            <a:r>
              <a:rPr lang="pl-PL" sz="1800" dirty="0" err="1"/>
              <a:t>object</a:t>
            </a:r>
            <a:r>
              <a:rPr lang="pl-PL" sz="1800" dirty="0"/>
              <a:t>)</a:t>
            </a:r>
            <a:r>
              <a:rPr lang="en-GB" sz="1800" dirty="0"/>
              <a:t>.</a:t>
            </a:r>
          </a:p>
          <a:p>
            <a:r>
              <a:rPr lang="en-GB" sz="1800" dirty="0"/>
              <a:t>Song comment</a:t>
            </a:r>
            <a:r>
              <a:rPr lang="pl-PL" sz="1800" dirty="0"/>
              <a:t>s</a:t>
            </a:r>
            <a:r>
              <a:rPr lang="en-GB" sz="1800" dirty="0"/>
              <a:t> by </a:t>
            </a:r>
            <a:r>
              <a:rPr lang="pl-PL" sz="1800" dirty="0"/>
              <a:t>– </a:t>
            </a:r>
            <a:r>
              <a:rPr lang="en-GB" sz="1800" dirty="0" err="1"/>
              <a:t>Yui</a:t>
            </a:r>
            <a:r>
              <a:rPr lang="en-GB" sz="1800" dirty="0"/>
              <a:t> and Noelia. Thank you </a:t>
            </a:r>
            <a:r>
              <a:rPr lang="en-GB" sz="1800" dirty="0">
                <a:sym typeface="Wingdings" panose="05000000000000000000" pitchFamily="2" charset="2"/>
              </a:rPr>
              <a:t> </a:t>
            </a:r>
            <a:endParaRPr lang="en-GB" sz="1800" dirty="0"/>
          </a:p>
          <a:p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45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82242C-3B17-E876-727A-E138E138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The concept of time in ethnology / anthropology and related humanities studies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2EE9F5-C39F-36D8-8050-6E81DB529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9789"/>
            <a:ext cx="4424082" cy="3837174"/>
          </a:xfrm>
        </p:spPr>
        <p:txBody>
          <a:bodyPr/>
          <a:lstStyle/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time associated with nature, work, and religious ceremonies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 person's time subordinated to the time of the community, the church, feudal lords, etc. </a:t>
            </a: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ime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as a natural part of being, not as an external abstract unit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he role of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turning points, such as natural cataclysms – floods, epidemics, 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wars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etc.</a:t>
            </a:r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186078-DCD0-23C4-8C78-24C86AA8B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40" y="2232211"/>
            <a:ext cx="5815960" cy="32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9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254F19-1A3B-7EB4-A3DE-DC809FEE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741" y="658798"/>
            <a:ext cx="4648200" cy="1325563"/>
          </a:xfrm>
        </p:spPr>
        <p:txBody>
          <a:bodyPr>
            <a:normAutofit/>
          </a:bodyPr>
          <a:lstStyle/>
          <a:p>
            <a:r>
              <a:rPr lang="en-GB" sz="3400" dirty="0"/>
              <a:t>Watches….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AC2B49E-E8A0-2B3C-01D4-C5E907DD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07341"/>
            <a:ext cx="4038600" cy="3469622"/>
          </a:xfrm>
        </p:spPr>
        <p:txBody>
          <a:bodyPr/>
          <a:lstStyle/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ersonal watches invented at the turn of the 16th and 17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pocket watches till World War I,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wristwatch initially as a fashion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usefulness for the army and popularization after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War I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CD62ED0-9A61-DF15-7580-339843F59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83" y="3429000"/>
            <a:ext cx="5124450" cy="32433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9FEBC72-23AE-DD1A-5514-AF820F8FC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812" y="365126"/>
            <a:ext cx="4179270" cy="32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0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B46DF9-1703-D629-D505-E2CCAA8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The concept of time in ethnology / anthropology and related humanities studies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29E8C9-7753-FE18-33DD-5A7C9D48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77117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time as a qualitative unit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dimensions associated with important meanings and regulations in society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being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sacred time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secular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ordinary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vs. Holiday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Henri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Bergson, quantitative time (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fr.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temps) is only a symbolic representation of pure duration (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fr.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la durée)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 subjective perception of each individual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continuity between sacred and secular time is ensured by the rituals present in individual societies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Mircea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Eliade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Edmund Leach: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human perception of time is based on the observation of successive changes: life/death, summer/winter, day/night, young/old, hot/cold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Émil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Durkheim and Marcel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Mauss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pointed to society and individuals as the source and determinant of time and space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historically and culturally diverse</a:t>
            </a:r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3E7034B-7E11-C8D9-57D5-FF0B1D9C2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43954"/>
            <a:ext cx="5360318" cy="35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29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B73A56-C03C-C925-D248-49C3447C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The concept of time in ethnology / anthropology and related humanities studies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5198D8-5633-747A-6CB1-D04267EAC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0882" cy="4351338"/>
          </a:xfrm>
        </p:spPr>
        <p:txBody>
          <a:bodyPr/>
          <a:lstStyle/>
          <a:p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Émil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Durkheim and Marcel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Mauss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pointed to society and individuals as the source and determinant of time and space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historically and culturally diverse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Edward Hall: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time is a "deep system" of cultural and communal life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linear form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Christianity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but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of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agricultural schedule and the pre-Christian understanding of time and the ceremonies associated with it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"merchant and craft time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78A59F-C738-550D-68E5-977F0E9B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88" y="1353670"/>
            <a:ext cx="3336209" cy="50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78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BA0190A-093B-7D34-FFBC-268E5859B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597" y="1360120"/>
            <a:ext cx="2928791" cy="22033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EA51C13-CCC6-8F0C-2DFB-D1704DFB1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300" dirty="0"/>
              <a:t>The concept of time in ethnology / anthropology and related humanities studies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73C4FB-2468-2D9D-D03A-6A541AF07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65" y="2151529"/>
            <a:ext cx="5441576" cy="4428564"/>
          </a:xfrm>
        </p:spPr>
        <p:txBody>
          <a:bodyPr>
            <a:norm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economic understanding of time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Benjamin Franklin - "time is money„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(1748)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as a separate abstract category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modern 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societes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fragmentation of linear and quantitative time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 Eriksen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multiplicity of reference points or a metaphorical approach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motionless moment-points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Maffesoli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time of society as devoid of the cyclical and linear dimension, but consisting of disordered points, moments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postmodern society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fragmentation of daily activities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off-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vs. on-line </a:t>
            </a:r>
            <a:r>
              <a:rPr lang="pl-PL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91CFCA9-B8EF-133E-0957-833915207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242" y="3876746"/>
            <a:ext cx="4648647" cy="24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4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CF0302-F217-83FA-7DBE-79DEED86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dirty="0" err="1"/>
              <a:t>Free</a:t>
            </a:r>
            <a:r>
              <a:rPr lang="pl-PL" sz="3500" dirty="0"/>
              <a:t> </a:t>
            </a:r>
            <a:r>
              <a:rPr lang="pl-PL" sz="3500" dirty="0" err="1"/>
              <a:t>time</a:t>
            </a:r>
            <a:r>
              <a:rPr lang="en-GB" sz="3500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C94BE6-D7CB-D59F-73C2-39CA7F301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contrasting free time with work time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free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half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free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time</a:t>
            </a:r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 free time vs. busy free time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leisure</a:t>
            </a:r>
            <a:r>
              <a:rPr lang="pl-PL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time</a:t>
            </a:r>
            <a:endParaRPr lang="en-GB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boundary between free and non-free time? </a:t>
            </a:r>
            <a:endParaRPr lang="pl-PL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8B7D2A-5AF2-8F4B-5396-1A66C1E7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72" y="4196790"/>
            <a:ext cx="3677264" cy="23767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5DFB247-E601-6598-2554-FEDA6603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370" y="3680012"/>
            <a:ext cx="3829050" cy="21336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AC202F-5B99-A507-BA58-1E4E58C5C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008" y="609926"/>
            <a:ext cx="2557703" cy="24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5172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1226</Words>
  <Application>Microsoft Office PowerPoint</Application>
  <PresentationFormat>Panoramiczny</PresentationFormat>
  <Paragraphs>80</Paragraphs>
  <Slides>23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Motyw pakietu Office</vt:lpstr>
      <vt:lpstr>Prezentacja programu PowerPoint</vt:lpstr>
      <vt:lpstr>Anthropology of Travel and Tourism </vt:lpstr>
      <vt:lpstr>Recapitulation from 11.10</vt:lpstr>
      <vt:lpstr>The concept of time in ethnology / anthropology and related humanities studies</vt:lpstr>
      <vt:lpstr>Watches….</vt:lpstr>
      <vt:lpstr>The concept of time in ethnology / anthropology and related humanities studies</vt:lpstr>
      <vt:lpstr>The concept of time in ethnology / anthropology and related humanities studies</vt:lpstr>
      <vt:lpstr>The concept of time in ethnology / anthropology and related humanities studies</vt:lpstr>
      <vt:lpstr>Free time?</vt:lpstr>
      <vt:lpstr>Historical changes related to free time </vt:lpstr>
      <vt:lpstr>Time in tourism</vt:lpstr>
      <vt:lpstr> The ownership of time</vt:lpstr>
      <vt:lpstr>The ownership of time</vt:lpstr>
      <vt:lpstr>The myth of exceptional time (exceptional experience)</vt:lpstr>
      <vt:lpstr>The escape from time (and place)</vt:lpstr>
      <vt:lpstr>The escape from time (and place) during the crisis - example of the covid-19 pandemic or the so-called migration crisis</vt:lpstr>
      <vt:lpstr>The paradise metaphor</vt:lpstr>
      <vt:lpstr>Types of paradise (Graham Dann, 1996 ):</vt:lpstr>
      <vt:lpstr>Paradise contrived</vt:lpstr>
      <vt:lpstr>Paradise confined</vt:lpstr>
      <vt:lpstr>Paradise controlled</vt:lpstr>
      <vt:lpstr>Paradise confused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Asia</dc:creator>
  <cp:lastModifiedBy>Asia</cp:lastModifiedBy>
  <cp:revision>61</cp:revision>
  <dcterms:created xsi:type="dcterms:W3CDTF">2022-10-15T08:45:09Z</dcterms:created>
  <dcterms:modified xsi:type="dcterms:W3CDTF">2022-10-17T10:25:14Z</dcterms:modified>
</cp:coreProperties>
</file>