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51" r:id="rId1"/>
  </p:sldMasterIdLst>
  <p:notesMasterIdLst>
    <p:notesMasterId r:id="rId27"/>
  </p:notesMasterIdLst>
  <p:sldIdLst>
    <p:sldId id="336" r:id="rId2"/>
    <p:sldId id="256" r:id="rId3"/>
    <p:sldId id="342" r:id="rId4"/>
    <p:sldId id="338" r:id="rId5"/>
    <p:sldId id="314" r:id="rId6"/>
    <p:sldId id="343" r:id="rId7"/>
    <p:sldId id="330" r:id="rId8"/>
    <p:sldId id="331" r:id="rId9"/>
    <p:sldId id="328" r:id="rId10"/>
    <p:sldId id="332" r:id="rId11"/>
    <p:sldId id="322" r:id="rId12"/>
    <p:sldId id="333" r:id="rId13"/>
    <p:sldId id="273" r:id="rId14"/>
    <p:sldId id="316" r:id="rId15"/>
    <p:sldId id="327" r:id="rId16"/>
    <p:sldId id="345" r:id="rId17"/>
    <p:sldId id="346" r:id="rId18"/>
    <p:sldId id="317" r:id="rId19"/>
    <p:sldId id="271" r:id="rId20"/>
    <p:sldId id="321" r:id="rId21"/>
    <p:sldId id="320" r:id="rId22"/>
    <p:sldId id="318" r:id="rId23"/>
    <p:sldId id="334" r:id="rId24"/>
    <p:sldId id="340" r:id="rId25"/>
    <p:sldId id="344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12" autoAdjust="0"/>
    <p:restoredTop sz="87706" autoAdjust="0"/>
  </p:normalViewPr>
  <p:slideViewPr>
    <p:cSldViewPr>
      <p:cViewPr varScale="1">
        <p:scale>
          <a:sx n="71" d="100"/>
          <a:sy n="71" d="100"/>
        </p:scale>
        <p:origin x="1663" y="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45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AC0675-5344-4C13-B44C-2493C9545AC2}" type="datetimeFigureOut">
              <a:rPr lang="en-GB" smtClean="0"/>
              <a:t>20/09/2022</a:t>
            </a:fld>
            <a:endParaRPr lang="en-GB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D99EEA-5DB3-4C76-8F14-91B1595264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7876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D99EEA-5DB3-4C76-8F14-91B1595264B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13259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D99EEA-5DB3-4C76-8F14-91B1595264B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72721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D99EEA-5DB3-4C76-8F14-91B1595264B7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63218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D99EEA-5DB3-4C76-8F14-91B1595264B7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51600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D99EEA-5DB3-4C76-8F14-91B1595264B7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37324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D99EEA-5DB3-4C76-8F14-91B1595264B7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2549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C84A0-D3DC-47A8-9823-9FB55D6ACBD3}" type="datetimeFigureOut">
              <a:rPr lang="en-US" smtClean="0"/>
              <a:pPr/>
              <a:t>9/20/2022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1E3A0-BFD3-4FFB-A04C-247DF6B7965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022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C84A0-D3DC-47A8-9823-9FB55D6ACBD3}" type="datetimeFigureOut">
              <a:rPr lang="en-US" smtClean="0"/>
              <a:pPr/>
              <a:t>9/20/2022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1E3A0-BFD3-4FFB-A04C-247DF6B7965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274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C84A0-D3DC-47A8-9823-9FB55D6ACBD3}" type="datetimeFigureOut">
              <a:rPr lang="en-US" smtClean="0"/>
              <a:pPr/>
              <a:t>9/20/2022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1E3A0-BFD3-4FFB-A04C-247DF6B7965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9132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C84A0-D3DC-47A8-9823-9FB55D6ACBD3}" type="datetimeFigureOut">
              <a:rPr lang="en-US" smtClean="0"/>
              <a:pPr/>
              <a:t>9/20/2022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1E3A0-BFD3-4FFB-A04C-247DF6B7965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8215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C84A0-D3DC-47A8-9823-9FB55D6ACBD3}" type="datetimeFigureOut">
              <a:rPr lang="en-US" smtClean="0"/>
              <a:pPr/>
              <a:t>9/20/2022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1E3A0-BFD3-4FFB-A04C-247DF6B7965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3843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C84A0-D3DC-47A8-9823-9FB55D6ACBD3}" type="datetimeFigureOut">
              <a:rPr lang="en-US" smtClean="0"/>
              <a:pPr/>
              <a:t>9/20/2022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1E3A0-BFD3-4FFB-A04C-247DF6B7965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12227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C84A0-D3DC-47A8-9823-9FB55D6ACBD3}" type="datetimeFigureOut">
              <a:rPr lang="en-US" smtClean="0"/>
              <a:pPr/>
              <a:t>9/20/2022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1E3A0-BFD3-4FFB-A04C-247DF6B7965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61159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C84A0-D3DC-47A8-9823-9FB55D6ACBD3}" type="datetimeFigureOut">
              <a:rPr lang="en-US" smtClean="0"/>
              <a:pPr/>
              <a:t>9/20/2022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1E3A0-BFD3-4FFB-A04C-247DF6B7965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9147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C84A0-D3DC-47A8-9823-9FB55D6ACBD3}" type="datetimeFigureOut">
              <a:rPr lang="en-US" smtClean="0"/>
              <a:pPr/>
              <a:t>9/20/2022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1E3A0-BFD3-4FFB-A04C-247DF6B7965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8078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C84A0-D3DC-47A8-9823-9FB55D6ACBD3}" type="datetimeFigureOut">
              <a:rPr lang="en-US" smtClean="0"/>
              <a:pPr/>
              <a:t>9/20/2022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1E3A0-BFD3-4FFB-A04C-247DF6B7965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26380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C84A0-D3DC-47A8-9823-9FB55D6ACBD3}" type="datetimeFigureOut">
              <a:rPr lang="en-US" smtClean="0"/>
              <a:pPr/>
              <a:t>9/20/2022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1E3A0-BFD3-4FFB-A04C-247DF6B7965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3061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2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C84A0-D3DC-47A8-9823-9FB55D6ACBD3}" type="datetimeFigureOut">
              <a:rPr lang="en-US" smtClean="0"/>
              <a:pPr/>
              <a:t>9/20/2022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61E3A0-BFD3-4FFB-A04C-247DF6B7965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4807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2" r:id="rId1"/>
    <p:sldLayoutId id="2147484153" r:id="rId2"/>
    <p:sldLayoutId id="2147484154" r:id="rId3"/>
    <p:sldLayoutId id="2147484155" r:id="rId4"/>
    <p:sldLayoutId id="2147484156" r:id="rId5"/>
    <p:sldLayoutId id="2147484157" r:id="rId6"/>
    <p:sldLayoutId id="2147484158" r:id="rId7"/>
    <p:sldLayoutId id="2147484159" r:id="rId8"/>
    <p:sldLayoutId id="2147484160" r:id="rId9"/>
    <p:sldLayoutId id="2147484161" r:id="rId10"/>
    <p:sldLayoutId id="214748416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>
            <a:extLst>
              <a:ext uri="{FF2B5EF4-FFF2-40B4-BE49-F238E27FC236}">
                <a16:creationId xmlns:a16="http://schemas.microsoft.com/office/drawing/2014/main" id="{CB969997-5003-847A-58D8-3D3649D71FA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ytuł 4">
            <a:extLst>
              <a:ext uri="{FF2B5EF4-FFF2-40B4-BE49-F238E27FC236}">
                <a16:creationId xmlns:a16="http://schemas.microsoft.com/office/drawing/2014/main" id="{2F9D7320-8933-C36A-A277-5336B99823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78A08036-AE8E-1CB5-8E1F-717C256A9D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1162050"/>
            <a:ext cx="8572500" cy="453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1469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120A53D-7B41-2910-51F8-37EBC38EE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Why should we talk about tourism from an anthropological point of view</a:t>
            </a:r>
            <a:r>
              <a:rPr lang="pl-PL" sz="3600" dirty="0"/>
              <a:t>?</a:t>
            </a:r>
            <a:endParaRPr lang="en-GB" sz="36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999234A-7CEB-FD62-1573-4ABEC8FEED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4951462" cy="4351338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pl-PL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tourism </a:t>
            </a:r>
            <a:r>
              <a:rPr lang="en-GB" dirty="0">
                <a:latin typeface="Calibri" panose="020F0502020204030204" pitchFamily="34" charset="0"/>
                <a:cs typeface="Times New Roman" panose="02020603050405020304" pitchFamily="18" charset="0"/>
              </a:rPr>
              <a:t>change societies and cultures, rituals and values, social structure</a:t>
            </a:r>
            <a:r>
              <a:rPr lang="pl-PL" dirty="0">
                <a:latin typeface="Calibri" panose="020F0502020204030204" pitchFamily="34" charset="0"/>
                <a:cs typeface="Times New Roman" panose="02020603050405020304" pitchFamily="18" charset="0"/>
              </a:rPr>
              <a:t>s, etc.,</a:t>
            </a:r>
            <a:endParaRPr lang="en-GB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cs typeface="Times New Roman" panose="02020603050405020304" pitchFamily="18" charset="0"/>
              </a:rPr>
              <a:t>change places (infrastructure, landscape)</a:t>
            </a:r>
            <a:r>
              <a:rPr lang="pl-PL" dirty="0">
                <a:latin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en-GB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err="1">
                <a:latin typeface="Calibri" panose="020F0502020204030204" pitchFamily="34" charset="0"/>
                <a:cs typeface="Times New Roman" panose="02020603050405020304" pitchFamily="18" charset="0"/>
              </a:rPr>
              <a:t>represents</a:t>
            </a:r>
            <a:r>
              <a:rPr lang="pl-PL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dirty="0" err="1">
                <a:latin typeface="Calibri" panose="020F0502020204030204" pitchFamily="34" charset="0"/>
                <a:cs typeface="Times New Roman" panose="02020603050405020304" pitchFamily="18" charset="0"/>
              </a:rPr>
              <a:t>processes</a:t>
            </a:r>
            <a:r>
              <a:rPr lang="pl-PL" dirty="0">
                <a:latin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pl-PL" dirty="0" err="1">
                <a:latin typeface="Calibri" panose="020F0502020204030204" pitchFamily="34" charset="0"/>
                <a:cs typeface="Times New Roman" panose="02020603050405020304" pitchFamily="18" charset="0"/>
              </a:rPr>
              <a:t>globalization</a:t>
            </a:r>
            <a:r>
              <a:rPr lang="pl-PL" dirty="0">
                <a:latin typeface="Calibri" panose="020F0502020204030204" pitchFamily="34" charset="0"/>
                <a:cs typeface="Times New Roman" panose="02020603050405020304" pitchFamily="18" charset="0"/>
              </a:rPr>
              <a:t>, etc.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cs typeface="Times New Roman" panose="02020603050405020304" pitchFamily="18" charset="0"/>
              </a:rPr>
              <a:t>reflects human </a:t>
            </a:r>
            <a:r>
              <a:rPr lang="en-GB" dirty="0" err="1">
                <a:latin typeface="Calibri" panose="020F0502020204030204" pitchFamily="34" charset="0"/>
                <a:cs typeface="Times New Roman" panose="02020603050405020304" pitchFamily="18" charset="0"/>
              </a:rPr>
              <a:t>behavior</a:t>
            </a:r>
            <a:r>
              <a:rPr lang="en-GB" dirty="0">
                <a:latin typeface="Calibri" panose="020F0502020204030204" pitchFamily="34" charset="0"/>
                <a:cs typeface="Times New Roman" panose="02020603050405020304" pitchFamily="18" charset="0"/>
              </a:rPr>
              <a:t>, rules, habits, desires</a:t>
            </a:r>
          </a:p>
          <a:p>
            <a:endParaRPr lang="en-GB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1356319E-F6D8-F942-0ED6-15FC2A0271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0112" y="1901824"/>
            <a:ext cx="3286125" cy="459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0766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303B278-4B3C-F431-C6AA-C9F7E5359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>Anthropologists</a:t>
            </a:r>
            <a:r>
              <a:rPr lang="en-GB" dirty="0"/>
              <a:t> </a:t>
            </a:r>
            <a:r>
              <a:rPr lang="en-GB" sz="3200" dirty="0"/>
              <a:t>and tourists… ?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6C032D5-29CF-2972-5B41-4334B7AAF1B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35984" y="1772816"/>
            <a:ext cx="3819994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7E29D701-E408-DCBD-835F-AA0AAB95FF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024" y="1796704"/>
            <a:ext cx="3711302" cy="2712415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939938A0-FD7B-9D6E-921C-85C01D1FA736}"/>
              </a:ext>
            </a:extLst>
          </p:cNvPr>
          <p:cNvSpPr txBox="1"/>
          <p:nvPr/>
        </p:nvSpPr>
        <p:spPr>
          <a:xfrm>
            <a:off x="107504" y="4869160"/>
            <a:ext cx="839182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anthropological filed sites </a:t>
            </a:r>
            <a:r>
              <a:rPr lang="pl-PL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&lt;</a:t>
            </a:r>
            <a:r>
              <a:rPr lang="en-GB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–&gt;</a:t>
            </a:r>
            <a:r>
              <a:rPr lang="pl-PL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3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tourist</a:t>
            </a:r>
            <a:r>
              <a:rPr lang="pl-PL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3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destination</a:t>
            </a:r>
            <a:r>
              <a:rPr lang="en-GB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endParaRPr lang="pl-PL" sz="3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8993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7085395-CF46-F169-7B1D-71FD535C2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0"/>
            <a:ext cx="7886700" cy="1325563"/>
          </a:xfrm>
        </p:spPr>
        <p:txBody>
          <a:bodyPr/>
          <a:lstStyle/>
          <a:p>
            <a:r>
              <a:rPr lang="pl-PL" sz="4400" dirty="0" err="1"/>
              <a:t>What</a:t>
            </a:r>
            <a:r>
              <a:rPr lang="pl-PL" sz="4400" dirty="0"/>
              <a:t> </a:t>
            </a:r>
            <a:r>
              <a:rPr lang="pl-PL" sz="4400" dirty="0" err="1"/>
              <a:t>is</a:t>
            </a:r>
            <a:r>
              <a:rPr lang="pl-PL" sz="4400" dirty="0"/>
              <a:t> </a:t>
            </a:r>
            <a:r>
              <a:rPr lang="pl-PL" sz="4400" dirty="0" err="1"/>
              <a:t>tourism</a:t>
            </a:r>
            <a:r>
              <a:rPr lang="pl-PL" sz="4400" dirty="0"/>
              <a:t>?</a:t>
            </a:r>
            <a:endParaRPr lang="en-GB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80E0F01-60BE-3847-A9B3-D2897414B1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1399690"/>
            <a:ext cx="5904656" cy="4351338"/>
          </a:xfrm>
        </p:spPr>
        <p:txBody>
          <a:bodyPr/>
          <a:lstStyle/>
          <a:p>
            <a:r>
              <a:rPr lang="pl-PL" sz="2800" dirty="0">
                <a:solidFill>
                  <a:schemeClr val="tx1"/>
                </a:solidFill>
              </a:rPr>
              <a:t>t</a:t>
            </a:r>
            <a:r>
              <a:rPr lang="en-GB" sz="2800" dirty="0" err="1">
                <a:solidFill>
                  <a:schemeClr val="tx1"/>
                </a:solidFill>
              </a:rPr>
              <a:t>ourism</a:t>
            </a:r>
            <a:r>
              <a:rPr lang="en-GB" sz="2800" dirty="0">
                <a:solidFill>
                  <a:schemeClr val="tx1"/>
                </a:solidFill>
              </a:rPr>
              <a:t> is a phenomenon with no universally accepted definition, due to complexity and individualism of the travellers themselves and the activities they undertake</a:t>
            </a:r>
            <a:endParaRPr lang="pl-PL" sz="2800" dirty="0">
              <a:solidFill>
                <a:schemeClr val="tx1"/>
              </a:solidFill>
            </a:endParaRPr>
          </a:p>
          <a:p>
            <a:endParaRPr lang="en-GB" dirty="0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2DEF1E0B-94C9-4780-2C99-F97D78EA24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323" y="3802490"/>
            <a:ext cx="4044782" cy="2336279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8D9DB824-FAA7-D596-67E7-3C6688915D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6573" y="4233591"/>
            <a:ext cx="3829007" cy="2449438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32F264DF-0B8B-939D-7FA9-3F3F4FDE9C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3278" y="662781"/>
            <a:ext cx="2212019" cy="3068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9772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 err="1"/>
              <a:t>What</a:t>
            </a:r>
            <a:r>
              <a:rPr lang="pl-PL" sz="3600" dirty="0"/>
              <a:t> </a:t>
            </a:r>
            <a:r>
              <a:rPr lang="pl-PL" sz="3600" dirty="0" err="1"/>
              <a:t>is</a:t>
            </a:r>
            <a:r>
              <a:rPr lang="pl-PL" sz="3600" dirty="0"/>
              <a:t> </a:t>
            </a:r>
            <a:r>
              <a:rPr lang="pl-PL" sz="3600" dirty="0" err="1"/>
              <a:t>tourism</a:t>
            </a:r>
            <a:r>
              <a:rPr lang="pl-PL" sz="3600" dirty="0"/>
              <a:t>?</a:t>
            </a:r>
            <a:endParaRPr lang="en-GB" sz="3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pl-PL" sz="2100" dirty="0">
                <a:solidFill>
                  <a:schemeClr val="tx1"/>
                </a:solidFill>
              </a:rPr>
              <a:t>	</a:t>
            </a:r>
          </a:p>
          <a:p>
            <a:pPr algn="just"/>
            <a:r>
              <a:rPr lang="en-GB" sz="2000" dirty="0"/>
              <a:t>"the business of providing services such as transport, places to stay or entertainment for people who are on holiday"</a:t>
            </a:r>
            <a:r>
              <a:rPr lang="pl-PL" sz="2000" dirty="0"/>
              <a:t> </a:t>
            </a:r>
            <a:r>
              <a:rPr lang="en-GB" sz="2000" i="1" dirty="0"/>
              <a:t>The Cambridge Dictionary </a:t>
            </a:r>
            <a:endParaRPr lang="pl-PL" sz="2000" i="1" dirty="0"/>
          </a:p>
          <a:p>
            <a:pPr algn="just"/>
            <a:r>
              <a:rPr lang="en-GB" sz="2000" dirty="0"/>
              <a:t>"the sum of the phenomena and relationships arising from the travel and stay of non-residents, insofar as they do not lead to permanent residence and are not connected with any earning activity” </a:t>
            </a:r>
            <a:r>
              <a:rPr lang="en-GB" sz="2000" i="1" dirty="0"/>
              <a:t>Walter </a:t>
            </a:r>
            <a:r>
              <a:rPr lang="en-GB" sz="2000" i="1" dirty="0" err="1"/>
              <a:t>Hunziker</a:t>
            </a:r>
            <a:r>
              <a:rPr lang="en-GB" sz="2000" i="1" dirty="0"/>
              <a:t> and </a:t>
            </a:r>
            <a:r>
              <a:rPr lang="en-GB" sz="2000" i="1" dirty="0" err="1"/>
              <a:t>Krapf</a:t>
            </a:r>
            <a:r>
              <a:rPr lang="en-GB" sz="2000" i="1" dirty="0"/>
              <a:t> Kurt, 1941</a:t>
            </a:r>
            <a:endParaRPr lang="pl-PL" sz="2000" i="1" dirty="0"/>
          </a:p>
          <a:p>
            <a:pPr algn="just"/>
            <a:r>
              <a:rPr lang="en-GB" sz="2000" dirty="0">
                <a:solidFill>
                  <a:schemeClr val="tx1"/>
                </a:solidFill>
              </a:rPr>
              <a:t>“the largest scale movement of goods, services, and people that humanity has perhaps every seen”</a:t>
            </a:r>
            <a:r>
              <a:rPr lang="pl-PL" sz="2000" dirty="0">
                <a:solidFill>
                  <a:schemeClr val="tx1"/>
                </a:solidFill>
              </a:rPr>
              <a:t>, </a:t>
            </a:r>
            <a:r>
              <a:rPr lang="pl-PL" sz="2000" i="1" dirty="0">
                <a:solidFill>
                  <a:schemeClr val="tx1"/>
                </a:solidFill>
              </a:rPr>
              <a:t>David </a:t>
            </a:r>
            <a:r>
              <a:rPr lang="pl-PL" sz="2000" i="1" dirty="0" err="1">
                <a:solidFill>
                  <a:schemeClr val="tx1"/>
                </a:solidFill>
              </a:rPr>
              <a:t>Greenwood</a:t>
            </a:r>
            <a:r>
              <a:rPr lang="pl-PL" sz="2000" i="1" dirty="0">
                <a:solidFill>
                  <a:schemeClr val="tx1"/>
                </a:solidFill>
              </a:rPr>
              <a:t> </a:t>
            </a:r>
            <a:r>
              <a:rPr lang="pl-PL" sz="2000" i="1" dirty="0"/>
              <a:t>, </a:t>
            </a:r>
            <a:r>
              <a:rPr lang="pl-PL" sz="2000" i="1" dirty="0">
                <a:solidFill>
                  <a:schemeClr val="tx1"/>
                </a:solidFill>
              </a:rPr>
              <a:t>1989</a:t>
            </a:r>
          </a:p>
          <a:p>
            <a:pPr algn="just"/>
            <a:endParaRPr lang="pl-PL" sz="2000" i="1" dirty="0">
              <a:solidFill>
                <a:schemeClr val="tx1"/>
              </a:solidFill>
            </a:endParaRPr>
          </a:p>
          <a:p>
            <a:pPr algn="just"/>
            <a:endParaRPr lang="pl-PL" sz="20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pl-PL" sz="2000" i="1" dirty="0">
              <a:solidFill>
                <a:schemeClr val="tx1"/>
              </a:solidFill>
            </a:endParaRPr>
          </a:p>
          <a:p>
            <a:pPr algn="just"/>
            <a:endParaRPr lang="en-GB" sz="2000" i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chemeClr val="tx1"/>
              </a:solidFill>
            </a:endParaRPr>
          </a:p>
          <a:p>
            <a:endParaRPr lang="en-GB" sz="2100" i="1" dirty="0">
              <a:solidFill>
                <a:schemeClr val="tx1"/>
              </a:solidFill>
            </a:endParaRPr>
          </a:p>
          <a:p>
            <a:pPr algn="just"/>
            <a:endParaRPr lang="en-GB" sz="1800" dirty="0"/>
          </a:p>
          <a:p>
            <a:pPr algn="just"/>
            <a:endParaRPr lang="en-GB" sz="1800" dirty="0"/>
          </a:p>
          <a:p>
            <a:pPr algn="just"/>
            <a:endParaRPr lang="en-GB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059699F-5931-EF75-A26C-0ABEA11DE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000" dirty="0" err="1"/>
              <a:t>What</a:t>
            </a:r>
            <a:r>
              <a:rPr lang="pl-PL" sz="4000" dirty="0"/>
              <a:t> </a:t>
            </a:r>
            <a:r>
              <a:rPr lang="pl-PL" sz="4000" dirty="0" err="1"/>
              <a:t>is</a:t>
            </a:r>
            <a:r>
              <a:rPr lang="pl-PL" sz="4000" dirty="0"/>
              <a:t> </a:t>
            </a:r>
            <a:r>
              <a:rPr lang="pl-PL" sz="4000" dirty="0" err="1"/>
              <a:t>tourism</a:t>
            </a:r>
            <a:r>
              <a:rPr lang="pl-PL" sz="4000" dirty="0"/>
              <a:t>?</a:t>
            </a:r>
            <a:endParaRPr lang="en-GB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7362447-5921-CF97-8FC8-EAA4AC56F6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GB" sz="3200" dirty="0">
                <a:solidFill>
                  <a:schemeClr val="tx1"/>
                </a:solidFill>
              </a:rPr>
              <a:t>"the phenomenon of tourism occurs only when three elements—temporary leisure + disposable income + travel ethic</a:t>
            </a:r>
            <a:r>
              <a:rPr lang="pl-PL" sz="3200" dirty="0">
                <a:solidFill>
                  <a:schemeClr val="tx1"/>
                </a:solidFill>
              </a:rPr>
              <a:t> </a:t>
            </a:r>
            <a:r>
              <a:rPr lang="en-GB" sz="3200" dirty="0">
                <a:solidFill>
                  <a:schemeClr val="tx1"/>
                </a:solidFill>
              </a:rPr>
              <a:t>—</a:t>
            </a:r>
            <a:r>
              <a:rPr lang="pl-PL" sz="3200" dirty="0">
                <a:solidFill>
                  <a:schemeClr val="tx1"/>
                </a:solidFill>
              </a:rPr>
              <a:t> </a:t>
            </a:r>
            <a:r>
              <a:rPr lang="en-GB" sz="3200" dirty="0">
                <a:solidFill>
                  <a:schemeClr val="tx1"/>
                </a:solidFill>
              </a:rPr>
              <a:t>simultaneously occur. If travel is not deemed culturally appropriate, then time and resources may be channelled elsewhere</a:t>
            </a:r>
            <a:r>
              <a:rPr lang="pl-PL" sz="3200" dirty="0">
                <a:solidFill>
                  <a:schemeClr val="tx1"/>
                </a:solidFill>
              </a:rPr>
              <a:t>”</a:t>
            </a:r>
            <a:r>
              <a:rPr lang="en-GB" sz="3200" dirty="0">
                <a:solidFill>
                  <a:schemeClr val="tx1"/>
                </a:solidFill>
              </a:rPr>
              <a:t> </a:t>
            </a:r>
            <a:r>
              <a:rPr lang="en-GB" sz="3200" i="1" dirty="0">
                <a:solidFill>
                  <a:schemeClr val="tx1"/>
                </a:solidFill>
              </a:rPr>
              <a:t>Valene</a:t>
            </a:r>
            <a:r>
              <a:rPr lang="pl-PL" sz="3200" i="1" dirty="0">
                <a:solidFill>
                  <a:schemeClr val="tx1"/>
                </a:solidFill>
              </a:rPr>
              <a:t> </a:t>
            </a:r>
            <a:r>
              <a:rPr lang="pl-PL" sz="3200" i="1" dirty="0" err="1">
                <a:solidFill>
                  <a:schemeClr val="tx1"/>
                </a:solidFill>
              </a:rPr>
              <a:t>Smith</a:t>
            </a:r>
            <a:r>
              <a:rPr lang="pl-PL" sz="3200" i="1" dirty="0">
                <a:solidFill>
                  <a:schemeClr val="tx1"/>
                </a:solidFill>
              </a:rPr>
              <a:t>, 1981</a:t>
            </a:r>
            <a:endParaRPr lang="pl-PL" sz="3200" dirty="0">
              <a:solidFill>
                <a:schemeClr val="tx1"/>
              </a:solidFill>
            </a:endParaRPr>
          </a:p>
          <a:p>
            <a:endParaRPr lang="pl-PL" sz="3200" dirty="0">
              <a:solidFill>
                <a:schemeClr val="tx1"/>
              </a:solidFill>
            </a:endParaRPr>
          </a:p>
          <a:p>
            <a:r>
              <a:rPr lang="en-GB" sz="3200" dirty="0">
                <a:solidFill>
                  <a:schemeClr val="tx1"/>
                </a:solidFill>
              </a:rPr>
              <a:t>"travelling to and staying in places outside of usual environment for not more than one consecutive year for leisure and not less than 24 hours, business and other purposes” </a:t>
            </a:r>
            <a:r>
              <a:rPr lang="en-GB" sz="3200" i="1" dirty="0">
                <a:solidFill>
                  <a:schemeClr val="tx1"/>
                </a:solidFill>
              </a:rPr>
              <a:t>World Tourism Organization</a:t>
            </a:r>
            <a:r>
              <a:rPr lang="pl-PL" sz="3200" i="1" dirty="0">
                <a:solidFill>
                  <a:schemeClr val="tx1"/>
                </a:solidFill>
              </a:rPr>
              <a:t>, 1995</a:t>
            </a:r>
            <a:endParaRPr lang="en-GB" sz="3200" i="1" dirty="0">
              <a:solidFill>
                <a:schemeClr val="tx1"/>
              </a:solidFill>
            </a:endParaRPr>
          </a:p>
          <a:p>
            <a:endParaRPr lang="pl-PL" sz="3200" dirty="0">
              <a:solidFill>
                <a:schemeClr val="tx1"/>
              </a:solidFill>
            </a:endParaRPr>
          </a:p>
          <a:p>
            <a:r>
              <a:rPr lang="en-GB" sz="3200" dirty="0">
                <a:solidFill>
                  <a:schemeClr val="tx1"/>
                </a:solidFill>
              </a:rPr>
              <a:t>"</a:t>
            </a:r>
            <a:r>
              <a:rPr lang="pl-PL" sz="3200" dirty="0">
                <a:solidFill>
                  <a:schemeClr val="tx1"/>
                </a:solidFill>
              </a:rPr>
              <a:t>t</a:t>
            </a:r>
            <a:r>
              <a:rPr lang="en-GB" sz="3200" dirty="0" err="1">
                <a:solidFill>
                  <a:schemeClr val="tx1"/>
                </a:solidFill>
              </a:rPr>
              <a:t>ourism</a:t>
            </a:r>
            <a:r>
              <a:rPr lang="en-GB" sz="3200" dirty="0">
                <a:solidFill>
                  <a:schemeClr val="tx1"/>
                </a:solidFill>
              </a:rPr>
              <a:t> is a complex phenomenon with psychological, sociological and cultural dimensions" </a:t>
            </a:r>
            <a:r>
              <a:rPr lang="pl-PL" sz="3200" i="1" dirty="0">
                <a:solidFill>
                  <a:schemeClr val="tx1"/>
                </a:solidFill>
              </a:rPr>
              <a:t>John </a:t>
            </a:r>
            <a:r>
              <a:rPr lang="en-GB" sz="3200" i="1" dirty="0" err="1">
                <a:solidFill>
                  <a:schemeClr val="tx1"/>
                </a:solidFill>
              </a:rPr>
              <a:t>Urry</a:t>
            </a:r>
            <a:r>
              <a:rPr lang="en-GB" sz="3200" i="1" dirty="0">
                <a:solidFill>
                  <a:schemeClr val="tx1"/>
                </a:solidFill>
              </a:rPr>
              <a:t>, 2002</a:t>
            </a:r>
            <a:endParaRPr lang="pl-PL" sz="3200" i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pl-PL" sz="3200" i="1" dirty="0">
              <a:solidFill>
                <a:schemeClr val="tx1"/>
              </a:solidFill>
            </a:endParaRPr>
          </a:p>
          <a:p>
            <a:r>
              <a:rPr lang="en-GB" sz="3200" dirty="0">
                <a:solidFill>
                  <a:schemeClr val="tx1"/>
                </a:solidFill>
              </a:rPr>
              <a:t>"</a:t>
            </a:r>
            <a:r>
              <a:rPr lang="pl-PL" sz="3200" dirty="0">
                <a:solidFill>
                  <a:schemeClr val="tx1"/>
                </a:solidFill>
              </a:rPr>
              <a:t>t</a:t>
            </a:r>
            <a:r>
              <a:rPr lang="en-GB" sz="3200" dirty="0" err="1">
                <a:solidFill>
                  <a:schemeClr val="tx1"/>
                </a:solidFill>
              </a:rPr>
              <a:t>ourism</a:t>
            </a:r>
            <a:r>
              <a:rPr lang="pl-PL" sz="3200" dirty="0">
                <a:solidFill>
                  <a:schemeClr val="tx1"/>
                </a:solidFill>
              </a:rPr>
              <a:t> </a:t>
            </a:r>
            <a:r>
              <a:rPr lang="pl-PL" sz="3200" dirty="0" err="1">
                <a:solidFill>
                  <a:schemeClr val="tx1"/>
                </a:solidFill>
              </a:rPr>
              <a:t>shall</a:t>
            </a:r>
            <a:r>
              <a:rPr lang="pl-PL" sz="3200" dirty="0">
                <a:solidFill>
                  <a:schemeClr val="tx1"/>
                </a:solidFill>
              </a:rPr>
              <a:t> be </a:t>
            </a:r>
            <a:r>
              <a:rPr lang="pl-PL" sz="3200" dirty="0" err="1">
                <a:solidFill>
                  <a:schemeClr val="tx1"/>
                </a:solidFill>
              </a:rPr>
              <a:t>constitued</a:t>
            </a:r>
            <a:r>
              <a:rPr lang="pl-PL" sz="3200" dirty="0">
                <a:solidFill>
                  <a:schemeClr val="tx1"/>
                </a:solidFill>
              </a:rPr>
              <a:t> of </a:t>
            </a:r>
            <a:r>
              <a:rPr lang="pl-PL" sz="3200" dirty="0" err="1">
                <a:solidFill>
                  <a:schemeClr val="tx1"/>
                </a:solidFill>
              </a:rPr>
              <a:t>any</a:t>
            </a:r>
            <a:r>
              <a:rPr lang="pl-PL" sz="3200" dirty="0">
                <a:solidFill>
                  <a:schemeClr val="tx1"/>
                </a:solidFill>
              </a:rPr>
              <a:t> </a:t>
            </a:r>
            <a:r>
              <a:rPr lang="pl-PL" sz="3200" dirty="0" err="1">
                <a:solidFill>
                  <a:schemeClr val="tx1"/>
                </a:solidFill>
              </a:rPr>
              <a:t>kind</a:t>
            </a:r>
            <a:r>
              <a:rPr lang="pl-PL" sz="3200" dirty="0">
                <a:solidFill>
                  <a:schemeClr val="tx1"/>
                </a:solidFill>
              </a:rPr>
              <a:t> of </a:t>
            </a:r>
            <a:r>
              <a:rPr lang="pl-PL" sz="3200" dirty="0" err="1">
                <a:solidFill>
                  <a:schemeClr val="tx1"/>
                </a:solidFill>
              </a:rPr>
              <a:t>travel</a:t>
            </a:r>
            <a:r>
              <a:rPr lang="pl-PL" sz="3200" dirty="0">
                <a:solidFill>
                  <a:schemeClr val="tx1"/>
                </a:solidFill>
              </a:rPr>
              <a:t> </a:t>
            </a:r>
            <a:r>
              <a:rPr lang="pl-PL" sz="3200" dirty="0" err="1">
                <a:solidFill>
                  <a:schemeClr val="tx1"/>
                </a:solidFill>
              </a:rPr>
              <a:t>activity</a:t>
            </a:r>
            <a:r>
              <a:rPr lang="pl-PL" sz="3200" dirty="0">
                <a:solidFill>
                  <a:schemeClr val="tx1"/>
                </a:solidFill>
              </a:rPr>
              <a:t> </a:t>
            </a:r>
            <a:r>
              <a:rPr lang="pl-PL" sz="3200" dirty="0" err="1">
                <a:solidFill>
                  <a:schemeClr val="tx1"/>
                </a:solidFill>
              </a:rPr>
              <a:t>that</a:t>
            </a:r>
            <a:r>
              <a:rPr lang="pl-PL" sz="3200" dirty="0">
                <a:solidFill>
                  <a:schemeClr val="tx1"/>
                </a:solidFill>
              </a:rPr>
              <a:t> </a:t>
            </a:r>
            <a:r>
              <a:rPr lang="pl-PL" sz="3200" dirty="0" err="1">
                <a:solidFill>
                  <a:schemeClr val="tx1"/>
                </a:solidFill>
              </a:rPr>
              <a:t>includes</a:t>
            </a:r>
            <a:r>
              <a:rPr lang="pl-PL" sz="3200" dirty="0">
                <a:solidFill>
                  <a:schemeClr val="tx1"/>
                </a:solidFill>
              </a:rPr>
              <a:t> the </a:t>
            </a:r>
            <a:r>
              <a:rPr lang="pl-PL" sz="3200" dirty="0" err="1">
                <a:solidFill>
                  <a:schemeClr val="tx1"/>
                </a:solidFill>
              </a:rPr>
              <a:t>self-conscious</a:t>
            </a:r>
            <a:r>
              <a:rPr lang="pl-PL" sz="3200" dirty="0">
                <a:solidFill>
                  <a:schemeClr val="tx1"/>
                </a:solidFill>
              </a:rPr>
              <a:t> </a:t>
            </a:r>
            <a:r>
              <a:rPr lang="pl-PL" sz="3200" dirty="0" err="1">
                <a:solidFill>
                  <a:schemeClr val="tx1"/>
                </a:solidFill>
              </a:rPr>
              <a:t>experience</a:t>
            </a:r>
            <a:r>
              <a:rPr lang="pl-PL" sz="3200" dirty="0">
                <a:solidFill>
                  <a:schemeClr val="tx1"/>
                </a:solidFill>
              </a:rPr>
              <a:t> of </a:t>
            </a:r>
            <a:r>
              <a:rPr lang="pl-PL" sz="3200" dirty="0" err="1">
                <a:solidFill>
                  <a:schemeClr val="tx1"/>
                </a:solidFill>
              </a:rPr>
              <a:t>another</a:t>
            </a:r>
            <a:r>
              <a:rPr lang="pl-PL" sz="3200" dirty="0">
                <a:solidFill>
                  <a:schemeClr val="tx1"/>
                </a:solidFill>
              </a:rPr>
              <a:t> place” </a:t>
            </a:r>
            <a:r>
              <a:rPr lang="pl-PL" sz="3200" i="1" dirty="0" err="1">
                <a:solidFill>
                  <a:schemeClr val="tx1"/>
                </a:solidFill>
              </a:rPr>
              <a:t>Erve</a:t>
            </a:r>
            <a:r>
              <a:rPr lang="pl-PL" sz="3200" i="1" dirty="0">
                <a:solidFill>
                  <a:schemeClr val="tx1"/>
                </a:solidFill>
              </a:rPr>
              <a:t> Chambers, 2010</a:t>
            </a:r>
          </a:p>
          <a:p>
            <a:endParaRPr lang="pl-PL" sz="2400" i="1" dirty="0">
              <a:solidFill>
                <a:schemeClr val="tx1"/>
              </a:solidFill>
            </a:endParaRPr>
          </a:p>
          <a:p>
            <a:endParaRPr lang="pl-PL" sz="2400" i="1" dirty="0">
              <a:solidFill>
                <a:schemeClr val="tx1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32013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27EA138-52A5-B44F-A711-7E8C083BF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000" dirty="0" err="1"/>
              <a:t>What</a:t>
            </a:r>
            <a:r>
              <a:rPr lang="pl-PL" sz="4000" dirty="0"/>
              <a:t> </a:t>
            </a:r>
            <a:r>
              <a:rPr lang="pl-PL" sz="4000" dirty="0" err="1"/>
              <a:t>is</a:t>
            </a:r>
            <a:r>
              <a:rPr lang="pl-PL" sz="4000" dirty="0"/>
              <a:t> </a:t>
            </a:r>
            <a:r>
              <a:rPr lang="pl-PL" sz="4000" dirty="0" err="1"/>
              <a:t>tourism</a:t>
            </a:r>
            <a:r>
              <a:rPr lang="pl-PL" sz="4000" dirty="0"/>
              <a:t>?</a:t>
            </a:r>
            <a:endParaRPr lang="en-GB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51E83E3-3898-365D-836D-DD35B6210D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2989" y="2497666"/>
            <a:ext cx="6798736" cy="3444997"/>
          </a:xfrm>
        </p:spPr>
        <p:txBody>
          <a:bodyPr/>
          <a:lstStyle/>
          <a:p>
            <a:endParaRPr lang="pl-PL" sz="1800" dirty="0">
              <a:solidFill>
                <a:schemeClr val="tx1"/>
              </a:solidFill>
            </a:endParaRPr>
          </a:p>
          <a:p>
            <a:endParaRPr lang="en-GB" sz="1800" dirty="0">
              <a:solidFill>
                <a:schemeClr val="tx1"/>
              </a:solidFill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E8B964EB-108D-DAC2-95FD-56BB023A9B22}"/>
              </a:ext>
            </a:extLst>
          </p:cNvPr>
          <p:cNvSpPr txBox="1"/>
          <p:nvPr/>
        </p:nvSpPr>
        <p:spPr>
          <a:xfrm>
            <a:off x="755576" y="1505120"/>
            <a:ext cx="763284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sz="2400" dirty="0"/>
              <a:t>Traveling, the status of a tourist or </a:t>
            </a:r>
            <a:r>
              <a:rPr lang="pl-PL" sz="2400" dirty="0"/>
              <a:t>a </a:t>
            </a:r>
            <a:r>
              <a:rPr lang="en-GB" sz="2400" dirty="0"/>
              <a:t>host is an </a:t>
            </a:r>
            <a:r>
              <a:rPr lang="en-GB" sz="2400" b="1" dirty="0"/>
              <a:t>important role</a:t>
            </a:r>
            <a:r>
              <a:rPr lang="en-GB" sz="2400" dirty="0"/>
              <a:t>, a framework</a:t>
            </a:r>
            <a:r>
              <a:rPr lang="pl-PL" sz="2400" dirty="0"/>
              <a:t>/</a:t>
            </a:r>
            <a:r>
              <a:rPr lang="pl-PL" sz="2400" dirty="0" err="1"/>
              <a:t>reference</a:t>
            </a:r>
            <a:r>
              <a:rPr lang="pl-PL" sz="2400" dirty="0"/>
              <a:t> point</a:t>
            </a:r>
            <a:r>
              <a:rPr lang="en-GB" sz="2400" dirty="0"/>
              <a:t> in </a:t>
            </a:r>
            <a:r>
              <a:rPr lang="en-GB" sz="2400" b="1" dirty="0"/>
              <a:t>the life story of every person </a:t>
            </a:r>
            <a:r>
              <a:rPr lang="en-GB" sz="2400" dirty="0"/>
              <a:t>who finds himself in the process of traveling in one way or another. Traveling brings </a:t>
            </a:r>
            <a:r>
              <a:rPr lang="en-GB" sz="2400" b="1" dirty="0"/>
              <a:t>meanings</a:t>
            </a:r>
            <a:r>
              <a:rPr lang="en-GB" sz="2400" dirty="0"/>
              <a:t> that affect our </a:t>
            </a:r>
            <a:r>
              <a:rPr lang="pl-PL" sz="2400" dirty="0" err="1"/>
              <a:t>behavior</a:t>
            </a:r>
            <a:r>
              <a:rPr lang="en-GB" sz="2400" dirty="0"/>
              <a:t>. An important aspect is the </a:t>
            </a:r>
            <a:r>
              <a:rPr lang="en-GB" sz="2400" b="1" dirty="0"/>
              <a:t>liminality </a:t>
            </a:r>
            <a:r>
              <a:rPr lang="en-GB" sz="2400" dirty="0"/>
              <a:t>of traveling, being in a kind of alternative </a:t>
            </a:r>
            <a:r>
              <a:rPr lang="en-GB" sz="2400" b="1" dirty="0"/>
              <a:t>place and time</a:t>
            </a:r>
            <a:r>
              <a:rPr lang="en-GB" sz="2400" dirty="0"/>
              <a:t>.</a:t>
            </a:r>
            <a:r>
              <a:rPr lang="pl-PL" sz="2400" dirty="0"/>
              <a:t> </a:t>
            </a:r>
            <a:r>
              <a:rPr lang="en-GB" sz="2400" dirty="0"/>
              <a:t>The </a:t>
            </a:r>
            <a:r>
              <a:rPr lang="en-GB" sz="2400" b="1" dirty="0"/>
              <a:t>ritual role </a:t>
            </a:r>
            <a:r>
              <a:rPr lang="en-GB" sz="2400" dirty="0"/>
              <a:t>is also very important.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DEFEA2C1-C17C-72C9-2BEF-3A05740A89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1587" y="4365104"/>
            <a:ext cx="6600825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2341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7D8CDA1E-ABCE-2408-B4F6-D385E67D7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0" y="457200"/>
            <a:ext cx="3582119" cy="1315616"/>
          </a:xfrm>
        </p:spPr>
        <p:txBody>
          <a:bodyPr>
            <a:normAutofit/>
          </a:bodyPr>
          <a:lstStyle/>
          <a:p>
            <a:r>
              <a:rPr lang="en-GB" b="1" dirty="0"/>
              <a:t>Liminality</a:t>
            </a:r>
            <a:br>
              <a:rPr lang="en-GB" dirty="0"/>
            </a:br>
            <a:br>
              <a:rPr lang="en-GB" dirty="0"/>
            </a:br>
            <a:r>
              <a:rPr lang="en-GB" sz="1800" dirty="0"/>
              <a:t> (Arnold van </a:t>
            </a:r>
            <a:r>
              <a:rPr lang="en-GB" sz="1800" dirty="0" err="1"/>
              <a:t>Gennep</a:t>
            </a:r>
            <a:r>
              <a:rPr lang="en-GB" sz="1800" dirty="0"/>
              <a:t>, Victor Turner)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ADD7A2BF-7154-1BA6-030B-470EBFC92F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686E3FEE-0FBE-F98D-BED2-0AF3F16CEAC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202122"/>
                </a:solidFill>
                <a:latin typeface="Arial" panose="020B0604020202020204" pitchFamily="34" charset="0"/>
              </a:rPr>
              <a:t>the middle stage of a rite of passage (</a:t>
            </a:r>
            <a:r>
              <a:rPr lang="en-GB" sz="1800" dirty="0" err="1">
                <a:solidFill>
                  <a:srgbClr val="202122"/>
                </a:solidFill>
                <a:latin typeface="Arial" panose="020B0604020202020204" pitchFamily="34" charset="0"/>
              </a:rPr>
              <a:t>preliminal</a:t>
            </a:r>
            <a:r>
              <a:rPr lang="en-GB" sz="1800" dirty="0">
                <a:solidFill>
                  <a:srgbClr val="202122"/>
                </a:solidFill>
                <a:latin typeface="Arial" panose="020B0604020202020204" pitchFamily="34" charset="0"/>
              </a:rPr>
              <a:t> – liminal – </a:t>
            </a:r>
            <a:r>
              <a:rPr lang="en-GB" sz="1800" dirty="0" err="1">
                <a:solidFill>
                  <a:srgbClr val="202122"/>
                </a:solidFill>
                <a:latin typeface="Arial" panose="020B0604020202020204" pitchFamily="34" charset="0"/>
              </a:rPr>
              <a:t>postliminal</a:t>
            </a:r>
            <a:r>
              <a:rPr lang="en-GB" sz="1800" dirty="0">
                <a:solidFill>
                  <a:srgbClr val="202122"/>
                </a:solidFill>
                <a:latin typeface="Arial" panose="020B0604020202020204" pitchFamily="34" charset="0"/>
              </a:rPr>
              <a:t>),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202122"/>
                </a:solidFill>
                <a:latin typeface="Arial" panose="020B0604020202020204" pitchFamily="34" charset="0"/>
              </a:rPr>
              <a:t>between identities, places, times, social statuses,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202122"/>
                </a:solidFill>
                <a:latin typeface="Arial" panose="020B0604020202020204" pitchFamily="34" charset="0"/>
              </a:rPr>
              <a:t>e.g. wedding, baptism, boot camps, graduation, </a:t>
            </a:r>
            <a:r>
              <a:rPr lang="en-GB" sz="1800" b="1" dirty="0">
                <a:solidFill>
                  <a:srgbClr val="202122"/>
                </a:solidFill>
                <a:latin typeface="Arial" panose="020B0604020202020204" pitchFamily="34" charset="0"/>
              </a:rPr>
              <a:t>pilgrimages, travels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202122"/>
              </a:solidFill>
              <a:latin typeface="Arial" panose="020B0604020202020204" pitchFamily="34" charset="0"/>
            </a:endParaRPr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id="{69826B87-8124-31F2-090C-0CFC2254AC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5327" y="1268760"/>
            <a:ext cx="3784144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4675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D5FD038-3EDB-DB97-F381-B5CA86D21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0D67939-1BC7-FA92-652E-A767EA8339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976826F7-0BAB-5A8F-9D19-D2004294E8E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FBEBB65A-A590-F422-46B9-8412DB10BC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659" y="448994"/>
            <a:ext cx="8126681" cy="5817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0659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566CDC0-7DE6-3D46-5D9A-521554D55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b="0" i="0" dirty="0">
                <a:solidFill>
                  <a:srgbClr val="202124"/>
                </a:solidFill>
                <a:effectLst/>
              </a:rPr>
              <a:t>Statistics</a:t>
            </a:r>
            <a:r>
              <a:rPr lang="pl-PL" sz="4800" b="0" i="0" dirty="0">
                <a:solidFill>
                  <a:srgbClr val="202124"/>
                </a:solidFill>
                <a:effectLst/>
              </a:rPr>
              <a:t>…</a:t>
            </a:r>
            <a:endParaRPr lang="en-GB" sz="4800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489DB796-CA8C-BD80-AB1E-0C8889D72C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752" y="2137316"/>
            <a:ext cx="4108487" cy="2583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2822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357158" y="285728"/>
            <a:ext cx="3322669" cy="1162050"/>
          </a:xfrm>
        </p:spPr>
        <p:txBody>
          <a:bodyPr>
            <a:normAutofit/>
          </a:bodyPr>
          <a:lstStyle/>
          <a:p>
            <a:r>
              <a:rPr lang="en-GB" sz="3600" b="0" dirty="0"/>
              <a:t>	</a:t>
            </a:r>
            <a:br>
              <a:rPr lang="en-GB" sz="3600" b="0" dirty="0"/>
            </a:br>
            <a:endParaRPr lang="en-GB" dirty="0"/>
          </a:p>
        </p:txBody>
      </p:sp>
      <p:sp>
        <p:nvSpPr>
          <p:cNvPr id="8" name="Symbol zastępczy zawartości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ymbol zastępczy tekstu 5"/>
          <p:cNvSpPr>
            <a:spLocks noGrp="1"/>
          </p:cNvSpPr>
          <p:nvPr>
            <p:ph type="body" sz="half" idx="2"/>
          </p:nvPr>
        </p:nvSpPr>
        <p:spPr>
          <a:xfrm>
            <a:off x="357158" y="285728"/>
            <a:ext cx="4020741" cy="4509120"/>
          </a:xfrm>
        </p:spPr>
        <p:txBody>
          <a:bodyPr>
            <a:normAutofit/>
          </a:bodyPr>
          <a:lstStyle/>
          <a:p>
            <a:endParaRPr lang="en-GB" sz="1600" dirty="0"/>
          </a:p>
          <a:p>
            <a:pPr>
              <a:buFont typeface="Arial" pitchFamily="34" charset="0"/>
              <a:buChar char="•"/>
            </a:pPr>
            <a:endParaRPr lang="en-GB" sz="1600" dirty="0"/>
          </a:p>
          <a:p>
            <a:pPr>
              <a:buFont typeface="Arial" pitchFamily="34" charset="0"/>
              <a:buChar char="•"/>
            </a:pPr>
            <a:endParaRPr lang="en-GB" sz="1600" dirty="0"/>
          </a:p>
          <a:p>
            <a:pPr>
              <a:buFont typeface="Arial" pitchFamily="34" charset="0"/>
              <a:buChar char="•"/>
            </a:pPr>
            <a:r>
              <a:rPr lang="en-GB" sz="2000" b="1" dirty="0"/>
              <a:t> people movement (1, 323 </a:t>
            </a:r>
            <a:r>
              <a:rPr lang="en-GB" sz="2000" b="1" dirty="0" err="1"/>
              <a:t>milion</a:t>
            </a:r>
            <a:r>
              <a:rPr lang="en-GB" sz="2000" b="1" dirty="0"/>
              <a:t>)</a:t>
            </a:r>
          </a:p>
          <a:p>
            <a:pPr>
              <a:buFont typeface="Arial" pitchFamily="34" charset="0"/>
              <a:buChar char="•"/>
            </a:pPr>
            <a:r>
              <a:rPr lang="en-GB" sz="2000" b="1" dirty="0"/>
              <a:t> economic power (1,332 </a:t>
            </a:r>
            <a:r>
              <a:rPr lang="en-GB" sz="2000" b="1" dirty="0" err="1"/>
              <a:t>bilion</a:t>
            </a:r>
            <a:r>
              <a:rPr lang="en-GB" sz="2000" b="1" dirty="0"/>
              <a:t>)</a:t>
            </a:r>
          </a:p>
          <a:p>
            <a:pPr>
              <a:buFont typeface="Arial" pitchFamily="34" charset="0"/>
              <a:buChar char="•"/>
            </a:pPr>
            <a:r>
              <a:rPr lang="en-GB" sz="2000" b="1" dirty="0"/>
              <a:t> labour market (1/10 jobs are connected somehow with tourism)</a:t>
            </a:r>
          </a:p>
          <a:p>
            <a:pPr>
              <a:buFont typeface="Arial" pitchFamily="34" charset="0"/>
              <a:buChar char="•"/>
            </a:pPr>
            <a:endParaRPr lang="en-GB" sz="2000" b="1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621754"/>
            <a:ext cx="4038600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50142" y="3573016"/>
            <a:ext cx="2228850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85415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85720" y="836712"/>
            <a:ext cx="8572560" cy="1895112"/>
          </a:xfrm>
        </p:spPr>
        <p:txBody>
          <a:bodyPr>
            <a:normAutofit/>
          </a:bodyPr>
          <a:lstStyle/>
          <a:p>
            <a:r>
              <a:rPr lang="en-GB" sz="4800" dirty="0"/>
              <a:t>Anthropology</a:t>
            </a:r>
            <a:r>
              <a:rPr lang="pl-PL" sz="4800" dirty="0"/>
              <a:t> of </a:t>
            </a:r>
            <a:br>
              <a:rPr lang="pl-PL" sz="4800" dirty="0"/>
            </a:br>
            <a:r>
              <a:rPr lang="pl-PL" sz="4800" dirty="0"/>
              <a:t>Travel and </a:t>
            </a:r>
            <a:r>
              <a:rPr lang="pl-PL" sz="4800" dirty="0" err="1"/>
              <a:t>Tourism</a:t>
            </a:r>
            <a:r>
              <a:rPr lang="pl-PL" sz="4800" dirty="0"/>
              <a:t> </a:t>
            </a:r>
            <a:endParaRPr lang="en-GB" sz="48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45293" y="5301208"/>
            <a:ext cx="8053414" cy="1047558"/>
          </a:xfrm>
        </p:spPr>
        <p:txBody>
          <a:bodyPr>
            <a:noAutofit/>
          </a:bodyPr>
          <a:lstStyle/>
          <a:p>
            <a:r>
              <a:rPr lang="en-GB" sz="3200" dirty="0"/>
              <a:t>Joanna Maurer</a:t>
            </a:r>
          </a:p>
          <a:p>
            <a:r>
              <a:rPr lang="en-GB" dirty="0"/>
              <a:t>joannamonika.maurer@gmail.com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9852" y="3068960"/>
            <a:ext cx="2664296" cy="1735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C1D0C0E9-BEAC-35FF-4FBB-679829ACE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2632" y="980728"/>
            <a:ext cx="6798735" cy="1073503"/>
          </a:xfrm>
        </p:spPr>
        <p:txBody>
          <a:bodyPr>
            <a:normAutofit fontScale="90000"/>
          </a:bodyPr>
          <a:lstStyle/>
          <a:p>
            <a:pPr algn="l"/>
            <a:r>
              <a:rPr lang="en-GB" sz="2700" b="1" i="0" dirty="0">
                <a:solidFill>
                  <a:srgbClr val="0F2741"/>
                </a:solidFill>
                <a:effectLst/>
              </a:rPr>
              <a:t>Number of </a:t>
            </a:r>
            <a:r>
              <a:rPr lang="en-GB" sz="2700" b="1" dirty="0">
                <a:solidFill>
                  <a:srgbClr val="0F2741"/>
                </a:solidFill>
              </a:rPr>
              <a:t>international tourist arrivals worldwide from 2010 to 2021, by region (in millions)</a:t>
            </a:r>
            <a:br>
              <a:rPr lang="en-GB" b="1" i="0" dirty="0">
                <a:solidFill>
                  <a:srgbClr val="0F2741"/>
                </a:solidFill>
                <a:effectLst/>
                <a:latin typeface="Open Sans" panose="020B0606030504020204" pitchFamily="34" charset="0"/>
              </a:rPr>
            </a:br>
            <a:endParaRPr lang="en-GB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E68D6351-AF68-7E7F-40E4-C394F1E8E8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199" y="1772816"/>
            <a:ext cx="6997600" cy="439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6354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31B744F-0ABC-D131-725D-FCDB626B9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641455"/>
          </a:xfrm>
        </p:spPr>
        <p:txBody>
          <a:bodyPr>
            <a:noAutofit/>
          </a:bodyPr>
          <a:lstStyle/>
          <a:p>
            <a:r>
              <a:rPr lang="en-GB" sz="3200" b="1" i="0" dirty="0">
                <a:solidFill>
                  <a:srgbClr val="0F2741"/>
                </a:solidFill>
                <a:effectLst/>
              </a:rPr>
              <a:t>Share of the total GDP generated by travel and tourism worldwide</a:t>
            </a:r>
            <a:endParaRPr lang="en-GB" sz="3200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95357B84-25F2-9BA7-58A3-EE038F2F48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412" y="1844824"/>
            <a:ext cx="8212044" cy="4553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4214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5D380E4-536B-91A4-9BC5-5BB9E8C00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6044E406-4FAC-1927-65BE-F6C9CB0DAF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97724"/>
            <a:ext cx="8424936" cy="666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2641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04C5054-AFFB-1DE8-6485-FF0FB0A43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89732"/>
            <a:ext cx="7886700" cy="2271786"/>
          </a:xfrm>
        </p:spPr>
        <p:txBody>
          <a:bodyPr>
            <a:normAutofit fontScale="90000"/>
          </a:bodyPr>
          <a:lstStyle/>
          <a:p>
            <a:r>
              <a:rPr lang="en-GB" sz="4000" dirty="0"/>
              <a:t>Why do you travel?</a:t>
            </a:r>
            <a:r>
              <a:rPr lang="pl-PL" sz="4000" dirty="0"/>
              <a:t> </a:t>
            </a:r>
            <a:r>
              <a:rPr lang="en-GB" sz="4000" dirty="0"/>
              <a:t>Our own definition of tourism</a:t>
            </a:r>
            <a:r>
              <a:rPr lang="pl-PL" sz="4000" dirty="0"/>
              <a:t> </a:t>
            </a:r>
            <a:r>
              <a:rPr lang="en-GB" sz="4000" dirty="0"/>
              <a:t>from the perspective of its </a:t>
            </a:r>
            <a:r>
              <a:rPr lang="pl-PL" sz="4000" dirty="0" err="1"/>
              <a:t>meanings</a:t>
            </a:r>
            <a:r>
              <a:rPr lang="pl-PL" sz="4000" dirty="0"/>
              <a:t>/</a:t>
            </a:r>
            <a:r>
              <a:rPr lang="en-GB" sz="4000" dirty="0"/>
              <a:t>importance to us</a:t>
            </a:r>
            <a:r>
              <a:rPr lang="pl-PL" sz="4000" dirty="0"/>
              <a:t> </a:t>
            </a:r>
            <a:r>
              <a:rPr lang="pl-PL" dirty="0">
                <a:sym typeface="Wingdings" panose="05000000000000000000" pitchFamily="2" charset="2"/>
              </a:rPr>
              <a:t></a:t>
            </a:r>
            <a:endParaRPr lang="en-GB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39B492D-1495-A8CF-39F8-38796091D3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03CE7CF0-E69D-7A48-5206-D00627AA65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271" y="3212976"/>
            <a:ext cx="7515458" cy="2963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741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FCA524-D332-3178-4B44-E00520614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Next</a:t>
            </a:r>
            <a:r>
              <a:rPr lang="pl-PL" dirty="0"/>
              <a:t> </a:t>
            </a:r>
            <a:r>
              <a:rPr lang="pl-PL" dirty="0" err="1"/>
              <a:t>time</a:t>
            </a:r>
            <a:r>
              <a:rPr lang="pl-PL" dirty="0"/>
              <a:t>…</a:t>
            </a:r>
            <a:endParaRPr lang="en-GB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64636FB-E8EB-14DF-F8AC-59A2483FFD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24744"/>
            <a:ext cx="7886700" cy="5052219"/>
          </a:xfrm>
        </p:spPr>
        <p:txBody>
          <a:bodyPr/>
          <a:lstStyle/>
          <a:p>
            <a:endParaRPr lang="en-GB" dirty="0"/>
          </a:p>
          <a:p>
            <a:pPr marL="0" indent="0">
              <a:buNone/>
            </a:pPr>
            <a:r>
              <a:rPr lang="en-GB" dirty="0"/>
              <a:t>…history of </a:t>
            </a:r>
            <a:r>
              <a:rPr lang="pl-PL" dirty="0" err="1"/>
              <a:t>tourism</a:t>
            </a:r>
            <a:r>
              <a:rPr lang="en-GB" dirty="0"/>
              <a:t> </a:t>
            </a:r>
            <a:r>
              <a:rPr lang="en-GB" dirty="0">
                <a:sym typeface="Wingdings" panose="05000000000000000000" pitchFamily="2" charset="2"/>
              </a:rPr>
              <a:t>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F8488B91-28BB-A442-7880-5EBC7FD849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345" y="2708920"/>
            <a:ext cx="5323309" cy="3193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9966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AD5C6D1-6A05-9043-6325-AC434C41B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481A1ED-76EA-8479-B30F-958E3AE649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The song </a:t>
            </a:r>
            <a:r>
              <a:rPr lang="pl-PL" dirty="0" err="1"/>
              <a:t>example</a:t>
            </a:r>
            <a:r>
              <a:rPr lang="pl-PL" dirty="0"/>
              <a:t>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4471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400D54D-A199-FA45-79B6-6ADECB450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E7C8F6A-6704-14B3-1DCD-825D00E2F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548680"/>
            <a:ext cx="7886700" cy="5832648"/>
          </a:xfrm>
        </p:spPr>
        <p:txBody>
          <a:bodyPr>
            <a:normAutofit lnSpcReduction="10000"/>
          </a:bodyPr>
          <a:lstStyle/>
          <a:p>
            <a:r>
              <a:rPr lang="cs-CZ" dirty="0"/>
              <a:t> </a:t>
            </a:r>
            <a:r>
              <a:rPr lang="en-GB" dirty="0"/>
              <a:t>today </a:t>
            </a:r>
            <a:r>
              <a:rPr lang="en-GB" dirty="0">
                <a:sym typeface="Wingdings" panose="05000000000000000000" pitchFamily="2" charset="2"/>
              </a:rPr>
              <a:t> - Introduction</a:t>
            </a:r>
            <a:endParaRPr lang="en-GB" dirty="0"/>
          </a:p>
          <a:p>
            <a:r>
              <a:rPr lang="cs-CZ" dirty="0"/>
              <a:t>27. 9</a:t>
            </a:r>
            <a:r>
              <a:rPr lang="en-GB" dirty="0"/>
              <a:t> - History of tourism I</a:t>
            </a:r>
          </a:p>
          <a:p>
            <a:r>
              <a:rPr lang="cs-CZ" dirty="0"/>
              <a:t>4.10</a:t>
            </a:r>
            <a:r>
              <a:rPr lang="en-GB" dirty="0"/>
              <a:t>	- History of tourism II &amp; Anthropological perspective on tourism</a:t>
            </a:r>
          </a:p>
          <a:p>
            <a:r>
              <a:rPr lang="cs-CZ" dirty="0"/>
              <a:t>11.10</a:t>
            </a:r>
            <a:r>
              <a:rPr lang="en-GB" dirty="0"/>
              <a:t> – Travel/tourism &amp; the place</a:t>
            </a:r>
          </a:p>
          <a:p>
            <a:r>
              <a:rPr lang="cs-CZ" dirty="0"/>
              <a:t>18.10</a:t>
            </a:r>
            <a:r>
              <a:rPr lang="en-GB" dirty="0"/>
              <a:t> – Travel/tourism &amp; the time</a:t>
            </a:r>
          </a:p>
          <a:p>
            <a:r>
              <a:rPr lang="cs-CZ" dirty="0"/>
              <a:t> 25.10</a:t>
            </a:r>
            <a:r>
              <a:rPr lang="en-GB" dirty="0"/>
              <a:t> – Travel/tourism &amp; the thing</a:t>
            </a:r>
          </a:p>
          <a:p>
            <a:r>
              <a:rPr lang="cs-CZ" dirty="0"/>
              <a:t>1.11</a:t>
            </a:r>
            <a:r>
              <a:rPr lang="en-GB" dirty="0"/>
              <a:t> – Travel/tourism &amp; the Other</a:t>
            </a:r>
          </a:p>
          <a:p>
            <a:r>
              <a:rPr lang="cs-CZ" dirty="0"/>
              <a:t>8.11</a:t>
            </a:r>
            <a:r>
              <a:rPr lang="en-GB" dirty="0"/>
              <a:t> - Types of tourism</a:t>
            </a:r>
          </a:p>
          <a:p>
            <a:r>
              <a:rPr lang="cs-CZ" dirty="0"/>
              <a:t>22.11</a:t>
            </a:r>
            <a:r>
              <a:rPr lang="en-GB" dirty="0"/>
              <a:t> – Pilgrimages and its rituals</a:t>
            </a:r>
          </a:p>
          <a:p>
            <a:r>
              <a:rPr lang="cs-CZ" dirty="0"/>
              <a:t>29.11</a:t>
            </a:r>
            <a:r>
              <a:rPr lang="en-GB" dirty="0"/>
              <a:t> - Ethical issues in tourism</a:t>
            </a:r>
          </a:p>
          <a:p>
            <a:r>
              <a:rPr lang="en-GB" dirty="0"/>
              <a:t> </a:t>
            </a:r>
            <a:r>
              <a:rPr lang="cs-CZ" dirty="0"/>
              <a:t>6.12 &amp; 13.12 </a:t>
            </a:r>
            <a:r>
              <a:rPr lang="en-GB" dirty="0"/>
              <a:t>– Presentations</a:t>
            </a:r>
            <a:r>
              <a:rPr lang="pl-PL" dirty="0"/>
              <a:t> (</a:t>
            </a:r>
            <a:r>
              <a:rPr lang="pl-PL" dirty="0" err="1"/>
              <a:t>or</a:t>
            </a:r>
            <a:r>
              <a:rPr lang="pl-PL" dirty="0"/>
              <a:t> </a:t>
            </a:r>
            <a:r>
              <a:rPr lang="pl-PL" dirty="0" err="1"/>
              <a:t>also</a:t>
            </a:r>
            <a:r>
              <a:rPr lang="pl-PL" dirty="0"/>
              <a:t> </a:t>
            </a:r>
            <a:r>
              <a:rPr lang="pl-PL" dirty="0" err="1"/>
              <a:t>tourism</a:t>
            </a:r>
            <a:r>
              <a:rPr lang="pl-PL" dirty="0"/>
              <a:t> &amp; </a:t>
            </a:r>
            <a:r>
              <a:rPr lang="pl-PL" dirty="0" err="1"/>
              <a:t>migration</a:t>
            </a:r>
            <a:r>
              <a:rPr lang="pl-PL" dirty="0"/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8144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4463597-109E-4BEC-57F3-986002FF1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8119814" cy="1983754"/>
          </a:xfrm>
        </p:spPr>
        <p:txBody>
          <a:bodyPr>
            <a:normAutofit fontScale="90000"/>
          </a:bodyPr>
          <a:lstStyle/>
          <a:p>
            <a:br>
              <a:rPr lang="en-GB" dirty="0"/>
            </a:br>
            <a:r>
              <a:rPr lang="en-GB" b="1" dirty="0"/>
              <a:t>Presentation of a song (text or videoclip or both </a:t>
            </a:r>
            <a:r>
              <a:rPr lang="en-GB" b="1" dirty="0">
                <a:sym typeface="Wingdings" panose="05000000000000000000" pitchFamily="2" charset="2"/>
              </a:rPr>
              <a:t>) – during the semester</a:t>
            </a:r>
            <a:br>
              <a:rPr lang="en-GB" dirty="0"/>
            </a:br>
            <a:endParaRPr lang="en-GB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6DD9F8F-5750-663F-33CD-C15F794194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song or video clip related to traveling experience, tourist experience,</a:t>
            </a:r>
            <a:r>
              <a:rPr lang="pl-PL" dirty="0"/>
              <a:t> </a:t>
            </a:r>
            <a:r>
              <a:rPr lang="pl-PL" dirty="0" err="1"/>
              <a:t>available</a:t>
            </a:r>
            <a:r>
              <a:rPr lang="pl-PL" dirty="0"/>
              <a:t> on </a:t>
            </a:r>
            <a:r>
              <a:rPr lang="pl-PL" dirty="0" err="1"/>
              <a:t>youtube</a:t>
            </a:r>
            <a:endParaRPr lang="en-GB" dirty="0"/>
          </a:p>
          <a:p>
            <a:r>
              <a:rPr lang="en-GB" dirty="0"/>
              <a:t>a short comment (a few sentences, 2-3 minutes) on how the travel theme was used, what images, references appear in the piece, </a:t>
            </a:r>
          </a:p>
          <a:p>
            <a:r>
              <a:rPr lang="en-GB" dirty="0"/>
              <a:t>the main aim is to look / capture how the travel (journey) - understood as a collection of meanings, symbols, </a:t>
            </a:r>
            <a:r>
              <a:rPr lang="pl-PL" dirty="0" err="1"/>
              <a:t>imaginations</a:t>
            </a:r>
            <a:r>
              <a:rPr lang="pl-PL" dirty="0"/>
              <a:t>, </a:t>
            </a:r>
            <a:r>
              <a:rPr lang="en-GB" dirty="0"/>
              <a:t>myths and motifs - is presented in popular culture.</a:t>
            </a:r>
          </a:p>
        </p:txBody>
      </p:sp>
    </p:spTree>
    <p:extLst>
      <p:ext uri="{BB962C8B-B14F-4D97-AF65-F5344CB8AC3E}">
        <p14:creationId xmlns:p14="http://schemas.microsoft.com/office/powerpoint/2010/main" val="31084117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Final presentation/essay</a:t>
            </a:r>
            <a:r>
              <a:rPr lang="pl-PL" dirty="0"/>
              <a:t> - </a:t>
            </a:r>
            <a:r>
              <a:rPr lang="pl-PL" dirty="0" err="1"/>
              <a:t>December</a:t>
            </a:r>
            <a:endParaRPr lang="en-GB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a presentation</a:t>
            </a:r>
            <a:r>
              <a:rPr lang="pl-PL" dirty="0"/>
              <a:t> ( </a:t>
            </a:r>
            <a:r>
              <a:rPr lang="pl-PL" dirty="0" err="1"/>
              <a:t>around</a:t>
            </a:r>
            <a:r>
              <a:rPr lang="pl-PL" dirty="0"/>
              <a:t> 10 min.</a:t>
            </a:r>
            <a:r>
              <a:rPr lang="en-GB" dirty="0"/>
              <a:t>, </a:t>
            </a:r>
            <a:r>
              <a:rPr lang="pl-PL" dirty="0"/>
              <a:t>6.12 &amp; 13.12)</a:t>
            </a:r>
            <a:r>
              <a:rPr lang="en-GB" dirty="0"/>
              <a:t> or an essay</a:t>
            </a:r>
            <a:r>
              <a:rPr lang="pl-PL" dirty="0"/>
              <a:t> (3-5 </a:t>
            </a:r>
            <a:r>
              <a:rPr lang="en-GB" dirty="0"/>
              <a:t>pages, deadline 13.</a:t>
            </a:r>
            <a:r>
              <a:rPr lang="pl-PL" dirty="0"/>
              <a:t>12)</a:t>
            </a:r>
            <a:r>
              <a:rPr lang="en-GB" dirty="0"/>
              <a:t>,</a:t>
            </a:r>
            <a:endParaRPr lang="pl-PL" dirty="0"/>
          </a:p>
          <a:p>
            <a:r>
              <a:rPr lang="en-GB" dirty="0"/>
              <a:t>a place considered to be touristic</a:t>
            </a:r>
          </a:p>
          <a:p>
            <a:r>
              <a:rPr lang="en-GB" dirty="0"/>
              <a:t>short general characteristic &amp; deep analysis </a:t>
            </a:r>
          </a:p>
          <a:p>
            <a:pPr>
              <a:buNone/>
            </a:pPr>
            <a:r>
              <a:rPr lang="en-GB" sz="2800" dirty="0"/>
              <a:t>	History context (when a place started to be seen as touristic), what attracts tourist to a place, if/how a place changed since is touristic, what are strategies for promoting a place, how many people go there every year, tourists-hosts relations &amp; influences etc., </a:t>
            </a:r>
            <a:r>
              <a:rPr lang="en-GB" sz="2800" b="1" dirty="0"/>
              <a:t>your own reflections</a:t>
            </a:r>
            <a:r>
              <a:rPr lang="pl-PL" sz="2800" b="1" dirty="0"/>
              <a:t>. </a:t>
            </a:r>
            <a:r>
              <a:rPr lang="en-GB" sz="2800" b="1" dirty="0"/>
              <a:t> 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879C058-4158-9943-7BBD-18914269C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BAE29B6-14D2-48F3-F896-648E31B7ED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96752"/>
            <a:ext cx="8119814" cy="4980211"/>
          </a:xfrm>
        </p:spPr>
        <p:txBody>
          <a:bodyPr/>
          <a:lstStyle/>
          <a:p>
            <a:r>
              <a:rPr lang="pl-PL" sz="3000" dirty="0" err="1"/>
              <a:t>European</a:t>
            </a:r>
            <a:r>
              <a:rPr lang="pl-PL" sz="3000" dirty="0"/>
              <a:t>/</a:t>
            </a:r>
            <a:r>
              <a:rPr lang="en-GB" sz="3000" dirty="0"/>
              <a:t>Central</a:t>
            </a:r>
            <a:r>
              <a:rPr lang="pl-PL" sz="3000" dirty="0"/>
              <a:t>-</a:t>
            </a:r>
            <a:r>
              <a:rPr lang="en-GB" sz="3000" dirty="0"/>
              <a:t>Eastern</a:t>
            </a:r>
            <a:r>
              <a:rPr lang="pl-PL" sz="3000" dirty="0"/>
              <a:t> </a:t>
            </a:r>
            <a:r>
              <a:rPr lang="pl-PL" sz="3000" dirty="0" err="1"/>
              <a:t>European</a:t>
            </a:r>
            <a:r>
              <a:rPr lang="pl-PL" sz="3000" dirty="0"/>
              <a:t> </a:t>
            </a:r>
            <a:r>
              <a:rPr lang="pl-PL" sz="3000" dirty="0" err="1"/>
              <a:t>perspective</a:t>
            </a:r>
            <a:r>
              <a:rPr lang="en-GB" sz="3000" dirty="0"/>
              <a:t>,</a:t>
            </a:r>
            <a:endParaRPr lang="cs-CZ" sz="3000" dirty="0"/>
          </a:p>
          <a:p>
            <a:endParaRPr lang="en-GB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274A294E-49C2-5DFD-8DE7-D79EB7D474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0822" y="2505369"/>
            <a:ext cx="5282356" cy="338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9222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0F1E4B6-1707-1910-D5E0-EF89666DA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-99392"/>
            <a:ext cx="7886700" cy="1325563"/>
          </a:xfrm>
        </p:spPr>
        <p:txBody>
          <a:bodyPr/>
          <a:lstStyle/>
          <a:p>
            <a:r>
              <a:rPr lang="en-GB" sz="4000" dirty="0"/>
              <a:t>Anthropology</a:t>
            </a:r>
            <a:r>
              <a:rPr lang="en-GB" dirty="0"/>
              <a:t>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754824C-5746-05B6-7AF0-F9CB13587E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010902"/>
            <a:ext cx="5976664" cy="6090506"/>
          </a:xfrm>
        </p:spPr>
        <p:txBody>
          <a:bodyPr/>
          <a:lstStyle/>
          <a:p>
            <a:pPr algn="just"/>
            <a:r>
              <a:rPr lang="en-GB" sz="2000" dirty="0"/>
              <a:t>gr. </a:t>
            </a:r>
            <a:r>
              <a:rPr lang="el-GR" sz="2000" dirty="0"/>
              <a:t>ἄνθρωπος </a:t>
            </a:r>
            <a:r>
              <a:rPr lang="en-GB" sz="2000" dirty="0" err="1"/>
              <a:t>anthropos</a:t>
            </a:r>
            <a:r>
              <a:rPr lang="en-GB" sz="2000" dirty="0"/>
              <a:t> "man", </a:t>
            </a:r>
            <a:r>
              <a:rPr lang="el-GR" sz="2000" dirty="0"/>
              <a:t>λόγος </a:t>
            </a:r>
            <a:r>
              <a:rPr lang="en-GB" sz="2000" dirty="0"/>
              <a:t>logos "science“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interdisciplinary field of science (humanities, social and natural sciences); deals with the study of man as an individual in society in the context of historical changeability, taking into account socio-economic and cultural conditions; seeks understanding of the role of culture</a:t>
            </a:r>
            <a:r>
              <a:rPr lang="pl-P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power structures</a:t>
            </a:r>
            <a:r>
              <a:rPr lang="pl-P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l-PL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rituals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human life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has two main trends: 1. physical anthropology dealing with biological and physiological variability of humans; 2. cultural anthropology (social anthropology) dealing with people in the community (similar to sociology)</a:t>
            </a:r>
          </a:p>
          <a:p>
            <a:pPr algn="just"/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Europe (</a:t>
            </a:r>
            <a:r>
              <a:rPr lang="pl-P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Czech Republic, Slovakia, Germany, Poland</a:t>
            </a:r>
            <a:r>
              <a:rPr lang="pl-P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the </a:t>
            </a:r>
            <a:r>
              <a:rPr lang="pl-PL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Baltic</a:t>
            </a:r>
            <a:r>
              <a:rPr lang="pl-P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countries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it is also called ethnology; with a stronger interest in folk culture (customs, rituals, traditional costumes, music, etc.)</a:t>
            </a:r>
          </a:p>
          <a:p>
            <a:endParaRPr lang="en-GB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7E54D43A-EE24-25AD-98E0-420326E6EC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5188" y="116632"/>
            <a:ext cx="2509300" cy="2621657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7D3B8F2C-DE64-9242-EDBA-9CEA549FB1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2695" y="2954313"/>
            <a:ext cx="2573641" cy="3531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2387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BA7266C-E17C-D621-67DC-58EA8259E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Why should we talk about tourism from an anthropological point of view</a:t>
            </a:r>
            <a:r>
              <a:rPr lang="pl-PL" sz="3600" dirty="0"/>
              <a:t>?</a:t>
            </a:r>
            <a:endParaRPr lang="en-GB" sz="36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819FBED-3E1A-A12F-7CB6-42BFAF8B58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4"/>
            <a:ext cx="4519414" cy="4667249"/>
          </a:xfrm>
        </p:spPr>
        <p:txBody>
          <a:bodyPr>
            <a:normAutofit lnSpcReduction="10000"/>
          </a:bodyPr>
          <a:lstStyle/>
          <a:p>
            <a:pPr algn="just"/>
            <a:r>
              <a:rPr lang="pl-PL" dirty="0" err="1"/>
              <a:t>anthropology</a:t>
            </a:r>
            <a:r>
              <a:rPr lang="pl-PL" dirty="0"/>
              <a:t> as </a:t>
            </a:r>
            <a:r>
              <a:rPr lang="en-GB" dirty="0"/>
              <a:t>a branch of </a:t>
            </a:r>
            <a:r>
              <a:rPr lang="pl-PL" dirty="0"/>
              <a:t>science</a:t>
            </a:r>
            <a:r>
              <a:rPr lang="en-GB" dirty="0"/>
              <a:t> focused on the study of cultural variation among humans</a:t>
            </a:r>
            <a:r>
              <a:rPr lang="pl-PL" dirty="0"/>
              <a:t>, </a:t>
            </a:r>
            <a:r>
              <a:rPr lang="en-GB" dirty="0" err="1"/>
              <a:t>analyzing</a:t>
            </a:r>
            <a:r>
              <a:rPr lang="en-GB" dirty="0"/>
              <a:t> the ways of life of the so-called </a:t>
            </a:r>
            <a:r>
              <a:rPr lang="pl-PL" i="1" dirty="0"/>
              <a:t>the </a:t>
            </a:r>
            <a:r>
              <a:rPr lang="en-GB" i="1" dirty="0"/>
              <a:t>other</a:t>
            </a:r>
            <a:r>
              <a:rPr lang="pl-PL" i="1" dirty="0"/>
              <a:t>s</a:t>
            </a:r>
            <a:r>
              <a:rPr lang="pl-PL" dirty="0"/>
              <a:t>, </a:t>
            </a:r>
            <a:r>
              <a:rPr lang="en-GB" dirty="0"/>
              <a:t>has excellent tools to capture and understand human experiences related to tourism - </a:t>
            </a:r>
            <a:r>
              <a:rPr lang="en-GB" b="1" dirty="0"/>
              <a:t>participant observation, face-to-face interviews, in-depth analysis</a:t>
            </a:r>
          </a:p>
          <a:p>
            <a:endParaRPr lang="en-GB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C63BE6F9-10BE-699A-2428-5A8E026D68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0112" y="2362581"/>
            <a:ext cx="3240360" cy="4116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1880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8586E1E-C70C-8198-58B0-1E2DF24D6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200" dirty="0"/>
              <a:t>Why should we talk about tourism from an anthropological point of view</a:t>
            </a:r>
            <a:r>
              <a:rPr lang="pl-PL" sz="3200" dirty="0"/>
              <a:t>?</a:t>
            </a:r>
            <a:endParaRPr lang="en-GB" sz="32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63D6C17-3D05-A078-4A2F-22887F3437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a great, global social phenomenon, concerning many spheres of life and influencing the way of life and earning of thousands of people</a:t>
            </a:r>
            <a:endParaRPr lang="pl-PL" sz="2400" dirty="0"/>
          </a:p>
          <a:p>
            <a:r>
              <a:rPr lang="en-GB" sz="2400" dirty="0"/>
              <a:t>it concerns all of us, probably we have all been, we are or will be in the role of tourist or host; universal experience</a:t>
            </a:r>
            <a:endParaRPr lang="pl-PL" sz="2400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B53EE3B5-03C5-7CEC-2736-43FCD8BC4F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674" y="4048966"/>
            <a:ext cx="7435750" cy="2450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3962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6424</TotalTime>
  <Words>1131</Words>
  <Application>Microsoft Office PowerPoint</Application>
  <PresentationFormat>Pokaz na ekranie (4:3)</PresentationFormat>
  <Paragraphs>96</Paragraphs>
  <Slides>25</Slides>
  <Notes>6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Open Sans</vt:lpstr>
      <vt:lpstr>Office Theme</vt:lpstr>
      <vt:lpstr>Prezentacja programu PowerPoint</vt:lpstr>
      <vt:lpstr>Anthropology of  Travel and Tourism </vt:lpstr>
      <vt:lpstr>Prezentacja programu PowerPoint</vt:lpstr>
      <vt:lpstr> Presentation of a song (text or videoclip or both ) – during the semester </vt:lpstr>
      <vt:lpstr>Final presentation/essay - December</vt:lpstr>
      <vt:lpstr>Prezentacja programu PowerPoint</vt:lpstr>
      <vt:lpstr>Anthropology </vt:lpstr>
      <vt:lpstr>Why should we talk about tourism from an anthropological point of view?</vt:lpstr>
      <vt:lpstr>Why should we talk about tourism from an anthropological point of view?</vt:lpstr>
      <vt:lpstr>Why should we talk about tourism from an anthropological point of view?</vt:lpstr>
      <vt:lpstr>Anthropologists and tourists… ?</vt:lpstr>
      <vt:lpstr>What is tourism?</vt:lpstr>
      <vt:lpstr>What is tourism?</vt:lpstr>
      <vt:lpstr>What is tourism?</vt:lpstr>
      <vt:lpstr>What is tourism?</vt:lpstr>
      <vt:lpstr>Liminality   (Arnold van Gennep, Victor Turner)</vt:lpstr>
      <vt:lpstr>Prezentacja programu PowerPoint</vt:lpstr>
      <vt:lpstr>Statistics…</vt:lpstr>
      <vt:lpstr>  </vt:lpstr>
      <vt:lpstr>Number of international tourist arrivals worldwide from 2010 to 2021, by region (in millions) </vt:lpstr>
      <vt:lpstr>Share of the total GDP generated by travel and tourism worldwide</vt:lpstr>
      <vt:lpstr>Prezentacja programu PowerPoint</vt:lpstr>
      <vt:lpstr>Why do you travel? Our own definition of tourism from the perspective of its meanings/importance to us </vt:lpstr>
      <vt:lpstr>Next time…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Asia</dc:creator>
  <cp:lastModifiedBy>Asia</cp:lastModifiedBy>
  <cp:revision>395</cp:revision>
  <dcterms:created xsi:type="dcterms:W3CDTF">2019-02-09T08:18:04Z</dcterms:created>
  <dcterms:modified xsi:type="dcterms:W3CDTF">2022-09-20T18:07:06Z</dcterms:modified>
</cp:coreProperties>
</file>