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7" r:id="rId2"/>
    <p:sldId id="256" r:id="rId3"/>
    <p:sldId id="291" r:id="rId4"/>
    <p:sldId id="259" r:id="rId5"/>
    <p:sldId id="260" r:id="rId6"/>
    <p:sldId id="261" r:id="rId7"/>
    <p:sldId id="265" r:id="rId8"/>
    <p:sldId id="266" r:id="rId9"/>
    <p:sldId id="268" r:id="rId10"/>
    <p:sldId id="292" r:id="rId11"/>
    <p:sldId id="274" r:id="rId12"/>
    <p:sldId id="273" r:id="rId13"/>
    <p:sldId id="272" r:id="rId14"/>
    <p:sldId id="270" r:id="rId15"/>
    <p:sldId id="288" r:id="rId16"/>
    <p:sldId id="289" r:id="rId17"/>
    <p:sldId id="264" r:id="rId18"/>
    <p:sldId id="269" r:id="rId19"/>
    <p:sldId id="290" r:id="rId20"/>
    <p:sldId id="275" r:id="rId21"/>
    <p:sldId id="276" r:id="rId22"/>
    <p:sldId id="277" r:id="rId23"/>
    <p:sldId id="281" r:id="rId24"/>
    <p:sldId id="282" r:id="rId25"/>
    <p:sldId id="283" r:id="rId26"/>
    <p:sldId id="284" r:id="rId27"/>
    <p:sldId id="286" r:id="rId28"/>
    <p:sldId id="263" r:id="rId29"/>
    <p:sldId id="287"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567" y="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27031-B712-4FB4-825A-8709F04F2EE5}" type="datetimeFigureOut">
              <a:rPr lang="en-GB" smtClean="0"/>
              <a:t>11/10/2022</a:t>
            </a:fld>
            <a:endParaRPr lang="en-GB"/>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3543B-AF4E-4770-95D8-17734A779454}" type="slidenum">
              <a:rPr lang="en-GB" smtClean="0"/>
              <a:t>‹#›</a:t>
            </a:fld>
            <a:endParaRPr lang="en-GB"/>
          </a:p>
        </p:txBody>
      </p:sp>
    </p:spTree>
    <p:extLst>
      <p:ext uri="{BB962C8B-B14F-4D97-AF65-F5344CB8AC3E}">
        <p14:creationId xmlns:p14="http://schemas.microsoft.com/office/powerpoint/2010/main" val="390209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err="1">
                <a:solidFill>
                  <a:schemeClr val="tx1"/>
                </a:solidFill>
                <a:latin typeface="+mn-lt"/>
                <a:ea typeface="+mn-ea"/>
                <a:cs typeface="+mn-cs"/>
              </a:rPr>
              <a:t>special</a:t>
            </a:r>
            <a:r>
              <a:rPr lang="pl-PL" sz="1200" kern="1200" dirty="0">
                <a:solidFill>
                  <a:schemeClr val="tx1"/>
                </a:solidFill>
                <a:latin typeface="+mn-lt"/>
                <a:ea typeface="+mn-ea"/>
                <a:cs typeface="+mn-cs"/>
              </a:rPr>
              <a:t> place, </a:t>
            </a:r>
            <a:r>
              <a:rPr lang="pl-PL" sz="1200" kern="1200" dirty="0" err="1">
                <a:solidFill>
                  <a:schemeClr val="tx1"/>
                </a:solidFill>
                <a:latin typeface="+mn-lt"/>
                <a:ea typeface="+mn-ea"/>
                <a:cs typeface="+mn-cs"/>
              </a:rPr>
              <a:t>protected</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unrechable</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covered</a:t>
            </a:r>
            <a:r>
              <a:rPr lang="pl-PL" sz="1200" kern="1200" dirty="0">
                <a:solidFill>
                  <a:schemeClr val="tx1"/>
                </a:solidFill>
                <a:latin typeface="+mn-lt"/>
                <a:ea typeface="+mn-ea"/>
                <a:cs typeface="+mn-cs"/>
              </a:rPr>
              <a:t>,  </a:t>
            </a:r>
            <a:endParaRPr lang="en-GB" sz="1200" kern="1200" dirty="0">
              <a:solidFill>
                <a:schemeClr val="tx1"/>
              </a:solidFill>
              <a:latin typeface="+mn-lt"/>
              <a:ea typeface="+mn-ea"/>
              <a:cs typeface="+mn-cs"/>
            </a:endParaRPr>
          </a:p>
          <a:p>
            <a:endParaRPr lang="en-GB" dirty="0"/>
          </a:p>
        </p:txBody>
      </p:sp>
      <p:sp>
        <p:nvSpPr>
          <p:cNvPr id="4" name="Symbol zastępczy numeru slajdu 3"/>
          <p:cNvSpPr>
            <a:spLocks noGrp="1"/>
          </p:cNvSpPr>
          <p:nvPr>
            <p:ph type="sldNum" sz="quarter" idx="10"/>
          </p:nvPr>
        </p:nvSpPr>
        <p:spPr/>
        <p:txBody>
          <a:bodyPr/>
          <a:lstStyle/>
          <a:p>
            <a:fld id="{0D5F9346-C555-43F7-A784-735B8D9C29E0}" type="slidenum">
              <a:rPr lang="en-GB" smtClean="0"/>
              <a:pPr/>
              <a:t>24</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err="1">
                <a:solidFill>
                  <a:schemeClr val="tx1"/>
                </a:solidFill>
                <a:latin typeface="+mn-lt"/>
                <a:ea typeface="+mn-ea"/>
                <a:cs typeface="+mn-cs"/>
              </a:rPr>
              <a:t>postcards</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suvenirs</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pictuers</a:t>
            </a:r>
            <a:r>
              <a:rPr lang="pl-PL" sz="1200" kern="1200" dirty="0">
                <a:solidFill>
                  <a:schemeClr val="tx1"/>
                </a:solidFill>
                <a:latin typeface="+mn-lt"/>
                <a:ea typeface="+mn-ea"/>
                <a:cs typeface="+mn-cs"/>
              </a:rPr>
              <a:t> and so on</a:t>
            </a:r>
            <a:endParaRPr lang="en-GB" sz="1200" kern="1200" dirty="0">
              <a:solidFill>
                <a:schemeClr val="tx1"/>
              </a:solidFill>
              <a:latin typeface="+mn-lt"/>
              <a:ea typeface="+mn-ea"/>
              <a:cs typeface="+mn-cs"/>
            </a:endParaRPr>
          </a:p>
          <a:p>
            <a:r>
              <a:rPr lang="pl-PL" dirty="0"/>
              <a:t>not</a:t>
            </a:r>
            <a:r>
              <a:rPr lang="pl-PL" baseline="0" dirty="0"/>
              <a:t> </a:t>
            </a:r>
            <a:r>
              <a:rPr lang="pl-PL" baseline="0" dirty="0" err="1"/>
              <a:t>spontanoues</a:t>
            </a:r>
            <a:r>
              <a:rPr lang="pl-PL" baseline="0" dirty="0"/>
              <a:t> </a:t>
            </a:r>
            <a:endParaRPr lang="en-GB" dirty="0"/>
          </a:p>
        </p:txBody>
      </p:sp>
      <p:sp>
        <p:nvSpPr>
          <p:cNvPr id="4" name="Symbol zastępczy numeru slajdu 3"/>
          <p:cNvSpPr>
            <a:spLocks noGrp="1"/>
          </p:cNvSpPr>
          <p:nvPr>
            <p:ph type="sldNum" sz="quarter" idx="10"/>
          </p:nvPr>
        </p:nvSpPr>
        <p:spPr/>
        <p:txBody>
          <a:bodyPr/>
          <a:lstStyle/>
          <a:p>
            <a:fld id="{0D5F9346-C555-43F7-A784-735B8D9C29E0}" type="slidenum">
              <a:rPr lang="en-GB" smtClean="0"/>
              <a:pPr/>
              <a:t>25</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err="1">
                <a:solidFill>
                  <a:schemeClr val="tx1"/>
                </a:solidFill>
                <a:latin typeface="+mn-lt"/>
                <a:ea typeface="+mn-ea"/>
                <a:cs typeface="+mn-cs"/>
              </a:rPr>
              <a:t>spontanious</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reprodaction</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with</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society</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like</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name</a:t>
            </a:r>
            <a:r>
              <a:rPr lang="pl-PL" sz="1200" kern="1200" dirty="0">
                <a:solidFill>
                  <a:schemeClr val="tx1"/>
                </a:solidFill>
                <a:latin typeface="+mn-lt"/>
                <a:ea typeface="+mn-ea"/>
                <a:cs typeface="+mn-cs"/>
              </a:rPr>
              <a:t> restaurants, an </a:t>
            </a:r>
            <a:r>
              <a:rPr lang="pl-PL" sz="1200" kern="1200" dirty="0" err="1">
                <a:solidFill>
                  <a:schemeClr val="tx1"/>
                </a:solidFill>
                <a:latin typeface="+mn-lt"/>
                <a:ea typeface="+mn-ea"/>
                <a:cs typeface="+mn-cs"/>
              </a:rPr>
              <a:t>example</a:t>
            </a:r>
            <a:r>
              <a:rPr lang="pl-PL" sz="1200" kern="1200" dirty="0">
                <a:solidFill>
                  <a:schemeClr val="tx1"/>
                </a:solidFill>
                <a:latin typeface="+mn-lt"/>
                <a:ea typeface="+mn-ea"/>
                <a:cs typeface="+mn-cs"/>
              </a:rPr>
              <a:t>: Zlata ulica </a:t>
            </a:r>
            <a:r>
              <a:rPr lang="pl-PL" sz="1200" kern="1200" dirty="0" err="1">
                <a:solidFill>
                  <a:schemeClr val="tx1"/>
                </a:solidFill>
                <a:latin typeface="+mn-lt"/>
                <a:ea typeface="+mn-ea"/>
                <a:cs typeface="+mn-cs"/>
              </a:rPr>
              <a:t>from</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Prague</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in</a:t>
            </a:r>
            <a:r>
              <a:rPr lang="pl-PL" sz="1200" kern="1200" dirty="0">
                <a:solidFill>
                  <a:schemeClr val="tx1"/>
                </a:solidFill>
                <a:latin typeface="+mn-lt"/>
                <a:ea typeface="+mn-ea"/>
                <a:cs typeface="+mn-cs"/>
              </a:rPr>
              <a:t> Kraków Poland </a:t>
            </a:r>
            <a:r>
              <a:rPr lang="pl-PL" sz="1200" kern="1200" dirty="0" err="1">
                <a:solidFill>
                  <a:schemeClr val="tx1"/>
                </a:solidFill>
                <a:latin typeface="+mn-lt"/>
                <a:ea typeface="+mn-ea"/>
                <a:cs typeface="+mn-cs"/>
              </a:rPr>
              <a:t>or</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tatooes</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with</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effile</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tower</a:t>
            </a:r>
            <a:r>
              <a:rPr lang="pl-PL" sz="1200" kern="1200" dirty="0">
                <a:solidFill>
                  <a:schemeClr val="tx1"/>
                </a:solidFill>
                <a:latin typeface="+mn-lt"/>
                <a:ea typeface="+mn-ea"/>
                <a:cs typeface="+mn-cs"/>
              </a:rPr>
              <a:t>. </a:t>
            </a:r>
            <a:endParaRPr lang="en-GB" sz="1200" kern="1200" dirty="0">
              <a:solidFill>
                <a:schemeClr val="tx1"/>
              </a:solidFill>
              <a:latin typeface="+mn-lt"/>
              <a:ea typeface="+mn-ea"/>
              <a:cs typeface="+mn-cs"/>
            </a:endParaRPr>
          </a:p>
          <a:p>
            <a:endParaRPr lang="en-GB" dirty="0"/>
          </a:p>
        </p:txBody>
      </p:sp>
      <p:sp>
        <p:nvSpPr>
          <p:cNvPr id="4" name="Symbol zastępczy numeru slajdu 3"/>
          <p:cNvSpPr>
            <a:spLocks noGrp="1"/>
          </p:cNvSpPr>
          <p:nvPr>
            <p:ph type="sldNum" sz="quarter" idx="10"/>
          </p:nvPr>
        </p:nvSpPr>
        <p:spPr/>
        <p:txBody>
          <a:bodyPr/>
          <a:lstStyle/>
          <a:p>
            <a:fld id="{0D5F9346-C555-43F7-A784-735B8D9C29E0}" type="slidenum">
              <a:rPr lang="en-GB" smtClean="0"/>
              <a:pPr/>
              <a:t>26</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C874740-66ED-AEF8-C452-52BA3833B8CC}"/>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GB"/>
          </a:p>
        </p:txBody>
      </p:sp>
      <p:sp>
        <p:nvSpPr>
          <p:cNvPr id="3" name="Podtytuł 2">
            <a:extLst>
              <a:ext uri="{FF2B5EF4-FFF2-40B4-BE49-F238E27FC236}">
                <a16:creationId xmlns:a16="http://schemas.microsoft.com/office/drawing/2014/main" id="{D12F3B8A-76AD-746D-E70D-64384548C7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GB"/>
          </a:p>
        </p:txBody>
      </p:sp>
      <p:sp>
        <p:nvSpPr>
          <p:cNvPr id="4" name="Symbol zastępczy daty 3">
            <a:extLst>
              <a:ext uri="{FF2B5EF4-FFF2-40B4-BE49-F238E27FC236}">
                <a16:creationId xmlns:a16="http://schemas.microsoft.com/office/drawing/2014/main" id="{3D43EE5F-456C-894C-7C6E-589641D9878B}"/>
              </a:ext>
            </a:extLst>
          </p:cNvPr>
          <p:cNvSpPr>
            <a:spLocks noGrp="1"/>
          </p:cNvSpPr>
          <p:nvPr>
            <p:ph type="dt" sz="half" idx="10"/>
          </p:nvPr>
        </p:nvSpPr>
        <p:spPr/>
        <p:txBody>
          <a:bodyPr/>
          <a:lstStyle/>
          <a:p>
            <a:fld id="{D8AF1A0F-7AD1-42EA-8618-84AE7D0DF996}" type="datetimeFigureOut">
              <a:rPr lang="en-GB" smtClean="0"/>
              <a:t>11/10/2022</a:t>
            </a:fld>
            <a:endParaRPr lang="en-GB"/>
          </a:p>
        </p:txBody>
      </p:sp>
      <p:sp>
        <p:nvSpPr>
          <p:cNvPr id="5" name="Symbol zastępczy stopki 4">
            <a:extLst>
              <a:ext uri="{FF2B5EF4-FFF2-40B4-BE49-F238E27FC236}">
                <a16:creationId xmlns:a16="http://schemas.microsoft.com/office/drawing/2014/main" id="{E26C30AB-FE36-113A-04A1-AA1EBBF7359E}"/>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DF29B3A5-039F-1C86-E833-01189441E124}"/>
              </a:ext>
            </a:extLst>
          </p:cNvPr>
          <p:cNvSpPr>
            <a:spLocks noGrp="1"/>
          </p:cNvSpPr>
          <p:nvPr>
            <p:ph type="sldNum" sz="quarter" idx="12"/>
          </p:nvPr>
        </p:nvSpPr>
        <p:spPr/>
        <p:txBody>
          <a:bodyPr/>
          <a:lstStyle/>
          <a:p>
            <a:fld id="{CD4D1A13-01F3-4A9C-BD63-3712F4B01D9A}" type="slidenum">
              <a:rPr lang="en-GB" smtClean="0"/>
              <a:t>‹#›</a:t>
            </a:fld>
            <a:endParaRPr lang="en-GB"/>
          </a:p>
        </p:txBody>
      </p:sp>
    </p:spTree>
    <p:extLst>
      <p:ext uri="{BB962C8B-B14F-4D97-AF65-F5344CB8AC3E}">
        <p14:creationId xmlns:p14="http://schemas.microsoft.com/office/powerpoint/2010/main" val="1653073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520D3F-91D2-7C7B-2F5E-5CAD24EE6B40}"/>
              </a:ext>
            </a:extLst>
          </p:cNvPr>
          <p:cNvSpPr>
            <a:spLocks noGrp="1"/>
          </p:cNvSpPr>
          <p:nvPr>
            <p:ph type="title"/>
          </p:nvPr>
        </p:nvSpPr>
        <p:spPr/>
        <p:txBody>
          <a:bodyPr/>
          <a:lstStyle/>
          <a:p>
            <a:r>
              <a:rPr lang="pl-PL"/>
              <a:t>Kliknij, aby edytować styl</a:t>
            </a:r>
            <a:endParaRPr lang="en-GB"/>
          </a:p>
        </p:txBody>
      </p:sp>
      <p:sp>
        <p:nvSpPr>
          <p:cNvPr id="3" name="Symbol zastępczy tytułu pionowego 2">
            <a:extLst>
              <a:ext uri="{FF2B5EF4-FFF2-40B4-BE49-F238E27FC236}">
                <a16:creationId xmlns:a16="http://schemas.microsoft.com/office/drawing/2014/main" id="{6818F1C6-A77D-658C-42E4-9A514436BCD4}"/>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5D53F1C6-F7B2-D727-A13F-714967ACEFC5}"/>
              </a:ext>
            </a:extLst>
          </p:cNvPr>
          <p:cNvSpPr>
            <a:spLocks noGrp="1"/>
          </p:cNvSpPr>
          <p:nvPr>
            <p:ph type="dt" sz="half" idx="10"/>
          </p:nvPr>
        </p:nvSpPr>
        <p:spPr/>
        <p:txBody>
          <a:bodyPr/>
          <a:lstStyle/>
          <a:p>
            <a:fld id="{D8AF1A0F-7AD1-42EA-8618-84AE7D0DF996}" type="datetimeFigureOut">
              <a:rPr lang="en-GB" smtClean="0"/>
              <a:t>11/10/2022</a:t>
            </a:fld>
            <a:endParaRPr lang="en-GB"/>
          </a:p>
        </p:txBody>
      </p:sp>
      <p:sp>
        <p:nvSpPr>
          <p:cNvPr id="5" name="Symbol zastępczy stopki 4">
            <a:extLst>
              <a:ext uri="{FF2B5EF4-FFF2-40B4-BE49-F238E27FC236}">
                <a16:creationId xmlns:a16="http://schemas.microsoft.com/office/drawing/2014/main" id="{9CA226E0-DDA5-0252-6547-69AB8EF97BD7}"/>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727F4EB5-3D66-E008-9833-8ABD8471FE67}"/>
              </a:ext>
            </a:extLst>
          </p:cNvPr>
          <p:cNvSpPr>
            <a:spLocks noGrp="1"/>
          </p:cNvSpPr>
          <p:nvPr>
            <p:ph type="sldNum" sz="quarter" idx="12"/>
          </p:nvPr>
        </p:nvSpPr>
        <p:spPr/>
        <p:txBody>
          <a:bodyPr/>
          <a:lstStyle/>
          <a:p>
            <a:fld id="{CD4D1A13-01F3-4A9C-BD63-3712F4B01D9A}" type="slidenum">
              <a:rPr lang="en-GB" smtClean="0"/>
              <a:t>‹#›</a:t>
            </a:fld>
            <a:endParaRPr lang="en-GB"/>
          </a:p>
        </p:txBody>
      </p:sp>
    </p:spTree>
    <p:extLst>
      <p:ext uri="{BB962C8B-B14F-4D97-AF65-F5344CB8AC3E}">
        <p14:creationId xmlns:p14="http://schemas.microsoft.com/office/powerpoint/2010/main" val="1006511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B6BA03C4-2892-4A58-79C7-CDC26E19221D}"/>
              </a:ext>
            </a:extLst>
          </p:cNvPr>
          <p:cNvSpPr>
            <a:spLocks noGrp="1"/>
          </p:cNvSpPr>
          <p:nvPr>
            <p:ph type="title" orient="vert"/>
          </p:nvPr>
        </p:nvSpPr>
        <p:spPr>
          <a:xfrm>
            <a:off x="8724900" y="365125"/>
            <a:ext cx="2628900" cy="5811838"/>
          </a:xfrm>
        </p:spPr>
        <p:txBody>
          <a:bodyPr vert="eaVert"/>
          <a:lstStyle/>
          <a:p>
            <a:r>
              <a:rPr lang="pl-PL"/>
              <a:t>Kliknij, aby edytować styl</a:t>
            </a:r>
            <a:endParaRPr lang="en-GB"/>
          </a:p>
        </p:txBody>
      </p:sp>
      <p:sp>
        <p:nvSpPr>
          <p:cNvPr id="3" name="Symbol zastępczy tytułu pionowego 2">
            <a:extLst>
              <a:ext uri="{FF2B5EF4-FFF2-40B4-BE49-F238E27FC236}">
                <a16:creationId xmlns:a16="http://schemas.microsoft.com/office/drawing/2014/main" id="{8BB8D0E6-BDA9-0290-C423-58D0F0E91259}"/>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251DDDD5-6CC0-F98B-E779-9E55737DFA7F}"/>
              </a:ext>
            </a:extLst>
          </p:cNvPr>
          <p:cNvSpPr>
            <a:spLocks noGrp="1"/>
          </p:cNvSpPr>
          <p:nvPr>
            <p:ph type="dt" sz="half" idx="10"/>
          </p:nvPr>
        </p:nvSpPr>
        <p:spPr/>
        <p:txBody>
          <a:bodyPr/>
          <a:lstStyle/>
          <a:p>
            <a:fld id="{D8AF1A0F-7AD1-42EA-8618-84AE7D0DF996}" type="datetimeFigureOut">
              <a:rPr lang="en-GB" smtClean="0"/>
              <a:t>11/10/2022</a:t>
            </a:fld>
            <a:endParaRPr lang="en-GB"/>
          </a:p>
        </p:txBody>
      </p:sp>
      <p:sp>
        <p:nvSpPr>
          <p:cNvPr id="5" name="Symbol zastępczy stopki 4">
            <a:extLst>
              <a:ext uri="{FF2B5EF4-FFF2-40B4-BE49-F238E27FC236}">
                <a16:creationId xmlns:a16="http://schemas.microsoft.com/office/drawing/2014/main" id="{AF503049-C3E7-9D44-AE55-55CE07F3F2AF}"/>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798838C8-9B64-5E21-9BAB-238675E3C632}"/>
              </a:ext>
            </a:extLst>
          </p:cNvPr>
          <p:cNvSpPr>
            <a:spLocks noGrp="1"/>
          </p:cNvSpPr>
          <p:nvPr>
            <p:ph type="sldNum" sz="quarter" idx="12"/>
          </p:nvPr>
        </p:nvSpPr>
        <p:spPr/>
        <p:txBody>
          <a:bodyPr/>
          <a:lstStyle/>
          <a:p>
            <a:fld id="{CD4D1A13-01F3-4A9C-BD63-3712F4B01D9A}" type="slidenum">
              <a:rPr lang="en-GB" smtClean="0"/>
              <a:t>‹#›</a:t>
            </a:fld>
            <a:endParaRPr lang="en-GB"/>
          </a:p>
        </p:txBody>
      </p:sp>
    </p:spTree>
    <p:extLst>
      <p:ext uri="{BB962C8B-B14F-4D97-AF65-F5344CB8AC3E}">
        <p14:creationId xmlns:p14="http://schemas.microsoft.com/office/powerpoint/2010/main" val="3890549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829F60-B9D4-E2E5-0B06-C734CD206F0A}"/>
              </a:ext>
            </a:extLst>
          </p:cNvPr>
          <p:cNvSpPr>
            <a:spLocks noGrp="1"/>
          </p:cNvSpPr>
          <p:nvPr>
            <p:ph type="title"/>
          </p:nvPr>
        </p:nvSpPr>
        <p:spPr/>
        <p:txBody>
          <a:body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D90C1208-7679-7856-C4D3-D04CACC60D07}"/>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5107E67C-CF3B-7C2E-9B37-FD4C15A14554}"/>
              </a:ext>
            </a:extLst>
          </p:cNvPr>
          <p:cNvSpPr>
            <a:spLocks noGrp="1"/>
          </p:cNvSpPr>
          <p:nvPr>
            <p:ph type="dt" sz="half" idx="10"/>
          </p:nvPr>
        </p:nvSpPr>
        <p:spPr/>
        <p:txBody>
          <a:bodyPr/>
          <a:lstStyle/>
          <a:p>
            <a:fld id="{D8AF1A0F-7AD1-42EA-8618-84AE7D0DF996}" type="datetimeFigureOut">
              <a:rPr lang="en-GB" smtClean="0"/>
              <a:t>11/10/2022</a:t>
            </a:fld>
            <a:endParaRPr lang="en-GB"/>
          </a:p>
        </p:txBody>
      </p:sp>
      <p:sp>
        <p:nvSpPr>
          <p:cNvPr id="5" name="Symbol zastępczy stopki 4">
            <a:extLst>
              <a:ext uri="{FF2B5EF4-FFF2-40B4-BE49-F238E27FC236}">
                <a16:creationId xmlns:a16="http://schemas.microsoft.com/office/drawing/2014/main" id="{D5B01C00-5782-D45E-CDA5-D8C3C81774E5}"/>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843CEE86-8AF2-7E99-9FCF-E0BE7AD3CEE5}"/>
              </a:ext>
            </a:extLst>
          </p:cNvPr>
          <p:cNvSpPr>
            <a:spLocks noGrp="1"/>
          </p:cNvSpPr>
          <p:nvPr>
            <p:ph type="sldNum" sz="quarter" idx="12"/>
          </p:nvPr>
        </p:nvSpPr>
        <p:spPr/>
        <p:txBody>
          <a:bodyPr/>
          <a:lstStyle/>
          <a:p>
            <a:fld id="{CD4D1A13-01F3-4A9C-BD63-3712F4B01D9A}" type="slidenum">
              <a:rPr lang="en-GB" smtClean="0"/>
              <a:t>‹#›</a:t>
            </a:fld>
            <a:endParaRPr lang="en-GB"/>
          </a:p>
        </p:txBody>
      </p:sp>
    </p:spTree>
    <p:extLst>
      <p:ext uri="{BB962C8B-B14F-4D97-AF65-F5344CB8AC3E}">
        <p14:creationId xmlns:p14="http://schemas.microsoft.com/office/powerpoint/2010/main" val="1233058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264FF7-D980-EAC8-4B0D-85C6CD4773E4}"/>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GB"/>
          </a:p>
        </p:txBody>
      </p:sp>
      <p:sp>
        <p:nvSpPr>
          <p:cNvPr id="3" name="Symbol zastępczy tekstu 2">
            <a:extLst>
              <a:ext uri="{FF2B5EF4-FFF2-40B4-BE49-F238E27FC236}">
                <a16:creationId xmlns:a16="http://schemas.microsoft.com/office/drawing/2014/main" id="{4D01EC0C-33B0-5A75-444B-1D836B2A8D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9E84C22E-5078-3061-1150-D06273DBDB61}"/>
              </a:ext>
            </a:extLst>
          </p:cNvPr>
          <p:cNvSpPr>
            <a:spLocks noGrp="1"/>
          </p:cNvSpPr>
          <p:nvPr>
            <p:ph type="dt" sz="half" idx="10"/>
          </p:nvPr>
        </p:nvSpPr>
        <p:spPr/>
        <p:txBody>
          <a:bodyPr/>
          <a:lstStyle/>
          <a:p>
            <a:fld id="{D8AF1A0F-7AD1-42EA-8618-84AE7D0DF996}" type="datetimeFigureOut">
              <a:rPr lang="en-GB" smtClean="0"/>
              <a:t>11/10/2022</a:t>
            </a:fld>
            <a:endParaRPr lang="en-GB"/>
          </a:p>
        </p:txBody>
      </p:sp>
      <p:sp>
        <p:nvSpPr>
          <p:cNvPr id="5" name="Symbol zastępczy stopki 4">
            <a:extLst>
              <a:ext uri="{FF2B5EF4-FFF2-40B4-BE49-F238E27FC236}">
                <a16:creationId xmlns:a16="http://schemas.microsoft.com/office/drawing/2014/main" id="{65377BE5-ABD2-830E-5367-E10D05C67A18}"/>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022684A8-79FA-3071-C1F7-8746459F38DF}"/>
              </a:ext>
            </a:extLst>
          </p:cNvPr>
          <p:cNvSpPr>
            <a:spLocks noGrp="1"/>
          </p:cNvSpPr>
          <p:nvPr>
            <p:ph type="sldNum" sz="quarter" idx="12"/>
          </p:nvPr>
        </p:nvSpPr>
        <p:spPr/>
        <p:txBody>
          <a:bodyPr/>
          <a:lstStyle/>
          <a:p>
            <a:fld id="{CD4D1A13-01F3-4A9C-BD63-3712F4B01D9A}" type="slidenum">
              <a:rPr lang="en-GB" smtClean="0"/>
              <a:t>‹#›</a:t>
            </a:fld>
            <a:endParaRPr lang="en-GB"/>
          </a:p>
        </p:txBody>
      </p:sp>
    </p:spTree>
    <p:extLst>
      <p:ext uri="{BB962C8B-B14F-4D97-AF65-F5344CB8AC3E}">
        <p14:creationId xmlns:p14="http://schemas.microsoft.com/office/powerpoint/2010/main" val="457834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91E0419-7561-A5E8-39B4-9C611A7264FE}"/>
              </a:ext>
            </a:extLst>
          </p:cNvPr>
          <p:cNvSpPr>
            <a:spLocks noGrp="1"/>
          </p:cNvSpPr>
          <p:nvPr>
            <p:ph type="title"/>
          </p:nvPr>
        </p:nvSpPr>
        <p:spPr/>
        <p:txBody>
          <a:body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003384CB-BA43-0181-2893-952B28111309}"/>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zawartości 3">
            <a:extLst>
              <a:ext uri="{FF2B5EF4-FFF2-40B4-BE49-F238E27FC236}">
                <a16:creationId xmlns:a16="http://schemas.microsoft.com/office/drawing/2014/main" id="{2DC33399-413C-BDA2-A4ED-9B34FE9EF1C8}"/>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daty 4">
            <a:extLst>
              <a:ext uri="{FF2B5EF4-FFF2-40B4-BE49-F238E27FC236}">
                <a16:creationId xmlns:a16="http://schemas.microsoft.com/office/drawing/2014/main" id="{9CED5FEF-00CB-A900-4131-D4CF9A6849F7}"/>
              </a:ext>
            </a:extLst>
          </p:cNvPr>
          <p:cNvSpPr>
            <a:spLocks noGrp="1"/>
          </p:cNvSpPr>
          <p:nvPr>
            <p:ph type="dt" sz="half" idx="10"/>
          </p:nvPr>
        </p:nvSpPr>
        <p:spPr/>
        <p:txBody>
          <a:bodyPr/>
          <a:lstStyle/>
          <a:p>
            <a:fld id="{D8AF1A0F-7AD1-42EA-8618-84AE7D0DF996}" type="datetimeFigureOut">
              <a:rPr lang="en-GB" smtClean="0"/>
              <a:t>11/10/2022</a:t>
            </a:fld>
            <a:endParaRPr lang="en-GB"/>
          </a:p>
        </p:txBody>
      </p:sp>
      <p:sp>
        <p:nvSpPr>
          <p:cNvPr id="6" name="Symbol zastępczy stopki 5">
            <a:extLst>
              <a:ext uri="{FF2B5EF4-FFF2-40B4-BE49-F238E27FC236}">
                <a16:creationId xmlns:a16="http://schemas.microsoft.com/office/drawing/2014/main" id="{B384FA30-A540-4A33-4AAE-22121660E907}"/>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0252D82C-E769-F2F0-804E-DCBB1E6C0499}"/>
              </a:ext>
            </a:extLst>
          </p:cNvPr>
          <p:cNvSpPr>
            <a:spLocks noGrp="1"/>
          </p:cNvSpPr>
          <p:nvPr>
            <p:ph type="sldNum" sz="quarter" idx="12"/>
          </p:nvPr>
        </p:nvSpPr>
        <p:spPr/>
        <p:txBody>
          <a:bodyPr/>
          <a:lstStyle/>
          <a:p>
            <a:fld id="{CD4D1A13-01F3-4A9C-BD63-3712F4B01D9A}" type="slidenum">
              <a:rPr lang="en-GB" smtClean="0"/>
              <a:t>‹#›</a:t>
            </a:fld>
            <a:endParaRPr lang="en-GB"/>
          </a:p>
        </p:txBody>
      </p:sp>
    </p:spTree>
    <p:extLst>
      <p:ext uri="{BB962C8B-B14F-4D97-AF65-F5344CB8AC3E}">
        <p14:creationId xmlns:p14="http://schemas.microsoft.com/office/powerpoint/2010/main" val="2711032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035D9D5-FD03-D9D8-1087-BCCAC76DE4B2}"/>
              </a:ext>
            </a:extLst>
          </p:cNvPr>
          <p:cNvSpPr>
            <a:spLocks noGrp="1"/>
          </p:cNvSpPr>
          <p:nvPr>
            <p:ph type="title"/>
          </p:nvPr>
        </p:nvSpPr>
        <p:spPr>
          <a:xfrm>
            <a:off x="839788" y="365125"/>
            <a:ext cx="10515600" cy="1325563"/>
          </a:xfrm>
        </p:spPr>
        <p:txBody>
          <a:bodyPr/>
          <a:lstStyle/>
          <a:p>
            <a:r>
              <a:rPr lang="pl-PL"/>
              <a:t>Kliknij, aby edytować styl</a:t>
            </a:r>
            <a:endParaRPr lang="en-GB"/>
          </a:p>
        </p:txBody>
      </p:sp>
      <p:sp>
        <p:nvSpPr>
          <p:cNvPr id="3" name="Symbol zastępczy tekstu 2">
            <a:extLst>
              <a:ext uri="{FF2B5EF4-FFF2-40B4-BE49-F238E27FC236}">
                <a16:creationId xmlns:a16="http://schemas.microsoft.com/office/drawing/2014/main" id="{681CC8AC-4D99-DFCD-89DB-035AE3FB5D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C5C7E54C-088E-E8DC-0E54-0A60DE1ACCBA}"/>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tekstu 4">
            <a:extLst>
              <a:ext uri="{FF2B5EF4-FFF2-40B4-BE49-F238E27FC236}">
                <a16:creationId xmlns:a16="http://schemas.microsoft.com/office/drawing/2014/main" id="{EB4812C3-9158-2CBA-C4B0-90BE5E6BA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2B32B89C-6750-7E6F-B9B7-B19A2E426C19}"/>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7" name="Symbol zastępczy daty 6">
            <a:extLst>
              <a:ext uri="{FF2B5EF4-FFF2-40B4-BE49-F238E27FC236}">
                <a16:creationId xmlns:a16="http://schemas.microsoft.com/office/drawing/2014/main" id="{BC3910D5-7034-00BD-E034-B0CBC739E0FE}"/>
              </a:ext>
            </a:extLst>
          </p:cNvPr>
          <p:cNvSpPr>
            <a:spLocks noGrp="1"/>
          </p:cNvSpPr>
          <p:nvPr>
            <p:ph type="dt" sz="half" idx="10"/>
          </p:nvPr>
        </p:nvSpPr>
        <p:spPr/>
        <p:txBody>
          <a:bodyPr/>
          <a:lstStyle/>
          <a:p>
            <a:fld id="{D8AF1A0F-7AD1-42EA-8618-84AE7D0DF996}" type="datetimeFigureOut">
              <a:rPr lang="en-GB" smtClean="0"/>
              <a:t>11/10/2022</a:t>
            </a:fld>
            <a:endParaRPr lang="en-GB"/>
          </a:p>
        </p:txBody>
      </p:sp>
      <p:sp>
        <p:nvSpPr>
          <p:cNvPr id="8" name="Symbol zastępczy stopki 7">
            <a:extLst>
              <a:ext uri="{FF2B5EF4-FFF2-40B4-BE49-F238E27FC236}">
                <a16:creationId xmlns:a16="http://schemas.microsoft.com/office/drawing/2014/main" id="{7343A129-8A23-441F-E6F9-A6313ACD0BD3}"/>
              </a:ext>
            </a:extLst>
          </p:cNvPr>
          <p:cNvSpPr>
            <a:spLocks noGrp="1"/>
          </p:cNvSpPr>
          <p:nvPr>
            <p:ph type="ftr" sz="quarter" idx="11"/>
          </p:nvPr>
        </p:nvSpPr>
        <p:spPr/>
        <p:txBody>
          <a:bodyPr/>
          <a:lstStyle/>
          <a:p>
            <a:endParaRPr lang="en-GB"/>
          </a:p>
        </p:txBody>
      </p:sp>
      <p:sp>
        <p:nvSpPr>
          <p:cNvPr id="9" name="Symbol zastępczy numeru slajdu 8">
            <a:extLst>
              <a:ext uri="{FF2B5EF4-FFF2-40B4-BE49-F238E27FC236}">
                <a16:creationId xmlns:a16="http://schemas.microsoft.com/office/drawing/2014/main" id="{64796DA3-49BD-F042-A2EE-314E05DDC5FD}"/>
              </a:ext>
            </a:extLst>
          </p:cNvPr>
          <p:cNvSpPr>
            <a:spLocks noGrp="1"/>
          </p:cNvSpPr>
          <p:nvPr>
            <p:ph type="sldNum" sz="quarter" idx="12"/>
          </p:nvPr>
        </p:nvSpPr>
        <p:spPr/>
        <p:txBody>
          <a:bodyPr/>
          <a:lstStyle/>
          <a:p>
            <a:fld id="{CD4D1A13-01F3-4A9C-BD63-3712F4B01D9A}" type="slidenum">
              <a:rPr lang="en-GB" smtClean="0"/>
              <a:t>‹#›</a:t>
            </a:fld>
            <a:endParaRPr lang="en-GB"/>
          </a:p>
        </p:txBody>
      </p:sp>
    </p:spTree>
    <p:extLst>
      <p:ext uri="{BB962C8B-B14F-4D97-AF65-F5344CB8AC3E}">
        <p14:creationId xmlns:p14="http://schemas.microsoft.com/office/powerpoint/2010/main" val="1941670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932918E-D6CA-797D-36A8-E74E413D6D13}"/>
              </a:ext>
            </a:extLst>
          </p:cNvPr>
          <p:cNvSpPr>
            <a:spLocks noGrp="1"/>
          </p:cNvSpPr>
          <p:nvPr>
            <p:ph type="title"/>
          </p:nvPr>
        </p:nvSpPr>
        <p:spPr/>
        <p:txBody>
          <a:bodyPr/>
          <a:lstStyle/>
          <a:p>
            <a:r>
              <a:rPr lang="pl-PL"/>
              <a:t>Kliknij, aby edytować styl</a:t>
            </a:r>
            <a:endParaRPr lang="en-GB"/>
          </a:p>
        </p:txBody>
      </p:sp>
      <p:sp>
        <p:nvSpPr>
          <p:cNvPr id="3" name="Symbol zastępczy daty 2">
            <a:extLst>
              <a:ext uri="{FF2B5EF4-FFF2-40B4-BE49-F238E27FC236}">
                <a16:creationId xmlns:a16="http://schemas.microsoft.com/office/drawing/2014/main" id="{3792A1AC-340B-86C4-399B-12BAC29F3829}"/>
              </a:ext>
            </a:extLst>
          </p:cNvPr>
          <p:cNvSpPr>
            <a:spLocks noGrp="1"/>
          </p:cNvSpPr>
          <p:nvPr>
            <p:ph type="dt" sz="half" idx="10"/>
          </p:nvPr>
        </p:nvSpPr>
        <p:spPr/>
        <p:txBody>
          <a:bodyPr/>
          <a:lstStyle/>
          <a:p>
            <a:fld id="{D8AF1A0F-7AD1-42EA-8618-84AE7D0DF996}" type="datetimeFigureOut">
              <a:rPr lang="en-GB" smtClean="0"/>
              <a:t>11/10/2022</a:t>
            </a:fld>
            <a:endParaRPr lang="en-GB"/>
          </a:p>
        </p:txBody>
      </p:sp>
      <p:sp>
        <p:nvSpPr>
          <p:cNvPr id="4" name="Symbol zastępczy stopki 3">
            <a:extLst>
              <a:ext uri="{FF2B5EF4-FFF2-40B4-BE49-F238E27FC236}">
                <a16:creationId xmlns:a16="http://schemas.microsoft.com/office/drawing/2014/main" id="{FAF31F9C-C65C-8552-FFD1-08E298250AEE}"/>
              </a:ext>
            </a:extLst>
          </p:cNvPr>
          <p:cNvSpPr>
            <a:spLocks noGrp="1"/>
          </p:cNvSpPr>
          <p:nvPr>
            <p:ph type="ftr" sz="quarter" idx="11"/>
          </p:nvPr>
        </p:nvSpPr>
        <p:spPr/>
        <p:txBody>
          <a:bodyPr/>
          <a:lstStyle/>
          <a:p>
            <a:endParaRPr lang="en-GB"/>
          </a:p>
        </p:txBody>
      </p:sp>
      <p:sp>
        <p:nvSpPr>
          <p:cNvPr id="5" name="Symbol zastępczy numeru slajdu 4">
            <a:extLst>
              <a:ext uri="{FF2B5EF4-FFF2-40B4-BE49-F238E27FC236}">
                <a16:creationId xmlns:a16="http://schemas.microsoft.com/office/drawing/2014/main" id="{25A6E5F8-441B-26FB-0A8B-53A616FD30EB}"/>
              </a:ext>
            </a:extLst>
          </p:cNvPr>
          <p:cNvSpPr>
            <a:spLocks noGrp="1"/>
          </p:cNvSpPr>
          <p:nvPr>
            <p:ph type="sldNum" sz="quarter" idx="12"/>
          </p:nvPr>
        </p:nvSpPr>
        <p:spPr/>
        <p:txBody>
          <a:bodyPr/>
          <a:lstStyle/>
          <a:p>
            <a:fld id="{CD4D1A13-01F3-4A9C-BD63-3712F4B01D9A}" type="slidenum">
              <a:rPr lang="en-GB" smtClean="0"/>
              <a:t>‹#›</a:t>
            </a:fld>
            <a:endParaRPr lang="en-GB"/>
          </a:p>
        </p:txBody>
      </p:sp>
    </p:spTree>
    <p:extLst>
      <p:ext uri="{BB962C8B-B14F-4D97-AF65-F5344CB8AC3E}">
        <p14:creationId xmlns:p14="http://schemas.microsoft.com/office/powerpoint/2010/main" val="3105219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2F067610-AC12-87C8-5029-C795DB381F3F}"/>
              </a:ext>
            </a:extLst>
          </p:cNvPr>
          <p:cNvSpPr>
            <a:spLocks noGrp="1"/>
          </p:cNvSpPr>
          <p:nvPr>
            <p:ph type="dt" sz="half" idx="10"/>
          </p:nvPr>
        </p:nvSpPr>
        <p:spPr/>
        <p:txBody>
          <a:bodyPr/>
          <a:lstStyle/>
          <a:p>
            <a:fld id="{D8AF1A0F-7AD1-42EA-8618-84AE7D0DF996}" type="datetimeFigureOut">
              <a:rPr lang="en-GB" smtClean="0"/>
              <a:t>11/10/2022</a:t>
            </a:fld>
            <a:endParaRPr lang="en-GB"/>
          </a:p>
        </p:txBody>
      </p:sp>
      <p:sp>
        <p:nvSpPr>
          <p:cNvPr id="3" name="Symbol zastępczy stopki 2">
            <a:extLst>
              <a:ext uri="{FF2B5EF4-FFF2-40B4-BE49-F238E27FC236}">
                <a16:creationId xmlns:a16="http://schemas.microsoft.com/office/drawing/2014/main" id="{C005A243-2734-7E6C-24E4-97E34501B285}"/>
              </a:ext>
            </a:extLst>
          </p:cNvPr>
          <p:cNvSpPr>
            <a:spLocks noGrp="1"/>
          </p:cNvSpPr>
          <p:nvPr>
            <p:ph type="ftr" sz="quarter" idx="11"/>
          </p:nvPr>
        </p:nvSpPr>
        <p:spPr/>
        <p:txBody>
          <a:bodyPr/>
          <a:lstStyle/>
          <a:p>
            <a:endParaRPr lang="en-GB"/>
          </a:p>
        </p:txBody>
      </p:sp>
      <p:sp>
        <p:nvSpPr>
          <p:cNvPr id="4" name="Symbol zastępczy numeru slajdu 3">
            <a:extLst>
              <a:ext uri="{FF2B5EF4-FFF2-40B4-BE49-F238E27FC236}">
                <a16:creationId xmlns:a16="http://schemas.microsoft.com/office/drawing/2014/main" id="{D1C94246-F91F-4BD7-D3B9-F35CDB88C4BA}"/>
              </a:ext>
            </a:extLst>
          </p:cNvPr>
          <p:cNvSpPr>
            <a:spLocks noGrp="1"/>
          </p:cNvSpPr>
          <p:nvPr>
            <p:ph type="sldNum" sz="quarter" idx="12"/>
          </p:nvPr>
        </p:nvSpPr>
        <p:spPr/>
        <p:txBody>
          <a:bodyPr/>
          <a:lstStyle/>
          <a:p>
            <a:fld id="{CD4D1A13-01F3-4A9C-BD63-3712F4B01D9A}" type="slidenum">
              <a:rPr lang="en-GB" smtClean="0"/>
              <a:t>‹#›</a:t>
            </a:fld>
            <a:endParaRPr lang="en-GB"/>
          </a:p>
        </p:txBody>
      </p:sp>
    </p:spTree>
    <p:extLst>
      <p:ext uri="{BB962C8B-B14F-4D97-AF65-F5344CB8AC3E}">
        <p14:creationId xmlns:p14="http://schemas.microsoft.com/office/powerpoint/2010/main" val="752263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85B19BD-A76C-F9C3-F88F-6035A2A4602F}"/>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7F79919E-BE32-3643-F53C-E4ABCABF54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tekstu 3">
            <a:extLst>
              <a:ext uri="{FF2B5EF4-FFF2-40B4-BE49-F238E27FC236}">
                <a16:creationId xmlns:a16="http://schemas.microsoft.com/office/drawing/2014/main" id="{33B7C68F-F210-01C1-0223-B15E5C6973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6CF291CE-4EA4-ADFE-0024-1B9BA608B249}"/>
              </a:ext>
            </a:extLst>
          </p:cNvPr>
          <p:cNvSpPr>
            <a:spLocks noGrp="1"/>
          </p:cNvSpPr>
          <p:nvPr>
            <p:ph type="dt" sz="half" idx="10"/>
          </p:nvPr>
        </p:nvSpPr>
        <p:spPr/>
        <p:txBody>
          <a:bodyPr/>
          <a:lstStyle/>
          <a:p>
            <a:fld id="{D8AF1A0F-7AD1-42EA-8618-84AE7D0DF996}" type="datetimeFigureOut">
              <a:rPr lang="en-GB" smtClean="0"/>
              <a:t>11/10/2022</a:t>
            </a:fld>
            <a:endParaRPr lang="en-GB"/>
          </a:p>
        </p:txBody>
      </p:sp>
      <p:sp>
        <p:nvSpPr>
          <p:cNvPr id="6" name="Symbol zastępczy stopki 5">
            <a:extLst>
              <a:ext uri="{FF2B5EF4-FFF2-40B4-BE49-F238E27FC236}">
                <a16:creationId xmlns:a16="http://schemas.microsoft.com/office/drawing/2014/main" id="{0C34F81F-A199-86F0-AB71-2780FE98DA21}"/>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CCA56ACC-9B1D-CF65-53D8-5D151412AFA6}"/>
              </a:ext>
            </a:extLst>
          </p:cNvPr>
          <p:cNvSpPr>
            <a:spLocks noGrp="1"/>
          </p:cNvSpPr>
          <p:nvPr>
            <p:ph type="sldNum" sz="quarter" idx="12"/>
          </p:nvPr>
        </p:nvSpPr>
        <p:spPr/>
        <p:txBody>
          <a:bodyPr/>
          <a:lstStyle/>
          <a:p>
            <a:fld id="{CD4D1A13-01F3-4A9C-BD63-3712F4B01D9A}" type="slidenum">
              <a:rPr lang="en-GB" smtClean="0"/>
              <a:t>‹#›</a:t>
            </a:fld>
            <a:endParaRPr lang="en-GB"/>
          </a:p>
        </p:txBody>
      </p:sp>
    </p:spTree>
    <p:extLst>
      <p:ext uri="{BB962C8B-B14F-4D97-AF65-F5344CB8AC3E}">
        <p14:creationId xmlns:p14="http://schemas.microsoft.com/office/powerpoint/2010/main" val="2072378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F79FD38-B4CC-6D38-6171-B75BF4D86D7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obrazu 2">
            <a:extLst>
              <a:ext uri="{FF2B5EF4-FFF2-40B4-BE49-F238E27FC236}">
                <a16:creationId xmlns:a16="http://schemas.microsoft.com/office/drawing/2014/main" id="{4C5B3681-BE38-0B80-323E-310EF11D42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ymbol zastępczy tekstu 3">
            <a:extLst>
              <a:ext uri="{FF2B5EF4-FFF2-40B4-BE49-F238E27FC236}">
                <a16:creationId xmlns:a16="http://schemas.microsoft.com/office/drawing/2014/main" id="{0E321C4F-B478-EB77-CEC9-D84FF4E86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E053EAA5-B332-676C-7671-E98D7DFC7D39}"/>
              </a:ext>
            </a:extLst>
          </p:cNvPr>
          <p:cNvSpPr>
            <a:spLocks noGrp="1"/>
          </p:cNvSpPr>
          <p:nvPr>
            <p:ph type="dt" sz="half" idx="10"/>
          </p:nvPr>
        </p:nvSpPr>
        <p:spPr/>
        <p:txBody>
          <a:bodyPr/>
          <a:lstStyle/>
          <a:p>
            <a:fld id="{D8AF1A0F-7AD1-42EA-8618-84AE7D0DF996}" type="datetimeFigureOut">
              <a:rPr lang="en-GB" smtClean="0"/>
              <a:t>11/10/2022</a:t>
            </a:fld>
            <a:endParaRPr lang="en-GB"/>
          </a:p>
        </p:txBody>
      </p:sp>
      <p:sp>
        <p:nvSpPr>
          <p:cNvPr id="6" name="Symbol zastępczy stopki 5">
            <a:extLst>
              <a:ext uri="{FF2B5EF4-FFF2-40B4-BE49-F238E27FC236}">
                <a16:creationId xmlns:a16="http://schemas.microsoft.com/office/drawing/2014/main" id="{FFF890B4-1BCE-18A1-5C91-F62C7BDB1ED2}"/>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9A950AEF-8A89-D6FD-94D8-CB31B182821A}"/>
              </a:ext>
            </a:extLst>
          </p:cNvPr>
          <p:cNvSpPr>
            <a:spLocks noGrp="1"/>
          </p:cNvSpPr>
          <p:nvPr>
            <p:ph type="sldNum" sz="quarter" idx="12"/>
          </p:nvPr>
        </p:nvSpPr>
        <p:spPr/>
        <p:txBody>
          <a:bodyPr/>
          <a:lstStyle/>
          <a:p>
            <a:fld id="{CD4D1A13-01F3-4A9C-BD63-3712F4B01D9A}" type="slidenum">
              <a:rPr lang="en-GB" smtClean="0"/>
              <a:t>‹#›</a:t>
            </a:fld>
            <a:endParaRPr lang="en-GB"/>
          </a:p>
        </p:txBody>
      </p:sp>
    </p:spTree>
    <p:extLst>
      <p:ext uri="{BB962C8B-B14F-4D97-AF65-F5344CB8AC3E}">
        <p14:creationId xmlns:p14="http://schemas.microsoft.com/office/powerpoint/2010/main" val="2326881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35334B15-F968-0EE5-FB76-1760127774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GB"/>
          </a:p>
        </p:txBody>
      </p:sp>
      <p:sp>
        <p:nvSpPr>
          <p:cNvPr id="3" name="Symbol zastępczy tekstu 2">
            <a:extLst>
              <a:ext uri="{FF2B5EF4-FFF2-40B4-BE49-F238E27FC236}">
                <a16:creationId xmlns:a16="http://schemas.microsoft.com/office/drawing/2014/main" id="{3255AC02-BB40-BB37-32B1-AD7FBEB73C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5721180B-688D-3CAB-E7A7-B79616EE9D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AF1A0F-7AD1-42EA-8618-84AE7D0DF996}" type="datetimeFigureOut">
              <a:rPr lang="en-GB" smtClean="0"/>
              <a:t>11/10/2022</a:t>
            </a:fld>
            <a:endParaRPr lang="en-GB"/>
          </a:p>
        </p:txBody>
      </p:sp>
      <p:sp>
        <p:nvSpPr>
          <p:cNvPr id="5" name="Symbol zastępczy stopki 4">
            <a:extLst>
              <a:ext uri="{FF2B5EF4-FFF2-40B4-BE49-F238E27FC236}">
                <a16:creationId xmlns:a16="http://schemas.microsoft.com/office/drawing/2014/main" id="{FE0640CB-7C5E-BFD1-7D5E-7DA6B7C5F7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ymbol zastępczy numeru slajdu 5">
            <a:extLst>
              <a:ext uri="{FF2B5EF4-FFF2-40B4-BE49-F238E27FC236}">
                <a16:creationId xmlns:a16="http://schemas.microsoft.com/office/drawing/2014/main" id="{BB00EB6E-6BA6-F6CA-DBEC-B5CEDDE0B2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D1A13-01F3-4A9C-BD63-3712F4B01D9A}" type="slidenum">
              <a:rPr lang="en-GB" smtClean="0"/>
              <a:t>‹#›</a:t>
            </a:fld>
            <a:endParaRPr lang="en-GB"/>
          </a:p>
        </p:txBody>
      </p:sp>
    </p:spTree>
    <p:extLst>
      <p:ext uri="{BB962C8B-B14F-4D97-AF65-F5344CB8AC3E}">
        <p14:creationId xmlns:p14="http://schemas.microsoft.com/office/powerpoint/2010/main" val="3269494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F8A346B-7003-28D2-7EAC-480E5D69F18F}"/>
              </a:ext>
            </a:extLst>
          </p:cNvPr>
          <p:cNvSpPr>
            <a:spLocks noGrp="1"/>
          </p:cNvSpPr>
          <p:nvPr>
            <p:ph type="title"/>
          </p:nvPr>
        </p:nvSpPr>
        <p:spPr/>
        <p:txBody>
          <a:bodyPr/>
          <a:lstStyle/>
          <a:p>
            <a:endParaRPr lang="en-GB"/>
          </a:p>
        </p:txBody>
      </p:sp>
      <p:pic>
        <p:nvPicPr>
          <p:cNvPr id="4" name="Symbol zastępczy zawartości 3">
            <a:extLst>
              <a:ext uri="{FF2B5EF4-FFF2-40B4-BE49-F238E27FC236}">
                <a16:creationId xmlns:a16="http://schemas.microsoft.com/office/drawing/2014/main" id="{249EA94C-1E2C-C09F-445B-9A662BFCC040}"/>
              </a:ext>
            </a:extLst>
          </p:cNvPr>
          <p:cNvPicPr>
            <a:picLocks noGrp="1" noChangeAspect="1"/>
          </p:cNvPicPr>
          <p:nvPr>
            <p:ph idx="1"/>
          </p:nvPr>
        </p:nvPicPr>
        <p:blipFill>
          <a:blip r:embed="rId2"/>
          <a:stretch>
            <a:fillRect/>
          </a:stretch>
        </p:blipFill>
        <p:spPr>
          <a:xfrm>
            <a:off x="1658413" y="542975"/>
            <a:ext cx="8875174" cy="5949900"/>
          </a:xfrm>
          <a:prstGeom prst="rect">
            <a:avLst/>
          </a:prstGeom>
        </p:spPr>
      </p:pic>
    </p:spTree>
    <p:extLst>
      <p:ext uri="{BB962C8B-B14F-4D97-AF65-F5344CB8AC3E}">
        <p14:creationId xmlns:p14="http://schemas.microsoft.com/office/powerpoint/2010/main" val="976107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BABD20C-1D4F-9CEC-E60B-25037129C395}"/>
              </a:ext>
            </a:extLst>
          </p:cNvPr>
          <p:cNvSpPr>
            <a:spLocks noGrp="1"/>
          </p:cNvSpPr>
          <p:nvPr>
            <p:ph type="title"/>
          </p:nvPr>
        </p:nvSpPr>
        <p:spPr>
          <a:xfrm>
            <a:off x="1125071" y="1898090"/>
            <a:ext cx="10515600" cy="1325563"/>
          </a:xfrm>
        </p:spPr>
        <p:txBody>
          <a:bodyPr/>
          <a:lstStyle/>
          <a:p>
            <a:r>
              <a:rPr lang="pl-PL" dirty="0" err="1"/>
              <a:t>Some</a:t>
            </a:r>
            <a:r>
              <a:rPr lang="pl-PL" dirty="0"/>
              <a:t> </a:t>
            </a:r>
            <a:r>
              <a:rPr lang="en-GB" dirty="0"/>
              <a:t>examples of tourist attractions</a:t>
            </a:r>
            <a:r>
              <a:rPr lang="pl-PL" dirty="0"/>
              <a:t>…</a:t>
            </a:r>
            <a:endParaRPr lang="en-GB" dirty="0"/>
          </a:p>
        </p:txBody>
      </p:sp>
      <p:sp>
        <p:nvSpPr>
          <p:cNvPr id="3" name="Symbol zastępczy zawartości 2">
            <a:extLst>
              <a:ext uri="{FF2B5EF4-FFF2-40B4-BE49-F238E27FC236}">
                <a16:creationId xmlns:a16="http://schemas.microsoft.com/office/drawing/2014/main" id="{914AD0F4-91AD-8CA1-465C-5E2FCF07682D}"/>
              </a:ext>
            </a:extLst>
          </p:cNvPr>
          <p:cNvSpPr>
            <a:spLocks noGrp="1"/>
          </p:cNvSpPr>
          <p:nvPr>
            <p:ph sz="half" idx="1"/>
          </p:nvPr>
        </p:nvSpPr>
        <p:spPr/>
        <p:txBody>
          <a:bodyPr/>
          <a:lstStyle/>
          <a:p>
            <a:endParaRPr lang="en-GB"/>
          </a:p>
        </p:txBody>
      </p:sp>
      <p:sp>
        <p:nvSpPr>
          <p:cNvPr id="4" name="Symbol zastępczy zawartości 3">
            <a:extLst>
              <a:ext uri="{FF2B5EF4-FFF2-40B4-BE49-F238E27FC236}">
                <a16:creationId xmlns:a16="http://schemas.microsoft.com/office/drawing/2014/main" id="{4458B741-CC06-4E94-3C44-A30B0248935A}"/>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1965243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98B3EB-78D2-313E-1F82-EFEA6BF4EAA8}"/>
              </a:ext>
            </a:extLst>
          </p:cNvPr>
          <p:cNvSpPr>
            <a:spLocks noGrp="1"/>
          </p:cNvSpPr>
          <p:nvPr>
            <p:ph type="title"/>
          </p:nvPr>
        </p:nvSpPr>
        <p:spPr/>
        <p:txBody>
          <a:bodyPr/>
          <a:lstStyle/>
          <a:p>
            <a:endParaRPr lang="en-GB"/>
          </a:p>
        </p:txBody>
      </p:sp>
      <p:sp>
        <p:nvSpPr>
          <p:cNvPr id="3" name="Symbol zastępczy zawartości 2">
            <a:extLst>
              <a:ext uri="{FF2B5EF4-FFF2-40B4-BE49-F238E27FC236}">
                <a16:creationId xmlns:a16="http://schemas.microsoft.com/office/drawing/2014/main" id="{A2BDF3E0-DE99-DBF8-63F0-7B279EBFBA7C}"/>
              </a:ext>
            </a:extLst>
          </p:cNvPr>
          <p:cNvSpPr>
            <a:spLocks noGrp="1"/>
          </p:cNvSpPr>
          <p:nvPr>
            <p:ph sz="half" idx="1"/>
          </p:nvPr>
        </p:nvSpPr>
        <p:spPr/>
        <p:txBody>
          <a:bodyPr/>
          <a:lstStyle/>
          <a:p>
            <a:endParaRPr lang="en-GB"/>
          </a:p>
        </p:txBody>
      </p:sp>
      <p:sp>
        <p:nvSpPr>
          <p:cNvPr id="4" name="Symbol zastępczy zawartości 3">
            <a:extLst>
              <a:ext uri="{FF2B5EF4-FFF2-40B4-BE49-F238E27FC236}">
                <a16:creationId xmlns:a16="http://schemas.microsoft.com/office/drawing/2014/main" id="{E955C487-3F75-F2A7-3244-C263D9234CBD}"/>
              </a:ext>
            </a:extLst>
          </p:cNvPr>
          <p:cNvSpPr>
            <a:spLocks noGrp="1"/>
          </p:cNvSpPr>
          <p:nvPr>
            <p:ph sz="half" idx="2"/>
          </p:nvPr>
        </p:nvSpPr>
        <p:spPr/>
        <p:txBody>
          <a:bodyPr/>
          <a:lstStyle/>
          <a:p>
            <a:endParaRPr lang="en-GB" dirty="0"/>
          </a:p>
        </p:txBody>
      </p:sp>
      <p:pic>
        <p:nvPicPr>
          <p:cNvPr id="6" name="Obraz 5">
            <a:extLst>
              <a:ext uri="{FF2B5EF4-FFF2-40B4-BE49-F238E27FC236}">
                <a16:creationId xmlns:a16="http://schemas.microsoft.com/office/drawing/2014/main" id="{989E3B11-5DD8-EB25-E76C-B19D28A25A5E}"/>
              </a:ext>
            </a:extLst>
          </p:cNvPr>
          <p:cNvPicPr>
            <a:picLocks noChangeAspect="1"/>
          </p:cNvPicPr>
          <p:nvPr/>
        </p:nvPicPr>
        <p:blipFill>
          <a:blip r:embed="rId2"/>
          <a:stretch>
            <a:fillRect/>
          </a:stretch>
        </p:blipFill>
        <p:spPr>
          <a:xfrm>
            <a:off x="2630089" y="569118"/>
            <a:ext cx="6325652" cy="5719764"/>
          </a:xfrm>
          <a:prstGeom prst="rect">
            <a:avLst/>
          </a:prstGeom>
        </p:spPr>
      </p:pic>
    </p:spTree>
    <p:extLst>
      <p:ext uri="{BB962C8B-B14F-4D97-AF65-F5344CB8AC3E}">
        <p14:creationId xmlns:p14="http://schemas.microsoft.com/office/powerpoint/2010/main" val="1492738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2E8DF0B-CFC0-CD06-965F-F9F810B85687}"/>
              </a:ext>
            </a:extLst>
          </p:cNvPr>
          <p:cNvSpPr>
            <a:spLocks noGrp="1"/>
          </p:cNvSpPr>
          <p:nvPr>
            <p:ph type="title"/>
          </p:nvPr>
        </p:nvSpPr>
        <p:spPr/>
        <p:txBody>
          <a:bodyPr/>
          <a:lstStyle/>
          <a:p>
            <a:r>
              <a:rPr lang="en-GB" sz="3200" b="1" i="0" u="none" strike="noStrike" dirty="0">
                <a:solidFill>
                  <a:srgbClr val="5C415D"/>
                </a:solidFill>
                <a:effectLst/>
                <a:latin typeface="+mn-lt"/>
              </a:rPr>
              <a:t>The Sniper Tower</a:t>
            </a:r>
            <a:br>
              <a:rPr lang="en-GB" b="1" i="0" u="none" strike="noStrike" dirty="0">
                <a:solidFill>
                  <a:srgbClr val="5C415D"/>
                </a:solidFill>
                <a:effectLst/>
                <a:latin typeface="Ubuntu Condensed" panose="020B0604020202020204" pitchFamily="34" charset="0"/>
              </a:rPr>
            </a:br>
            <a:endParaRPr lang="en-GB" dirty="0"/>
          </a:p>
        </p:txBody>
      </p:sp>
      <p:sp>
        <p:nvSpPr>
          <p:cNvPr id="3" name="Symbol zastępczy zawartości 2">
            <a:extLst>
              <a:ext uri="{FF2B5EF4-FFF2-40B4-BE49-F238E27FC236}">
                <a16:creationId xmlns:a16="http://schemas.microsoft.com/office/drawing/2014/main" id="{4AC62536-BAC9-4B02-1677-66D8B4CA88F3}"/>
              </a:ext>
            </a:extLst>
          </p:cNvPr>
          <p:cNvSpPr>
            <a:spLocks noGrp="1"/>
          </p:cNvSpPr>
          <p:nvPr>
            <p:ph sz="half" idx="1"/>
          </p:nvPr>
        </p:nvSpPr>
        <p:spPr>
          <a:xfrm>
            <a:off x="919443" y="1246095"/>
            <a:ext cx="5472953" cy="3989294"/>
          </a:xfrm>
        </p:spPr>
        <p:txBody>
          <a:bodyPr/>
          <a:lstStyle/>
          <a:p>
            <a:r>
              <a:rPr lang="pl-PL" sz="1800" dirty="0">
                <a:latin typeface="Calibri" panose="020F0502020204030204" pitchFamily="34" charset="0"/>
                <a:cs typeface="Times New Roman" panose="02020603050405020304" pitchFamily="18" charset="0"/>
              </a:rPr>
              <a:t>Mostar, </a:t>
            </a:r>
            <a:r>
              <a:rPr lang="en-GB" sz="1800" dirty="0">
                <a:latin typeface="Calibri" panose="020F0502020204030204" pitchFamily="34" charset="0"/>
                <a:cs typeface="Times New Roman" panose="02020603050405020304" pitchFamily="18" charset="0"/>
              </a:rPr>
              <a:t>Bosnia and Herzegovina </a:t>
            </a:r>
            <a:endParaRPr lang="pl-PL" sz="1800" dirty="0">
              <a:latin typeface="Calibri" panose="020F0502020204030204" pitchFamily="34" charset="0"/>
              <a:cs typeface="Times New Roman" panose="02020603050405020304" pitchFamily="18" charset="0"/>
            </a:endParaRPr>
          </a:p>
          <a:p>
            <a:r>
              <a:rPr lang="pl-PL" sz="1800" dirty="0" err="1">
                <a:latin typeface="Calibri" panose="020F0502020204030204" pitchFamily="34" charset="0"/>
                <a:cs typeface="Times New Roman" panose="02020603050405020304" pitchFamily="18" charset="0"/>
              </a:rPr>
              <a:t>former</a:t>
            </a:r>
            <a:r>
              <a:rPr lang="pl-PL" sz="1800" dirty="0">
                <a:latin typeface="Calibri" panose="020F0502020204030204" pitchFamily="34" charset="0"/>
                <a:cs typeface="Times New Roman" panose="02020603050405020304" pitchFamily="18" charset="0"/>
              </a:rPr>
              <a:t> bank, </a:t>
            </a:r>
            <a:r>
              <a:rPr lang="en-GB" sz="1800" dirty="0">
                <a:latin typeface="Calibri" panose="020F0502020204030204" pitchFamily="34" charset="0"/>
                <a:cs typeface="Times New Roman" panose="02020603050405020304" pitchFamily="18" charset="0"/>
              </a:rPr>
              <a:t>used as a sniper tower during the initial Siege of Mostar</a:t>
            </a:r>
            <a:endParaRPr lang="pl-PL" sz="1800" dirty="0">
              <a:latin typeface="Calibri" panose="020F0502020204030204" pitchFamily="34" charset="0"/>
              <a:cs typeface="Times New Roman" panose="02020603050405020304" pitchFamily="18" charset="0"/>
            </a:endParaRPr>
          </a:p>
          <a:p>
            <a:r>
              <a:rPr lang="en-GB" sz="1800" dirty="0">
                <a:latin typeface="Calibri" panose="020F0502020204030204" pitchFamily="34" charset="0"/>
                <a:cs typeface="Times New Roman" panose="02020603050405020304" pitchFamily="18" charset="0"/>
              </a:rPr>
              <a:t>the building is officially closed, </a:t>
            </a:r>
            <a:endParaRPr lang="pl-PL" sz="1800" dirty="0">
              <a:latin typeface="Calibri" panose="020F0502020204030204" pitchFamily="34" charset="0"/>
              <a:cs typeface="Times New Roman" panose="02020603050405020304" pitchFamily="18" charset="0"/>
            </a:endParaRPr>
          </a:p>
          <a:p>
            <a:r>
              <a:rPr lang="en-GB" sz="1800" dirty="0">
                <a:latin typeface="Calibri" panose="020F0502020204030204" pitchFamily="34" charset="0"/>
                <a:cs typeface="Times New Roman" panose="02020603050405020304" pitchFamily="18" charset="0"/>
              </a:rPr>
              <a:t>as a tourist attraction since the beginning of the 20th century</a:t>
            </a:r>
          </a:p>
        </p:txBody>
      </p:sp>
      <p:pic>
        <p:nvPicPr>
          <p:cNvPr id="6" name="Symbol zastępczy zawartości 5">
            <a:extLst>
              <a:ext uri="{FF2B5EF4-FFF2-40B4-BE49-F238E27FC236}">
                <a16:creationId xmlns:a16="http://schemas.microsoft.com/office/drawing/2014/main" id="{379F88C9-29DB-9C80-99CA-6210DBB1BDF8}"/>
              </a:ext>
            </a:extLst>
          </p:cNvPr>
          <p:cNvPicPr>
            <a:picLocks noGrp="1" noChangeAspect="1"/>
          </p:cNvPicPr>
          <p:nvPr>
            <p:ph sz="half" idx="2"/>
          </p:nvPr>
        </p:nvPicPr>
        <p:blipFill>
          <a:blip r:embed="rId2"/>
          <a:stretch>
            <a:fillRect/>
          </a:stretch>
        </p:blipFill>
        <p:spPr>
          <a:xfrm>
            <a:off x="7297271" y="365126"/>
            <a:ext cx="4477870" cy="2718734"/>
          </a:xfrm>
        </p:spPr>
      </p:pic>
      <p:pic>
        <p:nvPicPr>
          <p:cNvPr id="8" name="Obraz 7">
            <a:extLst>
              <a:ext uri="{FF2B5EF4-FFF2-40B4-BE49-F238E27FC236}">
                <a16:creationId xmlns:a16="http://schemas.microsoft.com/office/drawing/2014/main" id="{785620A3-F06D-4D4C-AE6C-1846B6D5DE3A}"/>
              </a:ext>
            </a:extLst>
          </p:cNvPr>
          <p:cNvPicPr>
            <a:picLocks noChangeAspect="1"/>
          </p:cNvPicPr>
          <p:nvPr/>
        </p:nvPicPr>
        <p:blipFill>
          <a:blip r:embed="rId3"/>
          <a:stretch>
            <a:fillRect/>
          </a:stretch>
        </p:blipFill>
        <p:spPr>
          <a:xfrm>
            <a:off x="7464519" y="3429000"/>
            <a:ext cx="4143373" cy="3063874"/>
          </a:xfrm>
          <a:prstGeom prst="rect">
            <a:avLst/>
          </a:prstGeom>
        </p:spPr>
      </p:pic>
      <p:pic>
        <p:nvPicPr>
          <p:cNvPr id="10" name="Obraz 9">
            <a:extLst>
              <a:ext uri="{FF2B5EF4-FFF2-40B4-BE49-F238E27FC236}">
                <a16:creationId xmlns:a16="http://schemas.microsoft.com/office/drawing/2014/main" id="{46E6C362-00DF-67F9-DCF5-61B10D290A46}"/>
              </a:ext>
            </a:extLst>
          </p:cNvPr>
          <p:cNvPicPr>
            <a:picLocks noChangeAspect="1"/>
          </p:cNvPicPr>
          <p:nvPr/>
        </p:nvPicPr>
        <p:blipFill>
          <a:blip r:embed="rId4"/>
          <a:stretch>
            <a:fillRect/>
          </a:stretch>
        </p:blipFill>
        <p:spPr>
          <a:xfrm>
            <a:off x="584108" y="3519021"/>
            <a:ext cx="6143625" cy="3063874"/>
          </a:xfrm>
          <a:prstGeom prst="rect">
            <a:avLst/>
          </a:prstGeom>
        </p:spPr>
      </p:pic>
    </p:spTree>
    <p:extLst>
      <p:ext uri="{BB962C8B-B14F-4D97-AF65-F5344CB8AC3E}">
        <p14:creationId xmlns:p14="http://schemas.microsoft.com/office/powerpoint/2010/main" val="1864749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A74726C-DBAD-AA70-6B97-42ED43F08CBD}"/>
              </a:ext>
            </a:extLst>
          </p:cNvPr>
          <p:cNvSpPr>
            <a:spLocks noGrp="1"/>
          </p:cNvSpPr>
          <p:nvPr>
            <p:ph type="title"/>
          </p:nvPr>
        </p:nvSpPr>
        <p:spPr/>
        <p:txBody>
          <a:bodyPr/>
          <a:lstStyle/>
          <a:p>
            <a:endParaRPr lang="en-GB"/>
          </a:p>
        </p:txBody>
      </p:sp>
      <p:sp>
        <p:nvSpPr>
          <p:cNvPr id="3" name="Symbol zastępczy zawartości 2">
            <a:extLst>
              <a:ext uri="{FF2B5EF4-FFF2-40B4-BE49-F238E27FC236}">
                <a16:creationId xmlns:a16="http://schemas.microsoft.com/office/drawing/2014/main" id="{4CF49728-9A2F-EBE3-D513-022C02C9D7C4}"/>
              </a:ext>
            </a:extLst>
          </p:cNvPr>
          <p:cNvSpPr>
            <a:spLocks noGrp="1"/>
          </p:cNvSpPr>
          <p:nvPr>
            <p:ph sz="half" idx="1"/>
          </p:nvPr>
        </p:nvSpPr>
        <p:spPr/>
        <p:txBody>
          <a:bodyPr/>
          <a:lstStyle/>
          <a:p>
            <a:endParaRPr lang="en-GB"/>
          </a:p>
        </p:txBody>
      </p:sp>
      <p:sp>
        <p:nvSpPr>
          <p:cNvPr id="4" name="Symbol zastępczy zawartości 3">
            <a:extLst>
              <a:ext uri="{FF2B5EF4-FFF2-40B4-BE49-F238E27FC236}">
                <a16:creationId xmlns:a16="http://schemas.microsoft.com/office/drawing/2014/main" id="{5519DE63-07E5-98AD-E2F8-A063F0730A23}"/>
              </a:ext>
            </a:extLst>
          </p:cNvPr>
          <p:cNvSpPr>
            <a:spLocks noGrp="1"/>
          </p:cNvSpPr>
          <p:nvPr>
            <p:ph sz="half" idx="2"/>
          </p:nvPr>
        </p:nvSpPr>
        <p:spPr/>
        <p:txBody>
          <a:bodyPr/>
          <a:lstStyle/>
          <a:p>
            <a:endParaRPr lang="en-GB"/>
          </a:p>
        </p:txBody>
      </p:sp>
      <p:pic>
        <p:nvPicPr>
          <p:cNvPr id="6" name="Obraz 5">
            <a:extLst>
              <a:ext uri="{FF2B5EF4-FFF2-40B4-BE49-F238E27FC236}">
                <a16:creationId xmlns:a16="http://schemas.microsoft.com/office/drawing/2014/main" id="{574899B4-199C-640D-8569-28319CF0A326}"/>
              </a:ext>
            </a:extLst>
          </p:cNvPr>
          <p:cNvPicPr>
            <a:picLocks noChangeAspect="1"/>
          </p:cNvPicPr>
          <p:nvPr/>
        </p:nvPicPr>
        <p:blipFill>
          <a:blip r:embed="rId2"/>
          <a:stretch>
            <a:fillRect/>
          </a:stretch>
        </p:blipFill>
        <p:spPr>
          <a:xfrm>
            <a:off x="991486" y="681037"/>
            <a:ext cx="10056628" cy="5430370"/>
          </a:xfrm>
          <a:prstGeom prst="rect">
            <a:avLst/>
          </a:prstGeom>
        </p:spPr>
      </p:pic>
    </p:spTree>
    <p:extLst>
      <p:ext uri="{BB962C8B-B14F-4D97-AF65-F5344CB8AC3E}">
        <p14:creationId xmlns:p14="http://schemas.microsoft.com/office/powerpoint/2010/main" val="3712893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74B3D98-A630-247E-A746-C7DE3D22893B}"/>
              </a:ext>
            </a:extLst>
          </p:cNvPr>
          <p:cNvSpPr>
            <a:spLocks noGrp="1"/>
          </p:cNvSpPr>
          <p:nvPr>
            <p:ph type="title"/>
          </p:nvPr>
        </p:nvSpPr>
        <p:spPr>
          <a:xfrm>
            <a:off x="838200" y="365126"/>
            <a:ext cx="10515600" cy="791322"/>
          </a:xfrm>
        </p:spPr>
        <p:txBody>
          <a:bodyPr>
            <a:normAutofit/>
          </a:bodyPr>
          <a:lstStyle/>
          <a:p>
            <a:r>
              <a:rPr lang="en-GB" sz="3200" b="0" i="0" dirty="0">
                <a:solidFill>
                  <a:srgbClr val="202122"/>
                </a:solidFill>
                <a:effectLst/>
                <a:latin typeface="+mn-lt"/>
              </a:rPr>
              <a:t>The </a:t>
            </a:r>
            <a:r>
              <a:rPr lang="en-GB" sz="3200" dirty="0">
                <a:solidFill>
                  <a:srgbClr val="202122"/>
                </a:solidFill>
                <a:latin typeface="+mn-lt"/>
              </a:rPr>
              <a:t>Crooked Forest </a:t>
            </a:r>
          </a:p>
        </p:txBody>
      </p:sp>
      <p:sp>
        <p:nvSpPr>
          <p:cNvPr id="3" name="Symbol zastępczy zawartości 2">
            <a:extLst>
              <a:ext uri="{FF2B5EF4-FFF2-40B4-BE49-F238E27FC236}">
                <a16:creationId xmlns:a16="http://schemas.microsoft.com/office/drawing/2014/main" id="{DA67A29E-B294-C1F0-C57D-4E27156F74A0}"/>
              </a:ext>
            </a:extLst>
          </p:cNvPr>
          <p:cNvSpPr>
            <a:spLocks noGrp="1"/>
          </p:cNvSpPr>
          <p:nvPr>
            <p:ph sz="half" idx="1"/>
          </p:nvPr>
        </p:nvSpPr>
        <p:spPr>
          <a:xfrm>
            <a:off x="838200" y="1497106"/>
            <a:ext cx="5181600" cy="4679857"/>
          </a:xfrm>
        </p:spPr>
        <p:txBody>
          <a:bodyPr/>
          <a:lstStyle/>
          <a:p>
            <a:r>
              <a:rPr lang="en-GB" sz="1800" dirty="0" err="1">
                <a:effectLst/>
                <a:latin typeface="Calibri" panose="020F0502020204030204" pitchFamily="34" charset="0"/>
                <a:ea typeface="Calibri" panose="020F0502020204030204" pitchFamily="34" charset="0"/>
                <a:cs typeface="Times New Roman" panose="02020603050405020304" pitchFamily="18" charset="0"/>
              </a:rPr>
              <a:t>Nowe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Czarnowo</a:t>
            </a:r>
            <a:r>
              <a:rPr lang="pl-PL" sz="1800" dirty="0">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Poland</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it is not known exactly how it was created</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tourist interest since the 90s of the 20th century</a:t>
            </a:r>
          </a:p>
          <a:p>
            <a:endParaRPr lang="en-GB" dirty="0"/>
          </a:p>
        </p:txBody>
      </p:sp>
      <p:sp>
        <p:nvSpPr>
          <p:cNvPr id="4" name="Symbol zastępczy zawartości 3">
            <a:extLst>
              <a:ext uri="{FF2B5EF4-FFF2-40B4-BE49-F238E27FC236}">
                <a16:creationId xmlns:a16="http://schemas.microsoft.com/office/drawing/2014/main" id="{45BE18AE-1E0C-9490-8989-8C8004F85F76}"/>
              </a:ext>
            </a:extLst>
          </p:cNvPr>
          <p:cNvSpPr>
            <a:spLocks noGrp="1"/>
          </p:cNvSpPr>
          <p:nvPr>
            <p:ph sz="half" idx="2"/>
          </p:nvPr>
        </p:nvSpPr>
        <p:spPr/>
        <p:txBody>
          <a:bodyPr/>
          <a:lstStyle/>
          <a:p>
            <a:endParaRPr lang="en-GB"/>
          </a:p>
        </p:txBody>
      </p:sp>
      <p:pic>
        <p:nvPicPr>
          <p:cNvPr id="6" name="Obraz 5">
            <a:extLst>
              <a:ext uri="{FF2B5EF4-FFF2-40B4-BE49-F238E27FC236}">
                <a16:creationId xmlns:a16="http://schemas.microsoft.com/office/drawing/2014/main" id="{94BC386C-2BC1-2EBD-1266-0B94F16E88F9}"/>
              </a:ext>
            </a:extLst>
          </p:cNvPr>
          <p:cNvPicPr>
            <a:picLocks noChangeAspect="1"/>
          </p:cNvPicPr>
          <p:nvPr/>
        </p:nvPicPr>
        <p:blipFill>
          <a:blip r:embed="rId2"/>
          <a:stretch>
            <a:fillRect/>
          </a:stretch>
        </p:blipFill>
        <p:spPr>
          <a:xfrm>
            <a:off x="5743646" y="4001294"/>
            <a:ext cx="5419724" cy="2652712"/>
          </a:xfrm>
          <a:prstGeom prst="rect">
            <a:avLst/>
          </a:prstGeom>
        </p:spPr>
      </p:pic>
      <p:pic>
        <p:nvPicPr>
          <p:cNvPr id="10" name="Obraz 9">
            <a:extLst>
              <a:ext uri="{FF2B5EF4-FFF2-40B4-BE49-F238E27FC236}">
                <a16:creationId xmlns:a16="http://schemas.microsoft.com/office/drawing/2014/main" id="{6D670F60-2BEB-BD1A-7494-243D9763D467}"/>
              </a:ext>
            </a:extLst>
          </p:cNvPr>
          <p:cNvPicPr>
            <a:picLocks noChangeAspect="1"/>
          </p:cNvPicPr>
          <p:nvPr/>
        </p:nvPicPr>
        <p:blipFill>
          <a:blip r:embed="rId3"/>
          <a:stretch>
            <a:fillRect/>
          </a:stretch>
        </p:blipFill>
        <p:spPr>
          <a:xfrm>
            <a:off x="6481482" y="169784"/>
            <a:ext cx="5300872" cy="3738828"/>
          </a:xfrm>
          <a:prstGeom prst="rect">
            <a:avLst/>
          </a:prstGeom>
        </p:spPr>
      </p:pic>
      <p:pic>
        <p:nvPicPr>
          <p:cNvPr id="12" name="Obraz 11">
            <a:extLst>
              <a:ext uri="{FF2B5EF4-FFF2-40B4-BE49-F238E27FC236}">
                <a16:creationId xmlns:a16="http://schemas.microsoft.com/office/drawing/2014/main" id="{CCFA6329-D27F-E9B6-D247-0E3A886073ED}"/>
              </a:ext>
            </a:extLst>
          </p:cNvPr>
          <p:cNvPicPr>
            <a:picLocks noChangeAspect="1"/>
          </p:cNvPicPr>
          <p:nvPr/>
        </p:nvPicPr>
        <p:blipFill>
          <a:blip r:embed="rId4"/>
          <a:stretch>
            <a:fillRect/>
          </a:stretch>
        </p:blipFill>
        <p:spPr>
          <a:xfrm>
            <a:off x="409646" y="3518208"/>
            <a:ext cx="4882403" cy="3135798"/>
          </a:xfrm>
          <a:prstGeom prst="rect">
            <a:avLst/>
          </a:prstGeom>
        </p:spPr>
      </p:pic>
    </p:spTree>
    <p:extLst>
      <p:ext uri="{BB962C8B-B14F-4D97-AF65-F5344CB8AC3E}">
        <p14:creationId xmlns:p14="http://schemas.microsoft.com/office/powerpoint/2010/main" val="1741181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39D8EE-B559-826C-E804-4414727BF4A2}"/>
              </a:ext>
            </a:extLst>
          </p:cNvPr>
          <p:cNvSpPr>
            <a:spLocks noGrp="1"/>
          </p:cNvSpPr>
          <p:nvPr>
            <p:ph type="title"/>
          </p:nvPr>
        </p:nvSpPr>
        <p:spPr/>
        <p:txBody>
          <a:bodyPr/>
          <a:lstStyle/>
          <a:p>
            <a:endParaRPr lang="en-GB"/>
          </a:p>
        </p:txBody>
      </p:sp>
      <p:sp>
        <p:nvSpPr>
          <p:cNvPr id="3" name="Symbol zastępczy zawartości 2">
            <a:extLst>
              <a:ext uri="{FF2B5EF4-FFF2-40B4-BE49-F238E27FC236}">
                <a16:creationId xmlns:a16="http://schemas.microsoft.com/office/drawing/2014/main" id="{2DAE112C-CB01-C36B-50A2-D617415AB804}"/>
              </a:ext>
            </a:extLst>
          </p:cNvPr>
          <p:cNvSpPr>
            <a:spLocks noGrp="1"/>
          </p:cNvSpPr>
          <p:nvPr>
            <p:ph sz="half" idx="1"/>
          </p:nvPr>
        </p:nvSpPr>
        <p:spPr/>
        <p:txBody>
          <a:bodyPr/>
          <a:lstStyle/>
          <a:p>
            <a:endParaRPr lang="en-GB"/>
          </a:p>
        </p:txBody>
      </p:sp>
      <p:sp>
        <p:nvSpPr>
          <p:cNvPr id="4" name="Symbol zastępczy zawartości 3">
            <a:extLst>
              <a:ext uri="{FF2B5EF4-FFF2-40B4-BE49-F238E27FC236}">
                <a16:creationId xmlns:a16="http://schemas.microsoft.com/office/drawing/2014/main" id="{29B40C6E-14AC-9E61-998E-74C369303B4C}"/>
              </a:ext>
            </a:extLst>
          </p:cNvPr>
          <p:cNvSpPr>
            <a:spLocks noGrp="1"/>
          </p:cNvSpPr>
          <p:nvPr>
            <p:ph sz="half" idx="2"/>
          </p:nvPr>
        </p:nvSpPr>
        <p:spPr/>
        <p:txBody>
          <a:bodyPr/>
          <a:lstStyle/>
          <a:p>
            <a:endParaRPr lang="en-GB"/>
          </a:p>
        </p:txBody>
      </p:sp>
      <p:pic>
        <p:nvPicPr>
          <p:cNvPr id="6" name="Obraz 5">
            <a:extLst>
              <a:ext uri="{FF2B5EF4-FFF2-40B4-BE49-F238E27FC236}">
                <a16:creationId xmlns:a16="http://schemas.microsoft.com/office/drawing/2014/main" id="{989B6B0E-009E-B209-7BA4-105D9366D293}"/>
              </a:ext>
            </a:extLst>
          </p:cNvPr>
          <p:cNvPicPr>
            <a:picLocks noChangeAspect="1"/>
          </p:cNvPicPr>
          <p:nvPr/>
        </p:nvPicPr>
        <p:blipFill>
          <a:blip r:embed="rId2"/>
          <a:stretch>
            <a:fillRect/>
          </a:stretch>
        </p:blipFill>
        <p:spPr>
          <a:xfrm>
            <a:off x="2115670" y="404390"/>
            <a:ext cx="7467600" cy="5772573"/>
          </a:xfrm>
          <a:prstGeom prst="rect">
            <a:avLst/>
          </a:prstGeom>
        </p:spPr>
      </p:pic>
    </p:spTree>
    <p:extLst>
      <p:ext uri="{BB962C8B-B14F-4D97-AF65-F5344CB8AC3E}">
        <p14:creationId xmlns:p14="http://schemas.microsoft.com/office/powerpoint/2010/main" val="3005434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A6A0F0-3250-DE63-6172-25D1A31B9BA3}"/>
              </a:ext>
            </a:extLst>
          </p:cNvPr>
          <p:cNvSpPr>
            <a:spLocks noGrp="1"/>
          </p:cNvSpPr>
          <p:nvPr>
            <p:ph type="title"/>
          </p:nvPr>
        </p:nvSpPr>
        <p:spPr>
          <a:xfrm>
            <a:off x="591671" y="365125"/>
            <a:ext cx="10762129" cy="1325563"/>
          </a:xfrm>
        </p:spPr>
        <p:txBody>
          <a:bodyPr>
            <a:normAutofit/>
          </a:bodyPr>
          <a:lstStyle/>
          <a:p>
            <a:r>
              <a:rPr lang="pl-PL" sz="3200" dirty="0">
                <a:solidFill>
                  <a:srgbClr val="202122"/>
                </a:solidFill>
                <a:latin typeface="+mn-lt"/>
              </a:rPr>
              <a:t>The</a:t>
            </a:r>
            <a:r>
              <a:rPr lang="en-GB" sz="3200" b="0" i="0" dirty="0">
                <a:solidFill>
                  <a:srgbClr val="202122"/>
                </a:solidFill>
                <a:effectLst/>
                <a:latin typeface="+mn-lt"/>
              </a:rPr>
              <a:t> </a:t>
            </a:r>
            <a:r>
              <a:rPr lang="en-GB" sz="3200" i="0" dirty="0">
                <a:solidFill>
                  <a:srgbClr val="202122"/>
                </a:solidFill>
                <a:effectLst/>
                <a:latin typeface="+mn-lt"/>
              </a:rPr>
              <a:t>miniature park </a:t>
            </a:r>
            <a:r>
              <a:rPr lang="pl-PL" sz="3200" b="0" i="0" dirty="0" err="1">
                <a:solidFill>
                  <a:srgbClr val="202122"/>
                </a:solidFill>
                <a:effectLst/>
                <a:latin typeface="+mn-lt"/>
              </a:rPr>
              <a:t>Minimundus</a:t>
            </a:r>
            <a:endParaRPr lang="en-GB" sz="3200" dirty="0">
              <a:latin typeface="+mn-lt"/>
            </a:endParaRPr>
          </a:p>
        </p:txBody>
      </p:sp>
      <p:sp>
        <p:nvSpPr>
          <p:cNvPr id="3" name="Symbol zastępczy zawartości 2">
            <a:extLst>
              <a:ext uri="{FF2B5EF4-FFF2-40B4-BE49-F238E27FC236}">
                <a16:creationId xmlns:a16="http://schemas.microsoft.com/office/drawing/2014/main" id="{902E87D0-EC14-5B99-79C2-CD317144C342}"/>
              </a:ext>
            </a:extLst>
          </p:cNvPr>
          <p:cNvSpPr>
            <a:spLocks noGrp="1"/>
          </p:cNvSpPr>
          <p:nvPr>
            <p:ph sz="half" idx="1"/>
          </p:nvPr>
        </p:nvSpPr>
        <p:spPr/>
        <p:txBody>
          <a:bodyPr/>
          <a:lstStyle/>
          <a:p>
            <a:r>
              <a:rPr lang="en-GB" sz="1800" dirty="0">
                <a:latin typeface="Calibri" panose="020F0502020204030204" pitchFamily="34" charset="0"/>
                <a:cs typeface="Times New Roman" panose="02020603050405020304" pitchFamily="18" charset="0"/>
              </a:rPr>
              <a:t>Klagenfurt</a:t>
            </a:r>
            <a:r>
              <a:rPr lang="pl-PL" sz="1800" dirty="0">
                <a:latin typeface="Calibri" panose="020F0502020204030204" pitchFamily="34" charset="0"/>
                <a:cs typeface="Times New Roman" panose="02020603050405020304" pitchFamily="18" charset="0"/>
              </a:rPr>
              <a:t>, Austria,</a:t>
            </a:r>
          </a:p>
          <a:p>
            <a:r>
              <a:rPr lang="pl-PL" sz="1800" dirty="0" err="1">
                <a:latin typeface="Calibri" panose="020F0502020204030204" pitchFamily="34" charset="0"/>
                <a:cs typeface="Times New Roman" panose="02020603050405020304" pitchFamily="18" charset="0"/>
              </a:rPr>
              <a:t>established</a:t>
            </a:r>
            <a:r>
              <a:rPr lang="pl-PL" sz="1800" dirty="0">
                <a:latin typeface="Calibri" panose="020F0502020204030204" pitchFamily="34" charset="0"/>
                <a:cs typeface="Times New Roman" panose="02020603050405020304" pitchFamily="18" charset="0"/>
              </a:rPr>
              <a:t> in 1958,</a:t>
            </a:r>
          </a:p>
          <a:p>
            <a:r>
              <a:rPr lang="pl-PL" sz="1800" dirty="0" err="1">
                <a:latin typeface="Calibri" panose="020F0502020204030204" pitchFamily="34" charset="0"/>
                <a:cs typeface="Times New Roman" panose="02020603050405020304" pitchFamily="18" charset="0"/>
              </a:rPr>
              <a:t>models</a:t>
            </a:r>
            <a:r>
              <a:rPr lang="pl-PL" sz="1800" dirty="0">
                <a:latin typeface="Calibri" panose="020F0502020204030204" pitchFamily="34" charset="0"/>
                <a:cs typeface="Times New Roman" panose="02020603050405020304" pitchFamily="18" charset="0"/>
              </a:rPr>
              <a:t> </a:t>
            </a:r>
            <a:r>
              <a:rPr lang="en-GB" sz="1800" dirty="0">
                <a:latin typeface="Calibri" panose="020F0502020204030204" pitchFamily="34" charset="0"/>
                <a:cs typeface="Times New Roman" panose="02020603050405020304" pitchFamily="18" charset="0"/>
              </a:rPr>
              <a:t>recreated in detail according to original plans</a:t>
            </a:r>
            <a:endParaRPr lang="pl-PL" sz="1800" dirty="0">
              <a:latin typeface="Calibri" panose="020F0502020204030204" pitchFamily="34" charset="0"/>
              <a:cs typeface="Times New Roman" panose="02020603050405020304" pitchFamily="18" charset="0"/>
            </a:endParaRPr>
          </a:p>
          <a:p>
            <a:endParaRPr lang="pl-PL" b="0" i="0" dirty="0">
              <a:solidFill>
                <a:srgbClr val="000000"/>
              </a:solidFill>
              <a:effectLst/>
              <a:latin typeface="Ubuntu" panose="020B0604020202020204" pitchFamily="34" charset="0"/>
            </a:endParaRPr>
          </a:p>
          <a:p>
            <a:endParaRPr lang="en-GB" dirty="0"/>
          </a:p>
        </p:txBody>
      </p:sp>
      <p:sp>
        <p:nvSpPr>
          <p:cNvPr id="4" name="Symbol zastępczy zawartości 3">
            <a:extLst>
              <a:ext uri="{FF2B5EF4-FFF2-40B4-BE49-F238E27FC236}">
                <a16:creationId xmlns:a16="http://schemas.microsoft.com/office/drawing/2014/main" id="{0C9F7D95-F053-6907-4988-AAC2A60046FD}"/>
              </a:ext>
            </a:extLst>
          </p:cNvPr>
          <p:cNvSpPr>
            <a:spLocks noGrp="1"/>
          </p:cNvSpPr>
          <p:nvPr>
            <p:ph sz="half" idx="2"/>
          </p:nvPr>
        </p:nvSpPr>
        <p:spPr/>
        <p:txBody>
          <a:bodyPr/>
          <a:lstStyle/>
          <a:p>
            <a:endParaRPr lang="en-GB"/>
          </a:p>
        </p:txBody>
      </p:sp>
      <p:pic>
        <p:nvPicPr>
          <p:cNvPr id="5" name="Picture 3">
            <a:extLst>
              <a:ext uri="{FF2B5EF4-FFF2-40B4-BE49-F238E27FC236}">
                <a16:creationId xmlns:a16="http://schemas.microsoft.com/office/drawing/2014/main" id="{A687CB48-EADC-83F6-D839-2CAFD07CA145}"/>
              </a:ext>
            </a:extLst>
          </p:cNvPr>
          <p:cNvPicPr>
            <a:picLocks noChangeAspect="1" noChangeArrowheads="1"/>
          </p:cNvPicPr>
          <p:nvPr/>
        </p:nvPicPr>
        <p:blipFill>
          <a:blip r:embed="rId2"/>
          <a:srcRect/>
          <a:stretch>
            <a:fillRect/>
          </a:stretch>
        </p:blipFill>
        <p:spPr bwMode="auto">
          <a:xfrm>
            <a:off x="6523205" y="389067"/>
            <a:ext cx="5286412" cy="2883052"/>
          </a:xfrm>
          <a:prstGeom prst="rect">
            <a:avLst/>
          </a:prstGeom>
          <a:noFill/>
          <a:ln w="9525">
            <a:noFill/>
            <a:miter lim="800000"/>
            <a:headEnd/>
            <a:tailEnd/>
          </a:ln>
          <a:effectLst/>
        </p:spPr>
      </p:pic>
      <p:pic>
        <p:nvPicPr>
          <p:cNvPr id="7" name="Picture 2">
            <a:extLst>
              <a:ext uri="{FF2B5EF4-FFF2-40B4-BE49-F238E27FC236}">
                <a16:creationId xmlns:a16="http://schemas.microsoft.com/office/drawing/2014/main" id="{5AB9B53A-9928-4DCC-E3F6-3BD058E50033}"/>
              </a:ext>
            </a:extLst>
          </p:cNvPr>
          <p:cNvPicPr>
            <a:picLocks noChangeAspect="1" noChangeArrowheads="1"/>
          </p:cNvPicPr>
          <p:nvPr/>
        </p:nvPicPr>
        <p:blipFill>
          <a:blip r:embed="rId3"/>
          <a:srcRect/>
          <a:stretch>
            <a:fillRect/>
          </a:stretch>
        </p:blipFill>
        <p:spPr bwMode="auto">
          <a:xfrm>
            <a:off x="1078135" y="3521075"/>
            <a:ext cx="4305300" cy="2971800"/>
          </a:xfrm>
          <a:prstGeom prst="rect">
            <a:avLst/>
          </a:prstGeom>
          <a:noFill/>
          <a:ln w="9525">
            <a:noFill/>
            <a:miter lim="800000"/>
            <a:headEnd/>
            <a:tailEnd/>
          </a:ln>
          <a:effectLst/>
        </p:spPr>
      </p:pic>
      <p:pic>
        <p:nvPicPr>
          <p:cNvPr id="9" name="Obraz 8">
            <a:extLst>
              <a:ext uri="{FF2B5EF4-FFF2-40B4-BE49-F238E27FC236}">
                <a16:creationId xmlns:a16="http://schemas.microsoft.com/office/drawing/2014/main" id="{7F250873-5AD7-2B30-FCC2-7AA4BAC96189}"/>
              </a:ext>
            </a:extLst>
          </p:cNvPr>
          <p:cNvPicPr>
            <a:picLocks noChangeAspect="1"/>
          </p:cNvPicPr>
          <p:nvPr/>
        </p:nvPicPr>
        <p:blipFill>
          <a:blip r:embed="rId4"/>
          <a:stretch>
            <a:fillRect/>
          </a:stretch>
        </p:blipFill>
        <p:spPr>
          <a:xfrm>
            <a:off x="6259735" y="3272684"/>
            <a:ext cx="4854130" cy="3410223"/>
          </a:xfrm>
          <a:prstGeom prst="rect">
            <a:avLst/>
          </a:prstGeom>
        </p:spPr>
      </p:pic>
    </p:spTree>
    <p:extLst>
      <p:ext uri="{BB962C8B-B14F-4D97-AF65-F5344CB8AC3E}">
        <p14:creationId xmlns:p14="http://schemas.microsoft.com/office/powerpoint/2010/main" val="687743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87BF3E-6DD9-2495-E4C1-1D137D3D17F6}"/>
              </a:ext>
            </a:extLst>
          </p:cNvPr>
          <p:cNvSpPr>
            <a:spLocks noGrp="1"/>
          </p:cNvSpPr>
          <p:nvPr>
            <p:ph type="title"/>
          </p:nvPr>
        </p:nvSpPr>
        <p:spPr/>
        <p:txBody>
          <a:bodyPr/>
          <a:lstStyle/>
          <a:p>
            <a:endParaRPr lang="en-GB"/>
          </a:p>
        </p:txBody>
      </p:sp>
      <p:sp>
        <p:nvSpPr>
          <p:cNvPr id="3" name="Symbol zastępczy tekstu 2">
            <a:extLst>
              <a:ext uri="{FF2B5EF4-FFF2-40B4-BE49-F238E27FC236}">
                <a16:creationId xmlns:a16="http://schemas.microsoft.com/office/drawing/2014/main" id="{3397D415-E0E6-D9EF-8143-1EFB7391CCD8}"/>
              </a:ext>
            </a:extLst>
          </p:cNvPr>
          <p:cNvSpPr>
            <a:spLocks noGrp="1"/>
          </p:cNvSpPr>
          <p:nvPr>
            <p:ph type="body" idx="1"/>
          </p:nvPr>
        </p:nvSpPr>
        <p:spPr/>
        <p:txBody>
          <a:bodyPr/>
          <a:lstStyle/>
          <a:p>
            <a:endParaRPr lang="en-GB"/>
          </a:p>
        </p:txBody>
      </p:sp>
      <p:sp>
        <p:nvSpPr>
          <p:cNvPr id="4" name="Symbol zastępczy zawartości 3">
            <a:extLst>
              <a:ext uri="{FF2B5EF4-FFF2-40B4-BE49-F238E27FC236}">
                <a16:creationId xmlns:a16="http://schemas.microsoft.com/office/drawing/2014/main" id="{EF345CD0-9461-A2A7-C3C5-119CAF400FD5}"/>
              </a:ext>
            </a:extLst>
          </p:cNvPr>
          <p:cNvSpPr>
            <a:spLocks noGrp="1"/>
          </p:cNvSpPr>
          <p:nvPr>
            <p:ph sz="half" idx="2"/>
          </p:nvPr>
        </p:nvSpPr>
        <p:spPr/>
        <p:txBody>
          <a:bodyPr/>
          <a:lstStyle/>
          <a:p>
            <a:endParaRPr lang="en-GB"/>
          </a:p>
        </p:txBody>
      </p:sp>
      <p:sp>
        <p:nvSpPr>
          <p:cNvPr id="5" name="Symbol zastępczy tekstu 4">
            <a:extLst>
              <a:ext uri="{FF2B5EF4-FFF2-40B4-BE49-F238E27FC236}">
                <a16:creationId xmlns:a16="http://schemas.microsoft.com/office/drawing/2014/main" id="{343F9B3E-37FA-BDD9-2DBD-D853CF1FAA1E}"/>
              </a:ext>
            </a:extLst>
          </p:cNvPr>
          <p:cNvSpPr>
            <a:spLocks noGrp="1"/>
          </p:cNvSpPr>
          <p:nvPr>
            <p:ph type="body" sz="quarter" idx="3"/>
          </p:nvPr>
        </p:nvSpPr>
        <p:spPr/>
        <p:txBody>
          <a:bodyPr/>
          <a:lstStyle/>
          <a:p>
            <a:endParaRPr lang="en-GB"/>
          </a:p>
        </p:txBody>
      </p:sp>
      <p:sp>
        <p:nvSpPr>
          <p:cNvPr id="6" name="Symbol zastępczy zawartości 5">
            <a:extLst>
              <a:ext uri="{FF2B5EF4-FFF2-40B4-BE49-F238E27FC236}">
                <a16:creationId xmlns:a16="http://schemas.microsoft.com/office/drawing/2014/main" id="{E343BDCC-BF9F-470D-0CA5-32F88E7E06F1}"/>
              </a:ext>
            </a:extLst>
          </p:cNvPr>
          <p:cNvSpPr>
            <a:spLocks noGrp="1"/>
          </p:cNvSpPr>
          <p:nvPr>
            <p:ph sz="quarter" idx="4"/>
          </p:nvPr>
        </p:nvSpPr>
        <p:spPr/>
        <p:txBody>
          <a:bodyPr/>
          <a:lstStyle/>
          <a:p>
            <a:endParaRPr lang="en-GB"/>
          </a:p>
        </p:txBody>
      </p:sp>
      <p:pic>
        <p:nvPicPr>
          <p:cNvPr id="8" name="Obraz 7">
            <a:extLst>
              <a:ext uri="{FF2B5EF4-FFF2-40B4-BE49-F238E27FC236}">
                <a16:creationId xmlns:a16="http://schemas.microsoft.com/office/drawing/2014/main" id="{489C042D-C987-6AA7-4248-EEBDD863FB9C}"/>
              </a:ext>
            </a:extLst>
          </p:cNvPr>
          <p:cNvPicPr>
            <a:picLocks noChangeAspect="1"/>
          </p:cNvPicPr>
          <p:nvPr/>
        </p:nvPicPr>
        <p:blipFill>
          <a:blip r:embed="rId2"/>
          <a:stretch>
            <a:fillRect/>
          </a:stretch>
        </p:blipFill>
        <p:spPr>
          <a:xfrm>
            <a:off x="1482725" y="668337"/>
            <a:ext cx="9029700" cy="5562600"/>
          </a:xfrm>
          <a:prstGeom prst="rect">
            <a:avLst/>
          </a:prstGeom>
        </p:spPr>
      </p:pic>
    </p:spTree>
    <p:extLst>
      <p:ext uri="{BB962C8B-B14F-4D97-AF65-F5344CB8AC3E}">
        <p14:creationId xmlns:p14="http://schemas.microsoft.com/office/powerpoint/2010/main" val="1451906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a:extLst>
              <a:ext uri="{FF2B5EF4-FFF2-40B4-BE49-F238E27FC236}">
                <a16:creationId xmlns:a16="http://schemas.microsoft.com/office/drawing/2014/main" id="{26A82986-A863-D3CA-A7F8-49D4222B9A63}"/>
              </a:ext>
            </a:extLst>
          </p:cNvPr>
          <p:cNvSpPr>
            <a:spLocks noGrp="1"/>
          </p:cNvSpPr>
          <p:nvPr>
            <p:ph type="title"/>
          </p:nvPr>
        </p:nvSpPr>
        <p:spPr/>
        <p:txBody>
          <a:bodyPr>
            <a:normAutofit/>
          </a:bodyPr>
          <a:lstStyle/>
          <a:p>
            <a:r>
              <a:rPr lang="en-GB" sz="3200" b="0" i="0" dirty="0">
                <a:solidFill>
                  <a:srgbClr val="202122"/>
                </a:solidFill>
                <a:effectLst/>
                <a:latin typeface="+mn-lt"/>
              </a:rPr>
              <a:t>The </a:t>
            </a:r>
            <a:r>
              <a:rPr lang="en-GB" sz="3200" i="0" dirty="0">
                <a:solidFill>
                  <a:srgbClr val="202122"/>
                </a:solidFill>
                <a:effectLst/>
                <a:latin typeface="+mn-lt"/>
              </a:rPr>
              <a:t>Gum Wall</a:t>
            </a:r>
            <a:endParaRPr lang="en-GB" sz="3200" dirty="0">
              <a:latin typeface="+mn-lt"/>
            </a:endParaRPr>
          </a:p>
        </p:txBody>
      </p:sp>
      <p:sp>
        <p:nvSpPr>
          <p:cNvPr id="8" name="Symbol zastępczy zawartości 7">
            <a:extLst>
              <a:ext uri="{FF2B5EF4-FFF2-40B4-BE49-F238E27FC236}">
                <a16:creationId xmlns:a16="http://schemas.microsoft.com/office/drawing/2014/main" id="{430E0967-907F-9DD4-D6ED-C8BAF79E456B}"/>
              </a:ext>
            </a:extLst>
          </p:cNvPr>
          <p:cNvSpPr>
            <a:spLocks noGrp="1"/>
          </p:cNvSpPr>
          <p:nvPr>
            <p:ph sz="half" idx="1"/>
          </p:nvPr>
        </p:nvSpPr>
        <p:spPr/>
        <p:txBody>
          <a:bodyPr/>
          <a:lstStyle/>
          <a:p>
            <a:r>
              <a:rPr lang="en-GB" sz="1800" dirty="0">
                <a:latin typeface="Calibri" panose="020F0502020204030204" pitchFamily="34" charset="0"/>
                <a:cs typeface="Times New Roman" panose="02020603050405020304" pitchFamily="18" charset="0"/>
              </a:rPr>
              <a:t>Seattle</a:t>
            </a:r>
            <a:r>
              <a:rPr lang="pl-PL" sz="1800" dirty="0">
                <a:latin typeface="Calibri" panose="020F0502020204030204" pitchFamily="34" charset="0"/>
                <a:cs typeface="Times New Roman" panose="02020603050405020304" pitchFamily="18" charset="0"/>
              </a:rPr>
              <a:t>, USA</a:t>
            </a:r>
          </a:p>
          <a:p>
            <a:r>
              <a:rPr lang="en-GB" sz="1800" dirty="0">
                <a:latin typeface="Calibri" panose="020F0502020204030204" pitchFamily="34" charset="0"/>
                <a:cs typeface="Times New Roman" panose="02020603050405020304" pitchFamily="18" charset="0"/>
              </a:rPr>
              <a:t>a brick wall covered in used </a:t>
            </a:r>
            <a:r>
              <a:rPr lang="pl-PL" sz="1800" dirty="0" err="1">
                <a:latin typeface="Calibri" panose="020F0502020204030204" pitchFamily="34" charset="0"/>
                <a:cs typeface="Times New Roman" panose="02020603050405020304" pitchFamily="18" charset="0"/>
              </a:rPr>
              <a:t>chewing</a:t>
            </a:r>
            <a:r>
              <a:rPr lang="pl-PL" sz="1800" dirty="0">
                <a:latin typeface="Calibri" panose="020F0502020204030204" pitchFamily="34" charset="0"/>
                <a:cs typeface="Times New Roman" panose="02020603050405020304" pitchFamily="18" charset="0"/>
              </a:rPr>
              <a:t> gum</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a tourist attraction </a:t>
            </a:r>
            <a:r>
              <a:rPr lang="pl-PL" sz="1800" dirty="0">
                <a:effectLst/>
                <a:latin typeface="Calibri" panose="020F0502020204030204" pitchFamily="34" charset="0"/>
                <a:ea typeface="Calibri" panose="020F0502020204030204" pitchFamily="34" charset="0"/>
                <a:cs typeface="Times New Roman" panose="02020603050405020304" pitchFamily="18" charset="0"/>
              </a:rPr>
              <a:t>from </a:t>
            </a:r>
            <a:r>
              <a:rPr lang="en-GB" sz="1800" dirty="0">
                <a:effectLst/>
                <a:latin typeface="Calibri" panose="020F0502020204030204" pitchFamily="34" charset="0"/>
                <a:ea typeface="Calibri" panose="020F0502020204030204" pitchFamily="34" charset="0"/>
                <a:cs typeface="Times New Roman" panose="02020603050405020304" pitchFamily="18" charset="0"/>
              </a:rPr>
              <a:t>around 1999</a:t>
            </a:r>
            <a:endParaRPr lang="pl-PL" sz="1800" dirty="0">
              <a:latin typeface="Calibri" panose="020F0502020204030204" pitchFamily="34" charset="0"/>
              <a:cs typeface="Times New Roman" panose="02020603050405020304" pitchFamily="18" charset="0"/>
            </a:endParaRPr>
          </a:p>
        </p:txBody>
      </p:sp>
      <p:sp>
        <p:nvSpPr>
          <p:cNvPr id="9" name="Symbol zastępczy zawartości 8">
            <a:extLst>
              <a:ext uri="{FF2B5EF4-FFF2-40B4-BE49-F238E27FC236}">
                <a16:creationId xmlns:a16="http://schemas.microsoft.com/office/drawing/2014/main" id="{B638AEFC-0713-6AF1-7DFC-F66626A9FC8F}"/>
              </a:ext>
            </a:extLst>
          </p:cNvPr>
          <p:cNvSpPr>
            <a:spLocks noGrp="1"/>
          </p:cNvSpPr>
          <p:nvPr>
            <p:ph sz="half" idx="2"/>
          </p:nvPr>
        </p:nvSpPr>
        <p:spPr/>
        <p:txBody>
          <a:bodyPr/>
          <a:lstStyle/>
          <a:p>
            <a:endParaRPr lang="en-GB"/>
          </a:p>
        </p:txBody>
      </p:sp>
      <p:pic>
        <p:nvPicPr>
          <p:cNvPr id="11" name="Obraz 10">
            <a:extLst>
              <a:ext uri="{FF2B5EF4-FFF2-40B4-BE49-F238E27FC236}">
                <a16:creationId xmlns:a16="http://schemas.microsoft.com/office/drawing/2014/main" id="{4CF3062B-69D5-D7E0-3CA9-3548FB50313C}"/>
              </a:ext>
            </a:extLst>
          </p:cNvPr>
          <p:cNvPicPr>
            <a:picLocks noChangeAspect="1"/>
          </p:cNvPicPr>
          <p:nvPr/>
        </p:nvPicPr>
        <p:blipFill>
          <a:blip r:embed="rId2"/>
          <a:stretch>
            <a:fillRect/>
          </a:stretch>
        </p:blipFill>
        <p:spPr>
          <a:xfrm>
            <a:off x="8867775" y="1274577"/>
            <a:ext cx="3057525" cy="2057400"/>
          </a:xfrm>
          <a:prstGeom prst="rect">
            <a:avLst/>
          </a:prstGeom>
        </p:spPr>
      </p:pic>
      <p:pic>
        <p:nvPicPr>
          <p:cNvPr id="13" name="Obraz 12">
            <a:extLst>
              <a:ext uri="{FF2B5EF4-FFF2-40B4-BE49-F238E27FC236}">
                <a16:creationId xmlns:a16="http://schemas.microsoft.com/office/drawing/2014/main" id="{0005E008-FECC-B300-13A5-6C98A056C227}"/>
              </a:ext>
            </a:extLst>
          </p:cNvPr>
          <p:cNvPicPr>
            <a:picLocks noChangeAspect="1"/>
          </p:cNvPicPr>
          <p:nvPr/>
        </p:nvPicPr>
        <p:blipFill>
          <a:blip r:embed="rId3"/>
          <a:stretch>
            <a:fillRect/>
          </a:stretch>
        </p:blipFill>
        <p:spPr>
          <a:xfrm>
            <a:off x="987378" y="3346871"/>
            <a:ext cx="4728883" cy="2751947"/>
          </a:xfrm>
          <a:prstGeom prst="rect">
            <a:avLst/>
          </a:prstGeom>
        </p:spPr>
      </p:pic>
      <p:pic>
        <p:nvPicPr>
          <p:cNvPr id="15" name="Obraz 14">
            <a:extLst>
              <a:ext uri="{FF2B5EF4-FFF2-40B4-BE49-F238E27FC236}">
                <a16:creationId xmlns:a16="http://schemas.microsoft.com/office/drawing/2014/main" id="{B32D48DC-060B-8222-8724-6EB72CD58F9D}"/>
              </a:ext>
            </a:extLst>
          </p:cNvPr>
          <p:cNvPicPr>
            <a:picLocks noChangeAspect="1"/>
          </p:cNvPicPr>
          <p:nvPr/>
        </p:nvPicPr>
        <p:blipFill>
          <a:blip r:embed="rId4"/>
          <a:stretch>
            <a:fillRect/>
          </a:stretch>
        </p:blipFill>
        <p:spPr>
          <a:xfrm>
            <a:off x="6276975" y="323088"/>
            <a:ext cx="2486025" cy="2181225"/>
          </a:xfrm>
          <a:prstGeom prst="rect">
            <a:avLst/>
          </a:prstGeom>
        </p:spPr>
      </p:pic>
      <p:pic>
        <p:nvPicPr>
          <p:cNvPr id="17" name="Obraz 16">
            <a:extLst>
              <a:ext uri="{FF2B5EF4-FFF2-40B4-BE49-F238E27FC236}">
                <a16:creationId xmlns:a16="http://schemas.microsoft.com/office/drawing/2014/main" id="{AB23DEA3-C54C-8213-8CF2-F0141E541F8F}"/>
              </a:ext>
            </a:extLst>
          </p:cNvPr>
          <p:cNvPicPr>
            <a:picLocks noChangeAspect="1"/>
          </p:cNvPicPr>
          <p:nvPr/>
        </p:nvPicPr>
        <p:blipFill>
          <a:blip r:embed="rId5"/>
          <a:stretch>
            <a:fillRect/>
          </a:stretch>
        </p:blipFill>
        <p:spPr>
          <a:xfrm>
            <a:off x="6168978" y="3429000"/>
            <a:ext cx="3257550" cy="2076450"/>
          </a:xfrm>
          <a:prstGeom prst="rect">
            <a:avLst/>
          </a:prstGeom>
        </p:spPr>
      </p:pic>
      <p:pic>
        <p:nvPicPr>
          <p:cNvPr id="19" name="Obraz 18">
            <a:extLst>
              <a:ext uri="{FF2B5EF4-FFF2-40B4-BE49-F238E27FC236}">
                <a16:creationId xmlns:a16="http://schemas.microsoft.com/office/drawing/2014/main" id="{A1EF19F2-EF59-4422-E6BC-C608904E807E}"/>
              </a:ext>
            </a:extLst>
          </p:cNvPr>
          <p:cNvPicPr>
            <a:picLocks noChangeAspect="1"/>
          </p:cNvPicPr>
          <p:nvPr/>
        </p:nvPicPr>
        <p:blipFill>
          <a:blip r:embed="rId6"/>
          <a:stretch>
            <a:fillRect/>
          </a:stretch>
        </p:blipFill>
        <p:spPr>
          <a:xfrm>
            <a:off x="9809770" y="4343261"/>
            <a:ext cx="2076450" cy="2152650"/>
          </a:xfrm>
          <a:prstGeom prst="rect">
            <a:avLst/>
          </a:prstGeom>
        </p:spPr>
      </p:pic>
    </p:spTree>
    <p:extLst>
      <p:ext uri="{BB962C8B-B14F-4D97-AF65-F5344CB8AC3E}">
        <p14:creationId xmlns:p14="http://schemas.microsoft.com/office/powerpoint/2010/main" val="784272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F8AE52-2C76-38FE-D78A-55320583B13A}"/>
              </a:ext>
            </a:extLst>
          </p:cNvPr>
          <p:cNvSpPr>
            <a:spLocks noGrp="1"/>
          </p:cNvSpPr>
          <p:nvPr>
            <p:ph type="title"/>
          </p:nvPr>
        </p:nvSpPr>
        <p:spPr>
          <a:xfrm>
            <a:off x="2268071" y="1066801"/>
            <a:ext cx="8184775" cy="2148354"/>
          </a:xfrm>
        </p:spPr>
        <p:txBody>
          <a:bodyPr/>
          <a:lstStyle/>
          <a:p>
            <a:r>
              <a:rPr lang="en-GB" dirty="0"/>
              <a:t>Why have the above places become tourist attractions?</a:t>
            </a:r>
          </a:p>
        </p:txBody>
      </p:sp>
      <p:sp>
        <p:nvSpPr>
          <p:cNvPr id="3" name="Symbol zastępczy zawartości 2">
            <a:extLst>
              <a:ext uri="{FF2B5EF4-FFF2-40B4-BE49-F238E27FC236}">
                <a16:creationId xmlns:a16="http://schemas.microsoft.com/office/drawing/2014/main" id="{F56F2D42-C2F9-6932-C0FC-EEF4FF71E14B}"/>
              </a:ext>
            </a:extLst>
          </p:cNvPr>
          <p:cNvSpPr>
            <a:spLocks noGrp="1"/>
          </p:cNvSpPr>
          <p:nvPr>
            <p:ph sz="half" idx="1"/>
          </p:nvPr>
        </p:nvSpPr>
        <p:spPr>
          <a:xfrm>
            <a:off x="838201" y="1825625"/>
            <a:ext cx="5181600" cy="4351338"/>
          </a:xfrm>
        </p:spPr>
        <p:txBody>
          <a:bodyPr/>
          <a:lstStyle/>
          <a:p>
            <a:endParaRPr lang="en-GB" dirty="0"/>
          </a:p>
        </p:txBody>
      </p:sp>
      <p:sp>
        <p:nvSpPr>
          <p:cNvPr id="4" name="Symbol zastępczy zawartości 3">
            <a:extLst>
              <a:ext uri="{FF2B5EF4-FFF2-40B4-BE49-F238E27FC236}">
                <a16:creationId xmlns:a16="http://schemas.microsoft.com/office/drawing/2014/main" id="{ACAB2D89-D34B-0C66-3AF1-ADFC4416ED0E}"/>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2973116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032DC4D-45DE-F1C3-D76F-B82D85DB98AA}"/>
              </a:ext>
            </a:extLst>
          </p:cNvPr>
          <p:cNvSpPr>
            <a:spLocks noGrp="1"/>
          </p:cNvSpPr>
          <p:nvPr>
            <p:ph type="ctrTitle"/>
          </p:nvPr>
        </p:nvSpPr>
        <p:spPr>
          <a:xfrm>
            <a:off x="1524000" y="1122363"/>
            <a:ext cx="9144000" cy="2078037"/>
          </a:xfrm>
        </p:spPr>
        <p:txBody>
          <a:bodyPr>
            <a:normAutofit/>
          </a:bodyPr>
          <a:lstStyle/>
          <a:p>
            <a:r>
              <a:rPr lang="en-GB" sz="3600" dirty="0"/>
              <a:t>Anthropology</a:t>
            </a:r>
            <a:r>
              <a:rPr lang="pl-PL" sz="3600" dirty="0"/>
              <a:t> of Travel and </a:t>
            </a:r>
            <a:r>
              <a:rPr lang="pl-PL" sz="3600" dirty="0" err="1"/>
              <a:t>Tourism</a:t>
            </a:r>
            <a:r>
              <a:rPr lang="pl-PL" sz="3600" dirty="0"/>
              <a:t> </a:t>
            </a:r>
            <a:endParaRPr lang="en-GB" sz="3600" dirty="0"/>
          </a:p>
        </p:txBody>
      </p:sp>
      <p:sp>
        <p:nvSpPr>
          <p:cNvPr id="3" name="Podtytuł 2">
            <a:extLst>
              <a:ext uri="{FF2B5EF4-FFF2-40B4-BE49-F238E27FC236}">
                <a16:creationId xmlns:a16="http://schemas.microsoft.com/office/drawing/2014/main" id="{AFDF59FB-1F23-352C-7E47-CD27D31895AE}"/>
              </a:ext>
            </a:extLst>
          </p:cNvPr>
          <p:cNvSpPr>
            <a:spLocks noGrp="1"/>
          </p:cNvSpPr>
          <p:nvPr>
            <p:ph type="subTitle" idx="1"/>
          </p:nvPr>
        </p:nvSpPr>
        <p:spPr>
          <a:xfrm>
            <a:off x="1524000" y="3942697"/>
            <a:ext cx="9144000" cy="1655762"/>
          </a:xfrm>
        </p:spPr>
        <p:txBody>
          <a:bodyPr/>
          <a:lstStyle/>
          <a:p>
            <a:r>
              <a:rPr lang="en-GB" sz="2800" dirty="0"/>
              <a:t>Travel/tourism &amp; the place</a:t>
            </a:r>
          </a:p>
          <a:p>
            <a:endParaRPr lang="en-GB" dirty="0"/>
          </a:p>
        </p:txBody>
      </p:sp>
    </p:spTree>
    <p:extLst>
      <p:ext uri="{BB962C8B-B14F-4D97-AF65-F5344CB8AC3E}">
        <p14:creationId xmlns:p14="http://schemas.microsoft.com/office/powerpoint/2010/main" val="1701033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GB" sz="3600" dirty="0"/>
              <a:t>S</a:t>
            </a:r>
            <a:r>
              <a:rPr lang="pl-PL" sz="3600" dirty="0"/>
              <a:t>ix </a:t>
            </a:r>
            <a:r>
              <a:rPr lang="pl-PL" sz="3600" dirty="0" err="1"/>
              <a:t>stages</a:t>
            </a:r>
            <a:r>
              <a:rPr lang="pl-PL" sz="3600" dirty="0"/>
              <a:t> of </a:t>
            </a:r>
            <a:r>
              <a:rPr lang="pl-PL" sz="3600" dirty="0" err="1"/>
              <a:t>creating</a:t>
            </a:r>
            <a:r>
              <a:rPr lang="pl-PL" sz="3600" dirty="0"/>
              <a:t> a </a:t>
            </a:r>
            <a:r>
              <a:rPr lang="pl-PL" sz="3600" dirty="0" err="1"/>
              <a:t>tourist</a:t>
            </a:r>
            <a:r>
              <a:rPr lang="pl-PL" sz="3600" dirty="0"/>
              <a:t> </a:t>
            </a:r>
            <a:r>
              <a:rPr lang="pl-PL" sz="3600" dirty="0" err="1"/>
              <a:t>attraction</a:t>
            </a:r>
            <a:r>
              <a:rPr lang="en-GB" sz="3600" dirty="0"/>
              <a:t> </a:t>
            </a:r>
            <a:br>
              <a:rPr lang="pl-PL" sz="3600" dirty="0"/>
            </a:br>
            <a:r>
              <a:rPr lang="en-GB" sz="3600" dirty="0"/>
              <a:t>(</a:t>
            </a:r>
            <a:r>
              <a:rPr lang="pl-PL" sz="3600" dirty="0"/>
              <a:t>Dean </a:t>
            </a:r>
            <a:r>
              <a:rPr lang="pl-PL" sz="3600" dirty="0" err="1"/>
              <a:t>MacCannell</a:t>
            </a:r>
            <a:r>
              <a:rPr lang="en-GB" sz="3600" dirty="0"/>
              <a:t>)</a:t>
            </a:r>
          </a:p>
        </p:txBody>
      </p:sp>
      <p:sp>
        <p:nvSpPr>
          <p:cNvPr id="3" name="Symbol zastępczy zawartości 2"/>
          <p:cNvSpPr>
            <a:spLocks noGrp="1"/>
          </p:cNvSpPr>
          <p:nvPr>
            <p:ph idx="1"/>
          </p:nvPr>
        </p:nvSpPr>
        <p:spPr>
          <a:xfrm>
            <a:off x="838200" y="1981199"/>
            <a:ext cx="10515600" cy="4195763"/>
          </a:xfrm>
        </p:spPr>
        <p:txBody>
          <a:bodyPr>
            <a:normAutofit lnSpcReduction="10000"/>
          </a:bodyPr>
          <a:lstStyle/>
          <a:p>
            <a:pPr marL="514350" indent="-514350">
              <a:buFont typeface="+mj-lt"/>
              <a:buAutoNum type="arabicPeriod"/>
            </a:pPr>
            <a:r>
              <a:rPr lang="pl-PL" dirty="0" err="1"/>
              <a:t>naming</a:t>
            </a:r>
            <a:r>
              <a:rPr lang="pl-PL" dirty="0"/>
              <a:t> </a:t>
            </a:r>
            <a:r>
              <a:rPr lang="pl-PL" dirty="0" err="1"/>
              <a:t>the</a:t>
            </a:r>
            <a:r>
              <a:rPr lang="pl-PL" dirty="0"/>
              <a:t> </a:t>
            </a:r>
            <a:r>
              <a:rPr lang="pl-PL" dirty="0" err="1"/>
              <a:t>object</a:t>
            </a:r>
            <a:endParaRPr lang="en-GB" dirty="0"/>
          </a:p>
          <a:p>
            <a:pPr marL="514350" indent="-514350">
              <a:buFont typeface="+mj-lt"/>
              <a:buAutoNum type="arabicPeriod"/>
            </a:pPr>
            <a:r>
              <a:rPr lang="pl-PL" dirty="0" err="1"/>
              <a:t>distinguishing</a:t>
            </a:r>
            <a:r>
              <a:rPr lang="pl-PL" dirty="0"/>
              <a:t> </a:t>
            </a:r>
            <a:r>
              <a:rPr lang="pl-PL" dirty="0" err="1"/>
              <a:t>the</a:t>
            </a:r>
            <a:r>
              <a:rPr lang="pl-PL" dirty="0"/>
              <a:t> </a:t>
            </a:r>
            <a:r>
              <a:rPr lang="pl-PL" dirty="0" err="1"/>
              <a:t>object</a:t>
            </a:r>
            <a:r>
              <a:rPr lang="pl-PL" dirty="0"/>
              <a:t> </a:t>
            </a:r>
            <a:r>
              <a:rPr lang="pl-PL" dirty="0" err="1"/>
              <a:t>from</a:t>
            </a:r>
            <a:r>
              <a:rPr lang="pl-PL" dirty="0"/>
              <a:t> </a:t>
            </a:r>
            <a:r>
              <a:rPr lang="pl-PL" dirty="0" err="1"/>
              <a:t>the</a:t>
            </a:r>
            <a:r>
              <a:rPr lang="pl-PL" dirty="0"/>
              <a:t> environment (eg </a:t>
            </a:r>
            <a:r>
              <a:rPr lang="pl-PL" dirty="0" err="1"/>
              <a:t>placing</a:t>
            </a:r>
            <a:r>
              <a:rPr lang="pl-PL" dirty="0"/>
              <a:t> a </a:t>
            </a:r>
            <a:r>
              <a:rPr lang="pl-PL" dirty="0" err="1"/>
              <a:t>ticket</a:t>
            </a:r>
            <a:r>
              <a:rPr lang="pl-PL" dirty="0"/>
              <a:t>, </a:t>
            </a:r>
            <a:r>
              <a:rPr lang="pl-PL" dirty="0" err="1"/>
              <a:t>fencing</a:t>
            </a:r>
            <a:r>
              <a:rPr lang="pl-PL" dirty="0"/>
              <a:t>)</a:t>
            </a:r>
            <a:endParaRPr lang="en-GB" dirty="0"/>
          </a:p>
          <a:p>
            <a:pPr marL="514350" indent="-514350">
              <a:buFont typeface="+mj-lt"/>
              <a:buAutoNum type="arabicPeriod"/>
            </a:pPr>
            <a:r>
              <a:rPr lang="pl-PL" dirty="0" err="1"/>
              <a:t>visibility</a:t>
            </a:r>
            <a:r>
              <a:rPr lang="pl-PL" dirty="0"/>
              <a:t> and </a:t>
            </a:r>
            <a:r>
              <a:rPr lang="pl-PL" dirty="0" err="1"/>
              <a:t>elevation</a:t>
            </a:r>
            <a:r>
              <a:rPr lang="pl-PL" dirty="0"/>
              <a:t> of </a:t>
            </a:r>
            <a:r>
              <a:rPr lang="pl-PL" dirty="0" err="1"/>
              <a:t>the</a:t>
            </a:r>
            <a:r>
              <a:rPr lang="pl-PL" dirty="0"/>
              <a:t> </a:t>
            </a:r>
            <a:r>
              <a:rPr lang="pl-PL" dirty="0" err="1"/>
              <a:t>object</a:t>
            </a:r>
            <a:r>
              <a:rPr lang="pl-PL" dirty="0"/>
              <a:t> (eg </a:t>
            </a:r>
            <a:r>
              <a:rPr lang="pl-PL" dirty="0" err="1"/>
              <a:t>making</a:t>
            </a:r>
            <a:r>
              <a:rPr lang="pl-PL" dirty="0"/>
              <a:t> </a:t>
            </a:r>
            <a:r>
              <a:rPr lang="pl-PL" dirty="0" err="1"/>
              <a:t>it</a:t>
            </a:r>
            <a:r>
              <a:rPr lang="pl-PL" dirty="0"/>
              <a:t> </a:t>
            </a:r>
            <a:r>
              <a:rPr lang="pl-PL" dirty="0" err="1"/>
              <a:t>more</a:t>
            </a:r>
            <a:r>
              <a:rPr lang="pl-PL" dirty="0"/>
              <a:t> </a:t>
            </a:r>
            <a:r>
              <a:rPr lang="pl-PL" dirty="0" err="1"/>
              <a:t>attractive</a:t>
            </a:r>
            <a:r>
              <a:rPr lang="pl-PL" dirty="0"/>
              <a:t> by </a:t>
            </a:r>
            <a:r>
              <a:rPr lang="pl-PL" dirty="0" err="1"/>
              <a:t>including</a:t>
            </a:r>
            <a:r>
              <a:rPr lang="pl-PL" dirty="0"/>
              <a:t> </a:t>
            </a:r>
            <a:r>
              <a:rPr lang="pl-PL" dirty="0" err="1"/>
              <a:t>the</a:t>
            </a:r>
            <a:r>
              <a:rPr lang="pl-PL" dirty="0"/>
              <a:t> </a:t>
            </a:r>
            <a:r>
              <a:rPr lang="pl-PL" dirty="0" err="1"/>
              <a:t>tourist</a:t>
            </a:r>
            <a:r>
              <a:rPr lang="pl-PL" dirty="0"/>
              <a:t> </a:t>
            </a:r>
            <a:r>
              <a:rPr lang="pl-PL" dirty="0" err="1"/>
              <a:t>route</a:t>
            </a:r>
            <a:r>
              <a:rPr lang="pl-PL" dirty="0"/>
              <a:t>)</a:t>
            </a:r>
            <a:endParaRPr lang="en-GB" dirty="0"/>
          </a:p>
          <a:p>
            <a:pPr marL="514350" indent="-514350">
              <a:buFont typeface="+mj-lt"/>
              <a:buAutoNum type="arabicPeriod"/>
            </a:pPr>
            <a:r>
              <a:rPr lang="pl-PL" dirty="0" err="1"/>
              <a:t>placing</a:t>
            </a:r>
            <a:r>
              <a:rPr lang="pl-PL" dirty="0"/>
              <a:t> on </a:t>
            </a:r>
            <a:r>
              <a:rPr lang="pl-PL" dirty="0" err="1"/>
              <a:t>the</a:t>
            </a:r>
            <a:r>
              <a:rPr lang="pl-PL" dirty="0"/>
              <a:t> </a:t>
            </a:r>
            <a:r>
              <a:rPr lang="pl-PL" dirty="0" err="1"/>
              <a:t>altar</a:t>
            </a:r>
            <a:r>
              <a:rPr lang="pl-PL" dirty="0"/>
              <a:t> (eg </a:t>
            </a:r>
            <a:r>
              <a:rPr lang="pl-PL" dirty="0" err="1"/>
              <a:t>building</a:t>
            </a:r>
            <a:r>
              <a:rPr lang="pl-PL" dirty="0"/>
              <a:t> </a:t>
            </a:r>
            <a:r>
              <a:rPr lang="pl-PL" dirty="0" err="1"/>
              <a:t>special</a:t>
            </a:r>
            <a:r>
              <a:rPr lang="pl-PL" dirty="0"/>
              <a:t> </a:t>
            </a:r>
            <a:r>
              <a:rPr lang="pl-PL" dirty="0" err="1"/>
              <a:t>buildings</a:t>
            </a:r>
            <a:r>
              <a:rPr lang="pl-PL" dirty="0"/>
              <a:t> </a:t>
            </a:r>
            <a:r>
              <a:rPr lang="pl-PL" dirty="0" err="1"/>
              <a:t>where</a:t>
            </a:r>
            <a:r>
              <a:rPr lang="pl-PL" dirty="0"/>
              <a:t> </a:t>
            </a:r>
            <a:r>
              <a:rPr lang="pl-PL" dirty="0" err="1"/>
              <a:t>attractions</a:t>
            </a:r>
            <a:r>
              <a:rPr lang="pl-PL" dirty="0"/>
              <a:t> </a:t>
            </a:r>
            <a:r>
              <a:rPr lang="pl-PL" dirty="0" err="1"/>
              <a:t>can</a:t>
            </a:r>
            <a:r>
              <a:rPr lang="pl-PL" dirty="0"/>
              <a:t> be </a:t>
            </a:r>
            <a:r>
              <a:rPr lang="pl-PL" dirty="0" err="1"/>
              <a:t>viewed</a:t>
            </a:r>
            <a:r>
              <a:rPr lang="pl-PL" dirty="0"/>
              <a:t>)</a:t>
            </a:r>
            <a:endParaRPr lang="en-GB" dirty="0"/>
          </a:p>
          <a:p>
            <a:pPr marL="514350" indent="-514350">
              <a:buFont typeface="+mj-lt"/>
              <a:buAutoNum type="arabicPeriod"/>
            </a:pPr>
            <a:r>
              <a:rPr lang="pl-PL" dirty="0" err="1"/>
              <a:t>mechanical</a:t>
            </a:r>
            <a:r>
              <a:rPr lang="pl-PL" dirty="0"/>
              <a:t> </a:t>
            </a:r>
            <a:r>
              <a:rPr lang="pl-PL" dirty="0" err="1"/>
              <a:t>reproduction</a:t>
            </a:r>
            <a:r>
              <a:rPr lang="pl-PL" dirty="0"/>
              <a:t> of </a:t>
            </a:r>
            <a:r>
              <a:rPr lang="pl-PL" dirty="0" err="1"/>
              <a:t>the</a:t>
            </a:r>
            <a:r>
              <a:rPr lang="pl-PL" dirty="0"/>
              <a:t> </a:t>
            </a:r>
            <a:r>
              <a:rPr lang="pl-PL" dirty="0" err="1"/>
              <a:t>representation</a:t>
            </a:r>
            <a:r>
              <a:rPr lang="pl-PL" dirty="0"/>
              <a:t> of </a:t>
            </a:r>
            <a:r>
              <a:rPr lang="pl-PL" dirty="0" err="1"/>
              <a:t>the</a:t>
            </a:r>
            <a:r>
              <a:rPr lang="pl-PL" dirty="0"/>
              <a:t> </a:t>
            </a:r>
            <a:r>
              <a:rPr lang="pl-PL" dirty="0" err="1"/>
              <a:t>object</a:t>
            </a:r>
            <a:r>
              <a:rPr lang="pl-PL" dirty="0"/>
              <a:t> (eg by </a:t>
            </a:r>
            <a:r>
              <a:rPr lang="pl-PL" dirty="0" err="1"/>
              <a:t>circulating</a:t>
            </a:r>
            <a:r>
              <a:rPr lang="pl-PL" dirty="0"/>
              <a:t> </a:t>
            </a:r>
            <a:r>
              <a:rPr lang="pl-PL" dirty="0" err="1"/>
              <a:t>postcards</a:t>
            </a:r>
            <a:r>
              <a:rPr lang="pl-PL" dirty="0"/>
              <a:t> </a:t>
            </a:r>
            <a:r>
              <a:rPr lang="pl-PL" dirty="0" err="1"/>
              <a:t>with</a:t>
            </a:r>
            <a:r>
              <a:rPr lang="pl-PL" dirty="0"/>
              <a:t> </a:t>
            </a:r>
            <a:r>
              <a:rPr lang="pl-PL" dirty="0" err="1"/>
              <a:t>the</a:t>
            </a:r>
            <a:r>
              <a:rPr lang="pl-PL" dirty="0"/>
              <a:t> </a:t>
            </a:r>
            <a:r>
              <a:rPr lang="pl-PL" dirty="0" err="1"/>
              <a:t>image</a:t>
            </a:r>
            <a:r>
              <a:rPr lang="pl-PL" dirty="0"/>
              <a:t> of </a:t>
            </a:r>
            <a:r>
              <a:rPr lang="pl-PL" dirty="0" err="1"/>
              <a:t>the</a:t>
            </a:r>
            <a:r>
              <a:rPr lang="pl-PL" dirty="0"/>
              <a:t> </a:t>
            </a:r>
            <a:r>
              <a:rPr lang="pl-PL" dirty="0" err="1"/>
              <a:t>object</a:t>
            </a:r>
            <a:r>
              <a:rPr lang="pl-PL" dirty="0"/>
              <a:t>)</a:t>
            </a:r>
            <a:endParaRPr lang="en-GB" dirty="0"/>
          </a:p>
          <a:p>
            <a:pPr marL="514350" indent="-514350">
              <a:buFont typeface="+mj-lt"/>
              <a:buAutoNum type="arabicPeriod"/>
            </a:pPr>
            <a:r>
              <a:rPr lang="pl-PL" dirty="0" err="1"/>
              <a:t>social</a:t>
            </a:r>
            <a:r>
              <a:rPr lang="pl-PL" dirty="0"/>
              <a:t> </a:t>
            </a:r>
            <a:r>
              <a:rPr lang="pl-PL" dirty="0" err="1"/>
              <a:t>reproduction</a:t>
            </a:r>
            <a:r>
              <a:rPr lang="pl-PL" dirty="0"/>
              <a:t> (eg </a:t>
            </a:r>
            <a:r>
              <a:rPr lang="pl-PL" dirty="0" err="1"/>
              <a:t>naming</a:t>
            </a:r>
            <a:r>
              <a:rPr lang="pl-PL" dirty="0"/>
              <a:t> a </a:t>
            </a:r>
            <a:r>
              <a:rPr lang="pl-PL" dirty="0" err="1"/>
              <a:t>restaurant</a:t>
            </a:r>
            <a:r>
              <a:rPr lang="pl-PL" dirty="0"/>
              <a:t> </a:t>
            </a:r>
            <a:r>
              <a:rPr lang="pl-PL" dirty="0" err="1"/>
              <a:t>just</a:t>
            </a:r>
            <a:r>
              <a:rPr lang="pl-PL" dirty="0"/>
              <a:t> </a:t>
            </a:r>
            <a:r>
              <a:rPr lang="pl-PL" dirty="0" err="1"/>
              <a:t>like</a:t>
            </a:r>
            <a:r>
              <a:rPr lang="pl-PL" dirty="0"/>
              <a:t> an </a:t>
            </a:r>
            <a:r>
              <a:rPr lang="pl-PL" dirty="0" err="1"/>
              <a:t>object</a:t>
            </a:r>
            <a:r>
              <a:rPr lang="pl-PL" dirty="0"/>
              <a:t>)</a:t>
            </a:r>
            <a:endParaRPr lang="en-GB" dirty="0"/>
          </a:p>
          <a:p>
            <a:endParaRPr lang="en-GB"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lvl="0"/>
            <a:br>
              <a:rPr lang="pl-PL" dirty="0"/>
            </a:br>
            <a:r>
              <a:rPr lang="pl-PL" dirty="0"/>
              <a:t>1. </a:t>
            </a:r>
            <a:r>
              <a:rPr lang="pl-PL" dirty="0" err="1"/>
              <a:t>naming</a:t>
            </a:r>
            <a:r>
              <a:rPr lang="pl-PL" dirty="0"/>
              <a:t> </a:t>
            </a:r>
            <a:r>
              <a:rPr lang="pl-PL" dirty="0" err="1"/>
              <a:t>the</a:t>
            </a:r>
            <a:r>
              <a:rPr lang="pl-PL" dirty="0"/>
              <a:t> </a:t>
            </a:r>
            <a:r>
              <a:rPr lang="pl-PL" dirty="0" err="1"/>
              <a:t>object</a:t>
            </a:r>
            <a:r>
              <a:rPr lang="pl-PL" dirty="0"/>
              <a:t>/</a:t>
            </a:r>
            <a:r>
              <a:rPr lang="pl-PL" dirty="0" err="1"/>
              <a:t>the</a:t>
            </a:r>
            <a:r>
              <a:rPr lang="pl-PL" dirty="0"/>
              <a:t> place</a:t>
            </a:r>
            <a:br>
              <a:rPr lang="en-GB" dirty="0"/>
            </a:br>
            <a:endParaRPr lang="en-GB" dirty="0"/>
          </a:p>
        </p:txBody>
      </p:sp>
      <p:sp>
        <p:nvSpPr>
          <p:cNvPr id="3" name="Symbol zastępczy zawartości 2"/>
          <p:cNvSpPr>
            <a:spLocks noGrp="1"/>
          </p:cNvSpPr>
          <p:nvPr>
            <p:ph idx="1"/>
          </p:nvPr>
        </p:nvSpPr>
        <p:spPr>
          <a:xfrm>
            <a:off x="1156447" y="2191872"/>
            <a:ext cx="5286412" cy="3043245"/>
          </a:xfrm>
        </p:spPr>
        <p:txBody>
          <a:bodyPr>
            <a:normAutofit lnSpcReduction="10000"/>
          </a:bodyPr>
          <a:lstStyle/>
          <a:p>
            <a:pPr>
              <a:buNone/>
            </a:pPr>
            <a:endParaRPr lang="pl-PL" dirty="0"/>
          </a:p>
          <a:p>
            <a:r>
              <a:rPr lang="pl-PL" dirty="0" err="1"/>
              <a:t>historical</a:t>
            </a:r>
            <a:r>
              <a:rPr lang="pl-PL" dirty="0"/>
              <a:t>, </a:t>
            </a:r>
            <a:r>
              <a:rPr lang="pl-PL" dirty="0" err="1"/>
              <a:t>traditional</a:t>
            </a:r>
            <a:r>
              <a:rPr lang="pl-PL" dirty="0"/>
              <a:t> </a:t>
            </a:r>
            <a:r>
              <a:rPr lang="pl-PL" dirty="0" err="1"/>
              <a:t>names</a:t>
            </a:r>
            <a:r>
              <a:rPr lang="pl-PL" dirty="0"/>
              <a:t>, </a:t>
            </a:r>
          </a:p>
          <a:p>
            <a:r>
              <a:rPr lang="pl-PL" dirty="0"/>
              <a:t>„</a:t>
            </a:r>
            <a:r>
              <a:rPr lang="pl-PL" dirty="0" err="1"/>
              <a:t>the</a:t>
            </a:r>
            <a:r>
              <a:rPr lang="pl-PL" dirty="0"/>
              <a:t> </a:t>
            </a:r>
            <a:r>
              <a:rPr lang="pl-PL" dirty="0" err="1"/>
              <a:t>bests</a:t>
            </a:r>
            <a:r>
              <a:rPr lang="pl-PL" dirty="0"/>
              <a:t>” (</a:t>
            </a:r>
            <a:r>
              <a:rPr lang="pl-PL" b="1" dirty="0" err="1"/>
              <a:t>the</a:t>
            </a:r>
            <a:r>
              <a:rPr lang="pl-PL" b="1" dirty="0"/>
              <a:t> </a:t>
            </a:r>
            <a:r>
              <a:rPr lang="pl-PL" b="1" dirty="0" err="1"/>
              <a:t>oldest</a:t>
            </a:r>
            <a:r>
              <a:rPr lang="pl-PL" b="1" dirty="0"/>
              <a:t>, </a:t>
            </a:r>
            <a:r>
              <a:rPr lang="pl-PL" b="1" dirty="0" err="1"/>
              <a:t>the</a:t>
            </a:r>
            <a:r>
              <a:rPr lang="pl-PL" b="1" dirty="0"/>
              <a:t> </a:t>
            </a:r>
            <a:r>
              <a:rPr lang="pl-PL" b="1" dirty="0" err="1"/>
              <a:t>highest</a:t>
            </a:r>
            <a:r>
              <a:rPr lang="pl-PL" dirty="0"/>
              <a:t>) </a:t>
            </a:r>
            <a:r>
              <a:rPr lang="pl-PL" dirty="0" err="1"/>
              <a:t>or</a:t>
            </a:r>
            <a:r>
              <a:rPr lang="pl-PL" dirty="0"/>
              <a:t> </a:t>
            </a:r>
            <a:r>
              <a:rPr lang="en-GB" dirty="0"/>
              <a:t>the specific feature is underlined</a:t>
            </a:r>
            <a:r>
              <a:rPr lang="pl-PL" dirty="0"/>
              <a:t> (</a:t>
            </a:r>
            <a:r>
              <a:rPr lang="pl-PL" b="1" dirty="0"/>
              <a:t>old, </a:t>
            </a:r>
            <a:r>
              <a:rPr lang="pl-PL" b="1" dirty="0" err="1"/>
              <a:t>ancient</a:t>
            </a:r>
            <a:r>
              <a:rPr lang="pl-PL" b="1" dirty="0"/>
              <a:t>, Czech</a:t>
            </a:r>
            <a:r>
              <a:rPr lang="pl-PL" dirty="0"/>
              <a:t>),</a:t>
            </a:r>
          </a:p>
          <a:p>
            <a:r>
              <a:rPr lang="pl-PL" dirty="0" err="1"/>
              <a:t>symbolic</a:t>
            </a:r>
            <a:r>
              <a:rPr lang="pl-PL" dirty="0"/>
              <a:t>, </a:t>
            </a:r>
            <a:r>
              <a:rPr lang="pl-PL" dirty="0" err="1"/>
              <a:t>metaphorical</a:t>
            </a:r>
            <a:r>
              <a:rPr lang="pl-PL" dirty="0"/>
              <a:t> </a:t>
            </a:r>
            <a:r>
              <a:rPr lang="pl-PL" dirty="0" err="1"/>
              <a:t>names</a:t>
            </a:r>
            <a:r>
              <a:rPr lang="pl-PL" dirty="0"/>
              <a:t> (eg.</a:t>
            </a:r>
            <a:r>
              <a:rPr lang="en-GB" dirty="0"/>
              <a:t> Palm Islands</a:t>
            </a:r>
            <a:r>
              <a:rPr lang="pl-PL" dirty="0"/>
              <a:t>)</a:t>
            </a:r>
            <a:endParaRPr lang="en-GB" dirty="0"/>
          </a:p>
          <a:p>
            <a:endParaRPr lang="pl-PL" dirty="0"/>
          </a:p>
          <a:p>
            <a:endParaRPr lang="pl-PL" dirty="0"/>
          </a:p>
          <a:p>
            <a:endParaRPr lang="en-GB" dirty="0"/>
          </a:p>
        </p:txBody>
      </p:sp>
      <p:pic>
        <p:nvPicPr>
          <p:cNvPr id="6" name="Picture 2"/>
          <p:cNvPicPr>
            <a:picLocks noChangeAspect="1" noChangeArrowheads="1"/>
          </p:cNvPicPr>
          <p:nvPr/>
        </p:nvPicPr>
        <p:blipFill>
          <a:blip r:embed="rId2" cstate="print"/>
          <a:srcRect/>
          <a:stretch>
            <a:fillRect/>
          </a:stretch>
        </p:blipFill>
        <p:spPr bwMode="auto">
          <a:xfrm>
            <a:off x="6863297" y="2347233"/>
            <a:ext cx="4172256" cy="2296485"/>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2. </a:t>
            </a:r>
            <a:r>
              <a:rPr lang="pl-PL" dirty="0" err="1"/>
              <a:t>distinguishing</a:t>
            </a:r>
            <a:r>
              <a:rPr lang="pl-PL" dirty="0"/>
              <a:t> </a:t>
            </a:r>
            <a:r>
              <a:rPr lang="pl-PL" dirty="0" err="1"/>
              <a:t>the</a:t>
            </a:r>
            <a:r>
              <a:rPr lang="pl-PL" dirty="0"/>
              <a:t> </a:t>
            </a:r>
            <a:r>
              <a:rPr lang="pl-PL" dirty="0" err="1"/>
              <a:t>object</a:t>
            </a:r>
            <a:r>
              <a:rPr lang="pl-PL" dirty="0"/>
              <a:t>/</a:t>
            </a:r>
            <a:r>
              <a:rPr lang="pl-PL" dirty="0" err="1"/>
              <a:t>the</a:t>
            </a:r>
            <a:r>
              <a:rPr lang="pl-PL" dirty="0"/>
              <a:t> place </a:t>
            </a:r>
            <a:r>
              <a:rPr lang="pl-PL" dirty="0" err="1"/>
              <a:t>from</a:t>
            </a:r>
            <a:r>
              <a:rPr lang="pl-PL" dirty="0"/>
              <a:t> </a:t>
            </a:r>
            <a:r>
              <a:rPr lang="pl-PL" dirty="0" err="1"/>
              <a:t>the</a:t>
            </a:r>
            <a:r>
              <a:rPr lang="pl-PL" dirty="0"/>
              <a:t> environment </a:t>
            </a:r>
            <a:endParaRPr lang="en-GB" dirty="0"/>
          </a:p>
        </p:txBody>
      </p:sp>
      <p:sp>
        <p:nvSpPr>
          <p:cNvPr id="3" name="Symbol zastępczy zawartości 2"/>
          <p:cNvSpPr>
            <a:spLocks noGrp="1"/>
          </p:cNvSpPr>
          <p:nvPr>
            <p:ph idx="1"/>
          </p:nvPr>
        </p:nvSpPr>
        <p:spPr/>
        <p:txBody>
          <a:bodyPr/>
          <a:lstStyle/>
          <a:p>
            <a:pPr>
              <a:buNone/>
            </a:pPr>
            <a:endParaRPr lang="pl-PL" dirty="0"/>
          </a:p>
          <a:p>
            <a:r>
              <a:rPr lang="pl-PL" dirty="0" err="1"/>
              <a:t>placing</a:t>
            </a:r>
            <a:r>
              <a:rPr lang="pl-PL" dirty="0"/>
              <a:t> a </a:t>
            </a:r>
            <a:r>
              <a:rPr lang="pl-PL" dirty="0" err="1"/>
              <a:t>ticket</a:t>
            </a:r>
            <a:r>
              <a:rPr lang="pl-PL" dirty="0"/>
              <a:t>, </a:t>
            </a:r>
            <a:r>
              <a:rPr lang="pl-PL" dirty="0" err="1"/>
              <a:t>fencing</a:t>
            </a:r>
            <a:r>
              <a:rPr lang="pl-PL" dirty="0"/>
              <a:t>, </a:t>
            </a:r>
            <a:r>
              <a:rPr lang="pl-PL" dirty="0" err="1"/>
              <a:t>visit</a:t>
            </a:r>
            <a:r>
              <a:rPr lang="pl-PL" dirty="0"/>
              <a:t> </a:t>
            </a:r>
            <a:r>
              <a:rPr lang="pl-PL" dirty="0" err="1"/>
              <a:t>hours</a:t>
            </a:r>
            <a:r>
              <a:rPr lang="pl-PL" dirty="0"/>
              <a:t>,</a:t>
            </a:r>
          </a:p>
          <a:p>
            <a:r>
              <a:rPr lang="en-GB" dirty="0"/>
              <a:t>it can not be available always and for everyone</a:t>
            </a:r>
            <a:r>
              <a:rPr lang="pl-PL" dirty="0"/>
              <a:t>,</a:t>
            </a:r>
          </a:p>
          <a:p>
            <a:r>
              <a:rPr lang="en-GB" dirty="0"/>
              <a:t>must be treated as special</a:t>
            </a:r>
            <a:endParaRPr lang="pl-PL" dirty="0"/>
          </a:p>
          <a:p>
            <a:endParaRPr lang="en-GB" dirty="0"/>
          </a:p>
        </p:txBody>
      </p:sp>
      <p:pic>
        <p:nvPicPr>
          <p:cNvPr id="6146" name="Picture 2"/>
          <p:cNvPicPr>
            <a:picLocks noChangeAspect="1" noChangeArrowheads="1"/>
          </p:cNvPicPr>
          <p:nvPr/>
        </p:nvPicPr>
        <p:blipFill>
          <a:blip r:embed="rId2"/>
          <a:srcRect/>
          <a:stretch>
            <a:fillRect/>
          </a:stretch>
        </p:blipFill>
        <p:spPr bwMode="auto">
          <a:xfrm>
            <a:off x="7524760" y="3650006"/>
            <a:ext cx="2643174" cy="2890762"/>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3. </a:t>
            </a:r>
            <a:r>
              <a:rPr lang="pl-PL" dirty="0" err="1"/>
              <a:t>visibility</a:t>
            </a:r>
            <a:r>
              <a:rPr lang="pl-PL" dirty="0"/>
              <a:t> and </a:t>
            </a:r>
            <a:r>
              <a:rPr lang="pl-PL" dirty="0" err="1"/>
              <a:t>elevation</a:t>
            </a:r>
            <a:r>
              <a:rPr lang="pl-PL" dirty="0"/>
              <a:t> of </a:t>
            </a:r>
            <a:r>
              <a:rPr lang="pl-PL" dirty="0" err="1"/>
              <a:t>the</a:t>
            </a:r>
            <a:r>
              <a:rPr lang="pl-PL" dirty="0"/>
              <a:t> </a:t>
            </a:r>
            <a:r>
              <a:rPr lang="pl-PL" dirty="0" err="1"/>
              <a:t>object</a:t>
            </a:r>
            <a:r>
              <a:rPr lang="pl-PL" dirty="0"/>
              <a:t>/</a:t>
            </a:r>
            <a:r>
              <a:rPr lang="pl-PL" dirty="0" err="1"/>
              <a:t>the</a:t>
            </a:r>
            <a:r>
              <a:rPr lang="pl-PL" dirty="0"/>
              <a:t> place </a:t>
            </a:r>
            <a:endParaRPr lang="en-GB" dirty="0"/>
          </a:p>
        </p:txBody>
      </p:sp>
      <p:sp>
        <p:nvSpPr>
          <p:cNvPr id="3" name="Symbol zastępczy zawartości 2"/>
          <p:cNvSpPr>
            <a:spLocks noGrp="1"/>
          </p:cNvSpPr>
          <p:nvPr>
            <p:ph idx="1"/>
          </p:nvPr>
        </p:nvSpPr>
        <p:spPr/>
        <p:txBody>
          <a:bodyPr/>
          <a:lstStyle/>
          <a:p>
            <a:pPr lvl="0"/>
            <a:r>
              <a:rPr lang="pl-PL" dirty="0" err="1"/>
              <a:t>including</a:t>
            </a:r>
            <a:r>
              <a:rPr lang="pl-PL" dirty="0"/>
              <a:t> </a:t>
            </a:r>
            <a:r>
              <a:rPr lang="pl-PL" dirty="0" err="1"/>
              <a:t>the</a:t>
            </a:r>
            <a:r>
              <a:rPr lang="pl-PL" dirty="0"/>
              <a:t> </a:t>
            </a:r>
            <a:r>
              <a:rPr lang="pl-PL" dirty="0" err="1"/>
              <a:t>object</a:t>
            </a:r>
            <a:r>
              <a:rPr lang="pl-PL" dirty="0"/>
              <a:t> </a:t>
            </a:r>
            <a:r>
              <a:rPr lang="pl-PL" dirty="0" err="1"/>
              <a:t>in</a:t>
            </a:r>
            <a:r>
              <a:rPr lang="pl-PL" dirty="0"/>
              <a:t> </a:t>
            </a:r>
            <a:r>
              <a:rPr lang="pl-PL" dirty="0" err="1"/>
              <a:t>descriptions</a:t>
            </a:r>
            <a:r>
              <a:rPr lang="pl-PL" dirty="0"/>
              <a:t> </a:t>
            </a:r>
            <a:r>
              <a:rPr lang="pl-PL" dirty="0" err="1"/>
              <a:t>in</a:t>
            </a:r>
            <a:r>
              <a:rPr lang="pl-PL" dirty="0"/>
              <a:t> </a:t>
            </a:r>
            <a:r>
              <a:rPr lang="pl-PL" dirty="0" err="1"/>
              <a:t>guides</a:t>
            </a:r>
            <a:r>
              <a:rPr lang="pl-PL" dirty="0"/>
              <a:t>, on </a:t>
            </a:r>
            <a:r>
              <a:rPr lang="pl-PL" dirty="0" err="1"/>
              <a:t>information</a:t>
            </a:r>
            <a:r>
              <a:rPr lang="pl-PL" dirty="0"/>
              <a:t> </a:t>
            </a:r>
            <a:r>
              <a:rPr lang="pl-PL" dirty="0" err="1"/>
              <a:t>boards</a:t>
            </a:r>
            <a:r>
              <a:rPr lang="pl-PL" dirty="0"/>
              <a:t>, on </a:t>
            </a:r>
            <a:r>
              <a:rPr lang="pl-PL" dirty="0" err="1"/>
              <a:t>maps</a:t>
            </a:r>
            <a:r>
              <a:rPr lang="pl-PL" dirty="0"/>
              <a:t>,</a:t>
            </a:r>
          </a:p>
          <a:p>
            <a:pPr lvl="0"/>
            <a:r>
              <a:rPr lang="pl-PL" dirty="0"/>
              <a:t>one </a:t>
            </a:r>
            <a:r>
              <a:rPr lang="pl-PL" dirty="0" err="1"/>
              <a:t>day</a:t>
            </a:r>
            <a:r>
              <a:rPr lang="pl-PL" dirty="0"/>
              <a:t> </a:t>
            </a:r>
            <a:r>
              <a:rPr lang="pl-PL" dirty="0" err="1"/>
              <a:t>tours</a:t>
            </a:r>
            <a:r>
              <a:rPr lang="pl-PL" dirty="0"/>
              <a:t>, </a:t>
            </a:r>
            <a:r>
              <a:rPr lang="pl-PL" dirty="0" err="1"/>
              <a:t>tourist</a:t>
            </a:r>
            <a:r>
              <a:rPr lang="pl-PL" dirty="0"/>
              <a:t> </a:t>
            </a:r>
            <a:r>
              <a:rPr lang="pl-PL" dirty="0" err="1"/>
              <a:t>routes</a:t>
            </a:r>
            <a:r>
              <a:rPr lang="pl-PL" dirty="0"/>
              <a:t>,</a:t>
            </a:r>
          </a:p>
          <a:p>
            <a:pPr lvl="0"/>
            <a:r>
              <a:rPr lang="pl-PL" dirty="0" err="1"/>
              <a:t>tourist</a:t>
            </a:r>
            <a:r>
              <a:rPr lang="pl-PL" dirty="0"/>
              <a:t> </a:t>
            </a:r>
            <a:r>
              <a:rPr lang="pl-PL" dirty="0" err="1"/>
              <a:t>agencies</a:t>
            </a:r>
            <a:r>
              <a:rPr lang="pl-PL" dirty="0"/>
              <a:t> and on </a:t>
            </a:r>
            <a:r>
              <a:rPr lang="pl-PL" b="1" dirty="0"/>
              <a:t>the Internet </a:t>
            </a:r>
          </a:p>
          <a:p>
            <a:pPr lvl="0"/>
            <a:endParaRPr lang="pl-PL" dirty="0"/>
          </a:p>
          <a:p>
            <a:pPr lvl="0"/>
            <a:endParaRPr lang="en-GB" dirty="0"/>
          </a:p>
          <a:p>
            <a:pPr lvl="0"/>
            <a:endParaRPr lang="pl-PL" dirty="0"/>
          </a:p>
          <a:p>
            <a:pPr lvl="0"/>
            <a:endParaRPr lang="pl-PL" dirty="0"/>
          </a:p>
        </p:txBody>
      </p:sp>
      <p:pic>
        <p:nvPicPr>
          <p:cNvPr id="5" name="Picture 2"/>
          <p:cNvPicPr>
            <a:picLocks noChangeAspect="1" noChangeArrowheads="1"/>
          </p:cNvPicPr>
          <p:nvPr/>
        </p:nvPicPr>
        <p:blipFill>
          <a:blip r:embed="rId2"/>
          <a:srcRect/>
          <a:stretch>
            <a:fillRect/>
          </a:stretch>
        </p:blipFill>
        <p:spPr bwMode="auto">
          <a:xfrm>
            <a:off x="4810116" y="4000505"/>
            <a:ext cx="5243520" cy="2449819"/>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75764" y="259977"/>
            <a:ext cx="9150975" cy="1143000"/>
          </a:xfrm>
        </p:spPr>
        <p:txBody>
          <a:bodyPr/>
          <a:lstStyle/>
          <a:p>
            <a:r>
              <a:rPr lang="pl-PL" dirty="0"/>
              <a:t>4. </a:t>
            </a:r>
            <a:r>
              <a:rPr lang="pl-PL" dirty="0" err="1"/>
              <a:t>placing</a:t>
            </a:r>
            <a:r>
              <a:rPr lang="pl-PL" dirty="0"/>
              <a:t> on </a:t>
            </a:r>
            <a:r>
              <a:rPr lang="pl-PL" dirty="0" err="1"/>
              <a:t>the</a:t>
            </a:r>
            <a:r>
              <a:rPr lang="pl-PL" dirty="0"/>
              <a:t> </a:t>
            </a:r>
            <a:r>
              <a:rPr lang="pl-PL" dirty="0" err="1"/>
              <a:t>altar</a:t>
            </a:r>
            <a:r>
              <a:rPr lang="pl-PL" dirty="0"/>
              <a:t> </a:t>
            </a:r>
            <a:endParaRPr lang="en-GB" dirty="0"/>
          </a:p>
        </p:txBody>
      </p:sp>
      <p:sp>
        <p:nvSpPr>
          <p:cNvPr id="7" name="Symbol zastępczy zawartości 6"/>
          <p:cNvSpPr>
            <a:spLocks noGrp="1"/>
          </p:cNvSpPr>
          <p:nvPr>
            <p:ph idx="1"/>
          </p:nvPr>
        </p:nvSpPr>
        <p:spPr/>
        <p:txBody>
          <a:bodyPr/>
          <a:lstStyle/>
          <a:p>
            <a:endParaRPr lang="en-GB" dirty="0"/>
          </a:p>
        </p:txBody>
      </p:sp>
      <p:pic>
        <p:nvPicPr>
          <p:cNvPr id="8197" name="Picture 5"/>
          <p:cNvPicPr>
            <a:picLocks noChangeAspect="1" noChangeArrowheads="1"/>
          </p:cNvPicPr>
          <p:nvPr/>
        </p:nvPicPr>
        <p:blipFill>
          <a:blip r:embed="rId3"/>
          <a:srcRect/>
          <a:stretch>
            <a:fillRect/>
          </a:stretch>
        </p:blipFill>
        <p:spPr bwMode="auto">
          <a:xfrm>
            <a:off x="778314" y="1690391"/>
            <a:ext cx="5317686" cy="3368228"/>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6234112" y="1690391"/>
            <a:ext cx="4981575" cy="3368228"/>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2024" y="857232"/>
            <a:ext cx="8412895" cy="1143000"/>
          </a:xfrm>
        </p:spPr>
        <p:txBody>
          <a:bodyPr>
            <a:normAutofit/>
          </a:bodyPr>
          <a:lstStyle/>
          <a:p>
            <a:r>
              <a:rPr lang="pl-PL" sz="3600" dirty="0"/>
              <a:t>5. </a:t>
            </a:r>
            <a:r>
              <a:rPr lang="pl-PL" sz="3600" dirty="0" err="1"/>
              <a:t>mechanical</a:t>
            </a:r>
            <a:r>
              <a:rPr lang="pl-PL" sz="3600" dirty="0"/>
              <a:t> </a:t>
            </a:r>
            <a:r>
              <a:rPr lang="pl-PL" sz="3600" dirty="0" err="1"/>
              <a:t>reproduction</a:t>
            </a:r>
            <a:r>
              <a:rPr lang="pl-PL" sz="3600" dirty="0"/>
              <a:t> of </a:t>
            </a:r>
            <a:r>
              <a:rPr lang="pl-PL" sz="3600" dirty="0" err="1"/>
              <a:t>the</a:t>
            </a:r>
            <a:r>
              <a:rPr lang="pl-PL" sz="3600" dirty="0"/>
              <a:t> </a:t>
            </a:r>
            <a:r>
              <a:rPr lang="pl-PL" sz="3600" dirty="0" err="1"/>
              <a:t>representation</a:t>
            </a:r>
            <a:r>
              <a:rPr lang="pl-PL" sz="3600" dirty="0"/>
              <a:t> of </a:t>
            </a:r>
            <a:r>
              <a:rPr lang="pl-PL" sz="3600" dirty="0" err="1"/>
              <a:t>the</a:t>
            </a:r>
            <a:r>
              <a:rPr lang="pl-PL" sz="3600" dirty="0"/>
              <a:t> </a:t>
            </a:r>
            <a:r>
              <a:rPr lang="pl-PL" sz="3600" dirty="0" err="1"/>
              <a:t>object</a:t>
            </a:r>
            <a:r>
              <a:rPr lang="pl-PL" sz="3600" dirty="0"/>
              <a:t> </a:t>
            </a:r>
            <a:endParaRPr lang="en-GB" sz="3600" dirty="0"/>
          </a:p>
        </p:txBody>
      </p:sp>
      <p:pic>
        <p:nvPicPr>
          <p:cNvPr id="9218" name="Picture 2"/>
          <p:cNvPicPr>
            <a:picLocks noChangeAspect="1" noChangeArrowheads="1"/>
          </p:cNvPicPr>
          <p:nvPr/>
        </p:nvPicPr>
        <p:blipFill>
          <a:blip r:embed="rId3"/>
          <a:srcRect/>
          <a:stretch>
            <a:fillRect/>
          </a:stretch>
        </p:blipFill>
        <p:spPr bwMode="auto">
          <a:xfrm>
            <a:off x="5381620" y="3500438"/>
            <a:ext cx="5057176" cy="3143272"/>
          </a:xfrm>
          <a:prstGeom prst="rect">
            <a:avLst/>
          </a:prstGeom>
          <a:noFill/>
          <a:ln w="9525">
            <a:noFill/>
            <a:miter lim="800000"/>
            <a:headEnd/>
            <a:tailEnd/>
          </a:ln>
          <a:effectLst/>
        </p:spPr>
      </p:pic>
      <p:pic>
        <p:nvPicPr>
          <p:cNvPr id="9219" name="Picture 3"/>
          <p:cNvPicPr>
            <a:picLocks noGrp="1" noChangeAspect="1" noChangeArrowheads="1"/>
          </p:cNvPicPr>
          <p:nvPr>
            <p:ph idx="1"/>
          </p:nvPr>
        </p:nvPicPr>
        <p:blipFill>
          <a:blip r:embed="rId4"/>
          <a:srcRect/>
          <a:stretch>
            <a:fillRect/>
          </a:stretch>
        </p:blipFill>
        <p:spPr bwMode="auto">
          <a:xfrm>
            <a:off x="1738283" y="2643182"/>
            <a:ext cx="3505623" cy="3857652"/>
          </a:xfrm>
          <a:prstGeom prst="rect">
            <a:avLst/>
          </a:prstGeom>
          <a:noFill/>
          <a:ln w="9525">
            <a:noFill/>
            <a:miter lim="800000"/>
            <a:headEnd/>
            <a:tailEnd/>
          </a:ln>
          <a:effectLst/>
        </p:spPr>
      </p:pic>
      <p:pic>
        <p:nvPicPr>
          <p:cNvPr id="9222" name="Picture 6"/>
          <p:cNvPicPr>
            <a:picLocks noChangeAspect="1" noChangeArrowheads="1"/>
          </p:cNvPicPr>
          <p:nvPr/>
        </p:nvPicPr>
        <p:blipFill>
          <a:blip r:embed="rId5"/>
          <a:srcRect/>
          <a:stretch>
            <a:fillRect/>
          </a:stretch>
        </p:blipFill>
        <p:spPr bwMode="auto">
          <a:xfrm>
            <a:off x="8914919" y="383700"/>
            <a:ext cx="2281241" cy="2366635"/>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6. </a:t>
            </a:r>
            <a:r>
              <a:rPr lang="pl-PL" dirty="0" err="1"/>
              <a:t>social</a:t>
            </a:r>
            <a:r>
              <a:rPr lang="pl-PL" dirty="0"/>
              <a:t> </a:t>
            </a:r>
            <a:r>
              <a:rPr lang="pl-PL" dirty="0" err="1"/>
              <a:t>reproduction</a:t>
            </a:r>
            <a:r>
              <a:rPr lang="pl-PL" dirty="0"/>
              <a:t> </a:t>
            </a:r>
            <a:endParaRPr lang="en-GB" dirty="0"/>
          </a:p>
        </p:txBody>
      </p:sp>
      <p:pic>
        <p:nvPicPr>
          <p:cNvPr id="10242" name="Picture 2"/>
          <p:cNvPicPr>
            <a:picLocks noGrp="1" noChangeAspect="1" noChangeArrowheads="1"/>
          </p:cNvPicPr>
          <p:nvPr>
            <p:ph idx="1"/>
          </p:nvPr>
        </p:nvPicPr>
        <p:blipFill>
          <a:blip r:embed="rId3"/>
          <a:srcRect/>
          <a:stretch>
            <a:fillRect/>
          </a:stretch>
        </p:blipFill>
        <p:spPr bwMode="auto">
          <a:xfrm>
            <a:off x="1616124" y="1624326"/>
            <a:ext cx="4076465" cy="4013264"/>
          </a:xfrm>
          <a:prstGeom prst="rect">
            <a:avLst/>
          </a:prstGeom>
          <a:noFill/>
          <a:ln w="9525">
            <a:noFill/>
            <a:miter lim="800000"/>
            <a:headEnd/>
            <a:tailEnd/>
          </a:ln>
          <a:effectLst/>
        </p:spPr>
      </p:pic>
      <p:pic>
        <p:nvPicPr>
          <p:cNvPr id="10243" name="Picture 3"/>
          <p:cNvPicPr>
            <a:picLocks noChangeAspect="1" noChangeArrowheads="1"/>
          </p:cNvPicPr>
          <p:nvPr/>
        </p:nvPicPr>
        <p:blipFill>
          <a:blip r:embed="rId4"/>
          <a:srcRect/>
          <a:stretch>
            <a:fillRect/>
          </a:stretch>
        </p:blipFill>
        <p:spPr bwMode="auto">
          <a:xfrm>
            <a:off x="6499413" y="1643050"/>
            <a:ext cx="3849891" cy="399454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24760" y="1285860"/>
            <a:ext cx="2686040" cy="1143000"/>
          </a:xfrm>
        </p:spPr>
        <p:txBody>
          <a:bodyPr>
            <a:normAutofit fontScale="90000"/>
          </a:bodyPr>
          <a:lstStyle/>
          <a:p>
            <a:r>
              <a:rPr lang="cs-CZ" dirty="0" err="1"/>
              <a:t>Difference</a:t>
            </a:r>
            <a:r>
              <a:rPr lang="pl-PL" dirty="0"/>
              <a:t>?</a:t>
            </a:r>
            <a:endParaRPr lang="en-GB" dirty="0"/>
          </a:p>
        </p:txBody>
      </p:sp>
      <p:pic>
        <p:nvPicPr>
          <p:cNvPr id="1026" name="Picture 2"/>
          <p:cNvPicPr>
            <a:picLocks noGrp="1" noChangeAspect="1" noChangeArrowheads="1"/>
          </p:cNvPicPr>
          <p:nvPr>
            <p:ph idx="1"/>
          </p:nvPr>
        </p:nvPicPr>
        <p:blipFill>
          <a:blip r:embed="rId2"/>
          <a:srcRect/>
          <a:stretch>
            <a:fillRect/>
          </a:stretch>
        </p:blipFill>
        <p:spPr bwMode="auto">
          <a:xfrm>
            <a:off x="1881158" y="285728"/>
            <a:ext cx="5284612" cy="350046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024430" y="3429000"/>
            <a:ext cx="5370642" cy="3214686"/>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GB" dirty="0"/>
          </a:p>
        </p:txBody>
      </p:sp>
      <p:sp>
        <p:nvSpPr>
          <p:cNvPr id="3" name="Symbol zastępczy zawartości 2"/>
          <p:cNvSpPr>
            <a:spLocks noGrp="1"/>
          </p:cNvSpPr>
          <p:nvPr>
            <p:ph idx="1"/>
          </p:nvPr>
        </p:nvSpPr>
        <p:spPr/>
        <p:txBody>
          <a:bodyPr/>
          <a:lstStyle/>
          <a:p>
            <a:endParaRPr lang="en-GB"/>
          </a:p>
        </p:txBody>
      </p:sp>
      <p:pic>
        <p:nvPicPr>
          <p:cNvPr id="2050" name="Picture 2"/>
          <p:cNvPicPr>
            <a:picLocks noChangeAspect="1" noChangeArrowheads="1"/>
          </p:cNvPicPr>
          <p:nvPr/>
        </p:nvPicPr>
        <p:blipFill>
          <a:blip r:embed="rId2"/>
          <a:srcRect/>
          <a:stretch>
            <a:fillRect/>
          </a:stretch>
        </p:blipFill>
        <p:spPr bwMode="auto">
          <a:xfrm>
            <a:off x="1738283" y="642918"/>
            <a:ext cx="8706645" cy="5259384"/>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GB" dirty="0"/>
          </a:p>
        </p:txBody>
      </p:sp>
      <p:pic>
        <p:nvPicPr>
          <p:cNvPr id="8195" name="Picture 3"/>
          <p:cNvPicPr>
            <a:picLocks noGrp="1" noChangeAspect="1" noChangeArrowheads="1"/>
          </p:cNvPicPr>
          <p:nvPr>
            <p:ph idx="1"/>
          </p:nvPr>
        </p:nvPicPr>
        <p:blipFill>
          <a:blip r:embed="rId2"/>
          <a:srcRect/>
          <a:stretch>
            <a:fillRect/>
          </a:stretch>
        </p:blipFill>
        <p:spPr bwMode="auto">
          <a:xfrm>
            <a:off x="715467" y="249591"/>
            <a:ext cx="3857652" cy="3919998"/>
          </a:xfrm>
          <a:prstGeom prst="rect">
            <a:avLst/>
          </a:prstGeom>
          <a:noFill/>
          <a:ln w="9525">
            <a:noFill/>
            <a:miter lim="800000"/>
            <a:headEnd/>
            <a:tailEnd/>
          </a:ln>
          <a:effectLst/>
        </p:spPr>
      </p:pic>
      <p:pic>
        <p:nvPicPr>
          <p:cNvPr id="8197" name="Picture 5"/>
          <p:cNvPicPr>
            <a:picLocks noChangeAspect="1" noChangeArrowheads="1"/>
          </p:cNvPicPr>
          <p:nvPr/>
        </p:nvPicPr>
        <p:blipFill>
          <a:blip r:embed="rId3"/>
          <a:srcRect/>
          <a:stretch>
            <a:fillRect/>
          </a:stretch>
        </p:blipFill>
        <p:spPr bwMode="auto">
          <a:xfrm>
            <a:off x="6634441" y="249591"/>
            <a:ext cx="4481506" cy="3937097"/>
          </a:xfrm>
          <a:prstGeom prst="rect">
            <a:avLst/>
          </a:prstGeom>
          <a:noFill/>
          <a:ln w="9525">
            <a:noFill/>
            <a:miter lim="800000"/>
            <a:headEnd/>
            <a:tailEnd/>
          </a:ln>
          <a:effectLst/>
        </p:spPr>
      </p:pic>
      <p:pic>
        <p:nvPicPr>
          <p:cNvPr id="8198" name="Picture 6"/>
          <p:cNvPicPr>
            <a:picLocks noChangeAspect="1" noChangeArrowheads="1"/>
          </p:cNvPicPr>
          <p:nvPr/>
        </p:nvPicPr>
        <p:blipFill>
          <a:blip r:embed="rId4"/>
          <a:srcRect/>
          <a:stretch>
            <a:fillRect/>
          </a:stretch>
        </p:blipFill>
        <p:spPr bwMode="auto">
          <a:xfrm>
            <a:off x="4238193" y="3933927"/>
            <a:ext cx="3071834" cy="2674482"/>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73B8AC4-D5DE-552F-4165-33D1A75E696A}"/>
              </a:ext>
            </a:extLst>
          </p:cNvPr>
          <p:cNvSpPr>
            <a:spLocks noGrp="1"/>
          </p:cNvSpPr>
          <p:nvPr>
            <p:ph type="title"/>
          </p:nvPr>
        </p:nvSpPr>
        <p:spPr/>
        <p:txBody>
          <a:bodyPr>
            <a:normAutofit/>
          </a:bodyPr>
          <a:lstStyle/>
          <a:p>
            <a:r>
              <a:rPr lang="en-GB" sz="3200" b="1" dirty="0"/>
              <a:t>Recapitulation</a:t>
            </a:r>
            <a:r>
              <a:rPr lang="pl-PL" sz="3200" b="1" dirty="0"/>
              <a:t> from 4.10.2022</a:t>
            </a:r>
            <a:endParaRPr lang="en-GB" sz="3200" dirty="0"/>
          </a:p>
        </p:txBody>
      </p:sp>
      <p:sp>
        <p:nvSpPr>
          <p:cNvPr id="3" name="Symbol zastępczy zawartości 2">
            <a:extLst>
              <a:ext uri="{FF2B5EF4-FFF2-40B4-BE49-F238E27FC236}">
                <a16:creationId xmlns:a16="http://schemas.microsoft.com/office/drawing/2014/main" id="{FDB7702A-9328-8F84-2908-45C033870E0A}"/>
              </a:ext>
            </a:extLst>
          </p:cNvPr>
          <p:cNvSpPr>
            <a:spLocks noGrp="1"/>
          </p:cNvSpPr>
          <p:nvPr>
            <p:ph idx="1"/>
          </p:nvPr>
        </p:nvSpPr>
        <p:spPr>
          <a:xfrm>
            <a:off x="838200" y="1547719"/>
            <a:ext cx="10515600" cy="4351338"/>
          </a:xfrm>
        </p:spPr>
        <p:txBody>
          <a:bodyPr>
            <a:normAutofit lnSpcReduction="10000"/>
          </a:bodyPr>
          <a:lstStyle/>
          <a:p>
            <a:r>
              <a:rPr lang="pl-PL" sz="2400" dirty="0">
                <a:latin typeface="Calibri" panose="020F0502020204030204" pitchFamily="34" charset="0"/>
                <a:ea typeface="Calibri" panose="020F0502020204030204" pitchFamily="34" charset="0"/>
                <a:cs typeface="Times New Roman" panose="02020603050405020304" pitchFamily="18" charset="0"/>
              </a:rPr>
              <a:t>t</a:t>
            </a:r>
            <a:r>
              <a:rPr lang="pl-PL" sz="2400" dirty="0">
                <a:effectLst/>
                <a:latin typeface="Calibri" panose="020F0502020204030204" pitchFamily="34" charset="0"/>
                <a:ea typeface="Calibri" panose="020F0502020204030204" pitchFamily="34" charset="0"/>
                <a:cs typeface="Times New Roman" panose="02020603050405020304" pitchFamily="18" charset="0"/>
              </a:rPr>
              <a:t>he </a:t>
            </a:r>
            <a:r>
              <a:rPr lang="pl-PL" sz="2400" dirty="0" err="1">
                <a:effectLst/>
                <a:latin typeface="Calibri" panose="020F0502020204030204" pitchFamily="34" charset="0"/>
                <a:ea typeface="Calibri" panose="020F0502020204030204" pitchFamily="34" charset="0"/>
                <a:cs typeface="Times New Roman" panose="02020603050405020304" pitchFamily="18" charset="0"/>
              </a:rPr>
              <a:t>rise</a:t>
            </a:r>
            <a:r>
              <a:rPr lang="pl-PL" sz="2400" dirty="0">
                <a:effectLst/>
                <a:latin typeface="Calibri" panose="020F0502020204030204" pitchFamily="34" charset="0"/>
                <a:ea typeface="Calibri" panose="020F0502020204030204" pitchFamily="34" charset="0"/>
                <a:cs typeface="Times New Roman" panose="02020603050405020304" pitchFamily="18" charset="0"/>
              </a:rPr>
              <a:t> of </a:t>
            </a:r>
            <a:r>
              <a:rPr lang="pl-PL" sz="2400" dirty="0" err="1">
                <a:effectLst/>
                <a:latin typeface="Calibri" panose="020F0502020204030204" pitchFamily="34" charset="0"/>
                <a:ea typeface="Calibri" panose="020F0502020204030204" pitchFamily="34" charset="0"/>
                <a:cs typeface="Times New Roman" panose="02020603050405020304" pitchFamily="18" charset="0"/>
              </a:rPr>
              <a:t>tourism</a:t>
            </a:r>
            <a:r>
              <a:rPr lang="pl-PL" sz="2400" dirty="0">
                <a:effectLst/>
                <a:latin typeface="Calibri" panose="020F0502020204030204" pitchFamily="34" charset="0"/>
                <a:ea typeface="Calibri" panose="020F0502020204030204" pitchFamily="34" charset="0"/>
                <a:cs typeface="Times New Roman" panose="02020603050405020304" pitchFamily="18" charset="0"/>
              </a:rPr>
              <a:t> im modern </a:t>
            </a:r>
            <a:r>
              <a:rPr lang="pl-PL" sz="2400" dirty="0" err="1">
                <a:effectLst/>
                <a:latin typeface="Calibri" panose="020F0502020204030204" pitchFamily="34" charset="0"/>
                <a:ea typeface="Calibri" panose="020F0502020204030204" pitchFamily="34" charset="0"/>
                <a:cs typeface="Times New Roman" panose="02020603050405020304" pitchFamily="18" charset="0"/>
              </a:rPr>
              <a:t>times</a:t>
            </a:r>
            <a:r>
              <a:rPr lang="pl-PL" sz="2400" dirty="0">
                <a:effectLst/>
                <a:latin typeface="Calibri" panose="020F0502020204030204" pitchFamily="34" charset="0"/>
                <a:ea typeface="Calibri" panose="020F0502020204030204" pitchFamily="34" charset="0"/>
                <a:cs typeface="Times New Roman" panose="02020603050405020304" pitchFamily="18" charset="0"/>
              </a:rPr>
              <a:t> 1840 – 1914 – </a:t>
            </a:r>
            <a:r>
              <a:rPr lang="pl-PL" sz="2400" dirty="0" err="1">
                <a:effectLst/>
                <a:latin typeface="Calibri" panose="020F0502020204030204" pitchFamily="34" charset="0"/>
                <a:ea typeface="Calibri" panose="020F0502020204030204" pitchFamily="34" charset="0"/>
                <a:cs typeface="Times New Roman" panose="02020603050405020304" pitchFamily="18" charset="0"/>
              </a:rPr>
              <a:t>impact</a:t>
            </a:r>
            <a:r>
              <a:rPr lang="pl-PL" sz="2400" dirty="0">
                <a:effectLst/>
                <a:latin typeface="Calibri" panose="020F0502020204030204" pitchFamily="34" charset="0"/>
                <a:ea typeface="Calibri" panose="020F0502020204030204" pitchFamily="34" charset="0"/>
                <a:cs typeface="Times New Roman" panose="02020603050405020304" pitchFamily="18" charset="0"/>
              </a:rPr>
              <a:t> of </a:t>
            </a:r>
            <a:r>
              <a:rPr lang="en-GB" sz="2400" dirty="0">
                <a:effectLst/>
                <a:latin typeface="Calibri" panose="020F0502020204030204" pitchFamily="34" charset="0"/>
                <a:ea typeface="Calibri" panose="020F0502020204030204" pitchFamily="34" charset="0"/>
                <a:cs typeface="Times New Roman" panose="02020603050405020304" pitchFamily="18" charset="0"/>
              </a:rPr>
              <a:t>industrialization and urbanization</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dirty="0">
                <a:effectLst/>
                <a:latin typeface="Calibri" panose="020F0502020204030204" pitchFamily="34" charset="0"/>
                <a:ea typeface="Calibri" panose="020F0502020204030204" pitchFamily="34" charset="0"/>
                <a:cs typeface="Times New Roman" panose="02020603050405020304" pitchFamily="18" charset="0"/>
              </a:rPr>
              <a:t>the first tourist</a:t>
            </a:r>
            <a:r>
              <a:rPr lang="pl-PL" sz="2400" dirty="0">
                <a:latin typeface="Calibri" panose="020F0502020204030204" pitchFamily="34" charset="0"/>
                <a:ea typeface="Calibri" panose="020F0502020204030204" pitchFamily="34" charset="0"/>
                <a:cs typeface="Times New Roman" panose="02020603050405020304" pitchFamily="18" charset="0"/>
              </a:rPr>
              <a:t> </a:t>
            </a:r>
            <a:r>
              <a:rPr lang="pl-PL" sz="2400" dirty="0" err="1">
                <a:latin typeface="Calibri" panose="020F0502020204030204" pitchFamily="34" charset="0"/>
                <a:ea typeface="Calibri" panose="020F0502020204030204" pitchFamily="34" charset="0"/>
                <a:cs typeface="Times New Roman" panose="02020603050405020304" pitchFamily="18" charset="0"/>
              </a:rPr>
              <a:t>agency</a:t>
            </a:r>
            <a:r>
              <a:rPr lang="pl-PL" sz="2400" dirty="0">
                <a:latin typeface="Calibri" panose="020F0502020204030204" pitchFamily="34" charset="0"/>
                <a:ea typeface="Calibri" panose="020F0502020204030204" pitchFamily="34" charset="0"/>
                <a:cs typeface="Times New Roman" panose="02020603050405020304" pitchFamily="18" charset="0"/>
              </a:rPr>
              <a:t> – Thomas Cook, UK</a:t>
            </a:r>
          </a:p>
          <a:p>
            <a:r>
              <a:rPr lang="pl-PL" sz="2400" dirty="0">
                <a:latin typeface="Calibri" panose="020F0502020204030204" pitchFamily="34" charset="0"/>
                <a:ea typeface="Calibri" panose="020F0502020204030204" pitchFamily="34" charset="0"/>
                <a:cs typeface="Times New Roman" panose="02020603050405020304" pitchFamily="18" charset="0"/>
              </a:rPr>
              <a:t>development of </a:t>
            </a:r>
            <a:r>
              <a:rPr lang="pl-PL" sz="2400" dirty="0" err="1">
                <a:latin typeface="Calibri" panose="020F0502020204030204" pitchFamily="34" charset="0"/>
                <a:ea typeface="Calibri" panose="020F0502020204030204" pitchFamily="34" charset="0"/>
                <a:cs typeface="Times New Roman" panose="02020603050405020304" pitchFamily="18" charset="0"/>
              </a:rPr>
              <a:t>hotels</a:t>
            </a:r>
            <a:r>
              <a:rPr lang="pl-PL" sz="2400" dirty="0">
                <a:latin typeface="Calibri" panose="020F0502020204030204" pitchFamily="34" charset="0"/>
                <a:ea typeface="Calibri" panose="020F0502020204030204" pitchFamily="34" charset="0"/>
                <a:cs typeface="Times New Roman" panose="02020603050405020304" pitchFamily="18" charset="0"/>
              </a:rPr>
              <a:t>, </a:t>
            </a:r>
            <a:r>
              <a:rPr lang="pl-PL" sz="2400" dirty="0" err="1">
                <a:latin typeface="Calibri" panose="020F0502020204030204" pitchFamily="34" charset="0"/>
                <a:ea typeface="Calibri" panose="020F0502020204030204" pitchFamily="34" charset="0"/>
                <a:cs typeface="Times New Roman" panose="02020603050405020304" pitchFamily="18" charset="0"/>
              </a:rPr>
              <a:t>motels</a:t>
            </a:r>
            <a:r>
              <a:rPr lang="pl-PL" sz="2400" dirty="0">
                <a:latin typeface="Calibri" panose="020F0502020204030204" pitchFamily="34" charset="0"/>
                <a:ea typeface="Calibri" panose="020F0502020204030204" pitchFamily="34" charset="0"/>
                <a:cs typeface="Times New Roman" panose="02020603050405020304" pitchFamily="18" charset="0"/>
              </a:rPr>
              <a:t> &amp; </a:t>
            </a:r>
            <a:r>
              <a:rPr lang="pl-PL" sz="2400" dirty="0" err="1">
                <a:latin typeface="Calibri" panose="020F0502020204030204" pitchFamily="34" charset="0"/>
                <a:ea typeface="Calibri" panose="020F0502020204030204" pitchFamily="34" charset="0"/>
                <a:cs typeface="Times New Roman" panose="02020603050405020304" pitchFamily="18" charset="0"/>
              </a:rPr>
              <a:t>campsites</a:t>
            </a:r>
            <a:endParaRPr lang="pl-PL" sz="2400" dirty="0">
              <a:latin typeface="Calibri" panose="020F0502020204030204" pitchFamily="34" charset="0"/>
              <a:ea typeface="Calibri" panose="020F0502020204030204" pitchFamily="34" charset="0"/>
              <a:cs typeface="Times New Roman" panose="02020603050405020304" pitchFamily="18" charset="0"/>
            </a:endParaRPr>
          </a:p>
          <a:p>
            <a:r>
              <a:rPr lang="pl-PL" sz="2400" dirty="0">
                <a:latin typeface="Calibri" panose="020F0502020204030204" pitchFamily="34" charset="0"/>
                <a:ea typeface="Calibri" panose="020F0502020204030204" pitchFamily="34" charset="0"/>
                <a:cs typeface="Times New Roman" panose="02020603050405020304" pitchFamily="18" charset="0"/>
              </a:rPr>
              <a:t>t</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ransport</a:t>
            </a:r>
            <a:r>
              <a:rPr lang="en-GB" sz="2400" dirty="0">
                <a:effectLst/>
                <a:latin typeface="Calibri" panose="020F0502020204030204" pitchFamily="34" charset="0"/>
                <a:ea typeface="Calibri" panose="020F0502020204030204" pitchFamily="34" charset="0"/>
                <a:cs typeface="Times New Roman" panose="02020603050405020304" pitchFamily="18" charset="0"/>
              </a:rPr>
              <a:t> is an integral part of tourism</a:t>
            </a:r>
            <a:r>
              <a:rPr lang="pl-PL" sz="2400" dirty="0">
                <a:effectLst/>
                <a:latin typeface="Calibri" panose="020F0502020204030204" pitchFamily="34" charset="0"/>
                <a:ea typeface="Calibri" panose="020F0502020204030204" pitchFamily="34" charset="0"/>
                <a:cs typeface="Times New Roman" panose="02020603050405020304" pitchFamily="18" charset="0"/>
              </a:rPr>
              <a:t> (1. </a:t>
            </a:r>
            <a:r>
              <a:rPr lang="pl-PL" sz="2400" dirty="0" err="1">
                <a:effectLst/>
                <a:latin typeface="Calibri" panose="020F0502020204030204" pitchFamily="34" charset="0"/>
                <a:ea typeface="Calibri" panose="020F0502020204030204" pitchFamily="34" charset="0"/>
                <a:cs typeface="Times New Roman" panose="02020603050405020304" pitchFamily="18" charset="0"/>
              </a:rPr>
              <a:t>functional</a:t>
            </a:r>
            <a:r>
              <a:rPr lang="pl-PL" sz="2400" dirty="0">
                <a:effectLst/>
                <a:latin typeface="Calibri" panose="020F0502020204030204" pitchFamily="34" charset="0"/>
                <a:ea typeface="Calibri" panose="020F0502020204030204" pitchFamily="34" charset="0"/>
                <a:cs typeface="Times New Roman" panose="02020603050405020304" pitchFamily="18" charset="0"/>
              </a:rPr>
              <a:t> role 2. transport as </a:t>
            </a:r>
            <a:r>
              <a:rPr lang="pl-PL" sz="2400" dirty="0" err="1">
                <a:effectLst/>
                <a:latin typeface="Calibri" panose="020F0502020204030204" pitchFamily="34" charset="0"/>
                <a:ea typeface="Calibri" panose="020F0502020204030204" pitchFamily="34" charset="0"/>
                <a:cs typeface="Times New Roman" panose="02020603050405020304" pitchFamily="18" charset="0"/>
              </a:rPr>
              <a:t>tourism</a:t>
            </a:r>
            <a:r>
              <a:rPr lang="pl-PL" sz="2400" dirty="0">
                <a:effectLst/>
                <a:latin typeface="Calibri" panose="020F0502020204030204" pitchFamily="34" charset="0"/>
                <a:ea typeface="Calibri" panose="020F0502020204030204" pitchFamily="34" charset="0"/>
                <a:cs typeface="Times New Roman" panose="02020603050405020304" pitchFamily="18" charset="0"/>
              </a:rPr>
              <a:t>)</a:t>
            </a:r>
          </a:p>
          <a:p>
            <a:r>
              <a:rPr lang="en-GB" sz="2400" dirty="0">
                <a:effectLst/>
                <a:latin typeface="Calibri" panose="020F0502020204030204" pitchFamily="34" charset="0"/>
                <a:ea typeface="Calibri" panose="020F0502020204030204" pitchFamily="34" charset="0"/>
                <a:cs typeface="Times New Roman" panose="02020603050405020304" pitchFamily="18" charset="0"/>
              </a:rPr>
              <a:t>individualization of tourism and its mass character (turn of the 20th / 21st century)</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dirty="0"/>
              <a:t>changing the nature of tourism - traveling for rest and relaxation</a:t>
            </a:r>
            <a:r>
              <a:rPr lang="pl-PL" sz="2400" dirty="0"/>
              <a:t> &amp; </a:t>
            </a:r>
            <a:r>
              <a:rPr lang="en-GB" sz="2400" dirty="0"/>
              <a:t>accessible to all </a:t>
            </a:r>
            <a:r>
              <a:rPr lang="pl-PL" sz="2400" dirty="0"/>
              <a:t>„</a:t>
            </a:r>
            <a:r>
              <a:rPr lang="en-GB" sz="2400" dirty="0"/>
              <a:t>social classes</a:t>
            </a:r>
            <a:r>
              <a:rPr lang="pl-PL" sz="2400" dirty="0"/>
              <a:t>”</a:t>
            </a:r>
          </a:p>
          <a:p>
            <a:endParaRPr lang="pl-PL" sz="2400" dirty="0"/>
          </a:p>
          <a:p>
            <a:r>
              <a:rPr lang="en-GB" sz="2400" dirty="0"/>
              <a:t>interesting song comment</a:t>
            </a:r>
            <a:r>
              <a:rPr lang="pl-PL" sz="2400" dirty="0"/>
              <a:t>s</a:t>
            </a:r>
            <a:r>
              <a:rPr lang="en-GB" sz="2400" dirty="0"/>
              <a:t> by </a:t>
            </a:r>
            <a:r>
              <a:rPr lang="pl-PL" sz="2400" dirty="0"/>
              <a:t>– Petr and </a:t>
            </a:r>
            <a:r>
              <a:rPr lang="pl-PL" sz="2400" dirty="0" err="1"/>
              <a:t>Jo</a:t>
            </a:r>
            <a:r>
              <a:rPr lang="pl-PL" sz="2400" dirty="0"/>
              <a:t>-Ann</a:t>
            </a:r>
          </a:p>
          <a:p>
            <a:pPr marL="0" indent="0">
              <a:buNone/>
            </a:pPr>
            <a:endParaRPr lang="pl-PL" dirty="0"/>
          </a:p>
        </p:txBody>
      </p:sp>
    </p:spTree>
    <p:extLst>
      <p:ext uri="{BB962C8B-B14F-4D97-AF65-F5344CB8AC3E}">
        <p14:creationId xmlns:p14="http://schemas.microsoft.com/office/powerpoint/2010/main" val="3406361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3DC75BE-83FB-ACC9-64D1-BDAE3AE63962}"/>
              </a:ext>
            </a:extLst>
          </p:cNvPr>
          <p:cNvSpPr>
            <a:spLocks noGrp="1"/>
          </p:cNvSpPr>
          <p:nvPr>
            <p:ph type="title"/>
          </p:nvPr>
        </p:nvSpPr>
        <p:spPr/>
        <p:txBody>
          <a:bodyPr/>
          <a:lstStyle/>
          <a:p>
            <a:endParaRPr lang="en-GB"/>
          </a:p>
        </p:txBody>
      </p:sp>
      <p:sp>
        <p:nvSpPr>
          <p:cNvPr id="3" name="Symbol zastępczy zawartości 2">
            <a:extLst>
              <a:ext uri="{FF2B5EF4-FFF2-40B4-BE49-F238E27FC236}">
                <a16:creationId xmlns:a16="http://schemas.microsoft.com/office/drawing/2014/main" id="{83D95228-B6B7-FA74-3262-91D1A0C167DE}"/>
              </a:ext>
            </a:extLst>
          </p:cNvPr>
          <p:cNvSpPr>
            <a:spLocks noGrp="1"/>
          </p:cNvSpPr>
          <p:nvPr>
            <p:ph idx="1"/>
          </p:nvPr>
        </p:nvSpPr>
        <p:spPr/>
        <p:txBody>
          <a:bodyPr/>
          <a:lstStyle/>
          <a:p>
            <a:r>
              <a:rPr lang="pl-PL" dirty="0"/>
              <a:t>The </a:t>
            </a:r>
            <a:r>
              <a:rPr lang="pl-PL" dirty="0" err="1"/>
              <a:t>songs</a:t>
            </a:r>
            <a:r>
              <a:rPr lang="pl-PL" dirty="0"/>
              <a:t> </a:t>
            </a:r>
            <a:r>
              <a:rPr lang="pl-PL" dirty="0" err="1"/>
              <a:t>presentations</a:t>
            </a:r>
            <a:r>
              <a:rPr lang="pl-PL" dirty="0"/>
              <a:t>…</a:t>
            </a:r>
            <a:endParaRPr lang="en-GB" dirty="0"/>
          </a:p>
        </p:txBody>
      </p:sp>
    </p:spTree>
    <p:extLst>
      <p:ext uri="{BB962C8B-B14F-4D97-AF65-F5344CB8AC3E}">
        <p14:creationId xmlns:p14="http://schemas.microsoft.com/office/powerpoint/2010/main" val="2163582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F442D0A-E11C-67A1-6B22-32DAEA7D0D3B}"/>
              </a:ext>
            </a:extLst>
          </p:cNvPr>
          <p:cNvSpPr>
            <a:spLocks noGrp="1"/>
          </p:cNvSpPr>
          <p:nvPr>
            <p:ph type="title"/>
          </p:nvPr>
        </p:nvSpPr>
        <p:spPr>
          <a:xfrm>
            <a:off x="838200" y="806824"/>
            <a:ext cx="10515600" cy="883864"/>
          </a:xfrm>
        </p:spPr>
        <p:txBody>
          <a:bodyPr>
            <a:normAutofit fontScale="90000"/>
          </a:bodyPr>
          <a:lstStyle/>
          <a:p>
            <a:r>
              <a:rPr lang="en-GB" sz="3200" dirty="0">
                <a:effectLst/>
                <a:latin typeface="Calibri" panose="020F0502020204030204" pitchFamily="34" charset="0"/>
                <a:ea typeface="Calibri" panose="020F0502020204030204" pitchFamily="34" charset="0"/>
                <a:cs typeface="Times New Roman" panose="02020603050405020304" pitchFamily="18" charset="0"/>
              </a:rPr>
              <a:t>Place categories in ethnology/anthropology</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Symbol zastępczy zawartości 2">
            <a:extLst>
              <a:ext uri="{FF2B5EF4-FFF2-40B4-BE49-F238E27FC236}">
                <a16:creationId xmlns:a16="http://schemas.microsoft.com/office/drawing/2014/main" id="{BFF6A80A-9942-2D1F-E748-658899A78F42}"/>
              </a:ext>
            </a:extLst>
          </p:cNvPr>
          <p:cNvSpPr>
            <a:spLocks noGrp="1"/>
          </p:cNvSpPr>
          <p:nvPr>
            <p:ph idx="1"/>
          </p:nvPr>
        </p:nvSpPr>
        <p:spPr>
          <a:xfrm>
            <a:off x="838200" y="1825625"/>
            <a:ext cx="5437094" cy="4351338"/>
          </a:xfrm>
        </p:spPr>
        <p:txBody>
          <a:bodyPr/>
          <a:lstStyle/>
          <a:p>
            <a:r>
              <a:rPr lang="en-GB" sz="1800" dirty="0">
                <a:latin typeface="Calibri" panose="020F0502020204030204" pitchFamily="34" charset="0"/>
                <a:ea typeface="Calibri" panose="020F0502020204030204" pitchFamily="34" charset="0"/>
                <a:cs typeface="Times New Roman" panose="02020603050405020304" pitchFamily="18" charset="0"/>
              </a:rPr>
              <a:t>t</a:t>
            </a:r>
            <a:r>
              <a:rPr lang="en-GB" sz="1800" dirty="0">
                <a:effectLst/>
                <a:latin typeface="Calibri" panose="020F0502020204030204" pitchFamily="34" charset="0"/>
                <a:ea typeface="Calibri" panose="020F0502020204030204" pitchFamily="34" charset="0"/>
                <a:cs typeface="Times New Roman" panose="02020603050405020304" pitchFamily="18" charset="0"/>
              </a:rPr>
              <a:t>he place (and time) understood in a qualitative way (not quantitative)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symbolic level</a:t>
            </a:r>
          </a:p>
          <a:p>
            <a:r>
              <a:rPr lang="en-GB" sz="1800" dirty="0">
                <a:latin typeface="Calibri" panose="020F0502020204030204" pitchFamily="34" charset="0"/>
                <a:cs typeface="Times New Roman" panose="02020603050405020304" pitchFamily="18" charset="0"/>
              </a:rPr>
              <a:t>ownership of a place,  (cosmos vs. chaos)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an important factor in the construction of an individual's identity</a:t>
            </a:r>
            <a:endParaRPr lang="en-GB" sz="1800" dirty="0">
              <a:latin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Arnold van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Gennep</a:t>
            </a:r>
            <a:r>
              <a:rPr lang="en-GB" sz="1800" dirty="0">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exclusion, liminal and re-inclusion</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Mircea Eliade: sacrum –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profanum</a:t>
            </a:r>
            <a:r>
              <a:rPr lang="en-GB" sz="1800" dirty="0">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hierophany</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r>
              <a:rPr lang="pl-PL" sz="1800" dirty="0">
                <a:latin typeface="Calibri" panose="020F0502020204030204" pitchFamily="34" charset="0"/>
                <a:ea typeface="Calibri" panose="020F0502020204030204" pitchFamily="34" charset="0"/>
                <a:cs typeface="Times New Roman" panose="02020603050405020304" pitchFamily="18" charset="0"/>
              </a:rPr>
              <a:t>A </a:t>
            </a:r>
            <a:r>
              <a:rPr lang="en-GB" sz="1800" dirty="0">
                <a:effectLst/>
                <a:latin typeface="Calibri" panose="020F0502020204030204" pitchFamily="34" charset="0"/>
                <a:ea typeface="Calibri" panose="020F0502020204030204" pitchFamily="34" charset="0"/>
                <a:cs typeface="Times New Roman" panose="02020603050405020304" pitchFamily="18" charset="0"/>
              </a:rPr>
              <a:t>person belonging to a place causes a place </a:t>
            </a:r>
            <a:r>
              <a:rPr lang="pl-PL" sz="1800" dirty="0">
                <a:latin typeface="Calibri" panose="020F0502020204030204" pitchFamily="34" charset="0"/>
                <a:ea typeface="Calibri" panose="020F0502020204030204" pitchFamily="34" charset="0"/>
                <a:cs typeface="Times New Roman" panose="02020603050405020304" pitchFamily="18" charset="0"/>
              </a:rPr>
              <a:t>to</a:t>
            </a:r>
            <a:r>
              <a:rPr lang="en-GB" sz="1800" dirty="0">
                <a:effectLst/>
                <a:latin typeface="Calibri" panose="020F0502020204030204" pitchFamily="34" charset="0"/>
                <a:ea typeface="Calibri" panose="020F0502020204030204" pitchFamily="34" charset="0"/>
                <a:cs typeface="Times New Roman" panose="02020603050405020304" pitchFamily="18" charset="0"/>
              </a:rPr>
              <a:t> belong to a person</a:t>
            </a:r>
            <a:endParaRPr lang="en-GB" dirty="0"/>
          </a:p>
        </p:txBody>
      </p:sp>
      <p:pic>
        <p:nvPicPr>
          <p:cNvPr id="5" name="Obraz 4">
            <a:extLst>
              <a:ext uri="{FF2B5EF4-FFF2-40B4-BE49-F238E27FC236}">
                <a16:creationId xmlns:a16="http://schemas.microsoft.com/office/drawing/2014/main" id="{60C80B2D-A276-EDC1-836F-8B442033137B}"/>
              </a:ext>
            </a:extLst>
          </p:cNvPr>
          <p:cNvPicPr>
            <a:picLocks noChangeAspect="1"/>
          </p:cNvPicPr>
          <p:nvPr/>
        </p:nvPicPr>
        <p:blipFill>
          <a:blip r:embed="rId2"/>
          <a:stretch>
            <a:fillRect/>
          </a:stretch>
        </p:blipFill>
        <p:spPr>
          <a:xfrm>
            <a:off x="6405282" y="1895475"/>
            <a:ext cx="5307106" cy="3538070"/>
          </a:xfrm>
          <a:prstGeom prst="rect">
            <a:avLst/>
          </a:prstGeom>
        </p:spPr>
      </p:pic>
      <p:sp>
        <p:nvSpPr>
          <p:cNvPr id="6" name="pole tekstowe 5">
            <a:extLst>
              <a:ext uri="{FF2B5EF4-FFF2-40B4-BE49-F238E27FC236}">
                <a16:creationId xmlns:a16="http://schemas.microsoft.com/office/drawing/2014/main" id="{87A6C5A6-FB22-87A0-8601-40C9FF686A5E}"/>
              </a:ext>
            </a:extLst>
          </p:cNvPr>
          <p:cNvSpPr txBox="1"/>
          <p:nvPr/>
        </p:nvSpPr>
        <p:spPr>
          <a:xfrm>
            <a:off x="6405281" y="5558398"/>
            <a:ext cx="5307105" cy="307777"/>
          </a:xfrm>
          <a:prstGeom prst="rect">
            <a:avLst/>
          </a:prstGeom>
          <a:noFill/>
        </p:spPr>
        <p:txBody>
          <a:bodyPr wrap="square" rtlCol="0">
            <a:spAutoFit/>
          </a:bodyPr>
          <a:lstStyle/>
          <a:p>
            <a:r>
              <a:rPr lang="en-GB" sz="1400" dirty="0">
                <a:solidFill>
                  <a:srgbClr val="202122"/>
                </a:solidFill>
                <a:latin typeface="Arial" panose="020B0604020202020204" pitchFamily="34" charset="0"/>
              </a:rPr>
              <a:t>Border in </a:t>
            </a:r>
            <a:r>
              <a:rPr lang="en-GB" sz="1400" dirty="0" err="1">
                <a:solidFill>
                  <a:srgbClr val="202122"/>
                </a:solidFill>
                <a:latin typeface="Arial" panose="020B0604020202020204" pitchFamily="34" charset="0"/>
              </a:rPr>
              <a:t>Baarle</a:t>
            </a:r>
            <a:r>
              <a:rPr lang="pl-PL" sz="1400" dirty="0">
                <a:solidFill>
                  <a:srgbClr val="202122"/>
                </a:solidFill>
                <a:latin typeface="Arial" panose="020B0604020202020204" pitchFamily="34" charset="0"/>
              </a:rPr>
              <a:t>, </a:t>
            </a:r>
            <a:r>
              <a:rPr lang="pl-PL" sz="1400" dirty="0" err="1">
                <a:solidFill>
                  <a:srgbClr val="202122"/>
                </a:solidFill>
                <a:latin typeface="Arial" panose="020B0604020202020204" pitchFamily="34" charset="0"/>
              </a:rPr>
              <a:t>between</a:t>
            </a:r>
            <a:r>
              <a:rPr lang="pl-PL" sz="1400" dirty="0">
                <a:solidFill>
                  <a:srgbClr val="202122"/>
                </a:solidFill>
                <a:latin typeface="Arial" panose="020B0604020202020204" pitchFamily="34" charset="0"/>
              </a:rPr>
              <a:t> </a:t>
            </a:r>
            <a:r>
              <a:rPr lang="pl-PL" sz="1400" dirty="0" err="1">
                <a:solidFill>
                  <a:srgbClr val="202122"/>
                </a:solidFill>
                <a:latin typeface="Arial" panose="020B0604020202020204" pitchFamily="34" charset="0"/>
              </a:rPr>
              <a:t>Belgium</a:t>
            </a:r>
            <a:r>
              <a:rPr lang="pl-PL" sz="1400" dirty="0">
                <a:solidFill>
                  <a:srgbClr val="202122"/>
                </a:solidFill>
                <a:latin typeface="Arial" panose="020B0604020202020204" pitchFamily="34" charset="0"/>
              </a:rPr>
              <a:t> and the </a:t>
            </a:r>
            <a:r>
              <a:rPr lang="pl-PL" sz="1400" dirty="0" err="1">
                <a:solidFill>
                  <a:srgbClr val="202122"/>
                </a:solidFill>
                <a:latin typeface="Arial" panose="020B0604020202020204" pitchFamily="34" charset="0"/>
              </a:rPr>
              <a:t>Netherlands</a:t>
            </a:r>
            <a:endParaRPr lang="en-GB" sz="1400" dirty="0">
              <a:solidFill>
                <a:srgbClr val="202122"/>
              </a:solidFill>
              <a:latin typeface="Arial" panose="020B0604020202020204" pitchFamily="34" charset="0"/>
            </a:endParaRPr>
          </a:p>
        </p:txBody>
      </p:sp>
    </p:spTree>
    <p:extLst>
      <p:ext uri="{BB962C8B-B14F-4D97-AF65-F5344CB8AC3E}">
        <p14:creationId xmlns:p14="http://schemas.microsoft.com/office/powerpoint/2010/main" val="2700330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CC9C6FE-BA40-976C-321B-42F15BAF4053}"/>
              </a:ext>
            </a:extLst>
          </p:cNvPr>
          <p:cNvSpPr>
            <a:spLocks noGrp="1"/>
          </p:cNvSpPr>
          <p:nvPr>
            <p:ph type="title"/>
          </p:nvPr>
        </p:nvSpPr>
        <p:spPr/>
        <p:txBody>
          <a:bodyPr>
            <a:normAutofit/>
          </a:bodyPr>
          <a:lstStyle/>
          <a:p>
            <a:r>
              <a:rPr lang="en-GB" sz="3200" dirty="0">
                <a:effectLst/>
                <a:latin typeface="Calibri" panose="020F0502020204030204" pitchFamily="34" charset="0"/>
                <a:ea typeface="Calibri" panose="020F0502020204030204" pitchFamily="34" charset="0"/>
                <a:cs typeface="Times New Roman" panose="02020603050405020304" pitchFamily="18" charset="0"/>
              </a:rPr>
              <a:t>Place categories in ethnology/anthropology</a:t>
            </a:r>
            <a:endParaRPr lang="en-GB" sz="3200" dirty="0"/>
          </a:p>
        </p:txBody>
      </p:sp>
      <p:sp>
        <p:nvSpPr>
          <p:cNvPr id="3" name="Symbol zastępczy zawartości 2">
            <a:extLst>
              <a:ext uri="{FF2B5EF4-FFF2-40B4-BE49-F238E27FC236}">
                <a16:creationId xmlns:a16="http://schemas.microsoft.com/office/drawing/2014/main" id="{119F4757-4CE2-46C5-18E4-273683B47EC6}"/>
              </a:ext>
            </a:extLst>
          </p:cNvPr>
          <p:cNvSpPr>
            <a:spLocks noGrp="1"/>
          </p:cNvSpPr>
          <p:nvPr>
            <p:ph idx="1"/>
          </p:nvPr>
        </p:nvSpPr>
        <p:spPr>
          <a:xfrm>
            <a:off x="699247" y="1816660"/>
            <a:ext cx="4912660" cy="4351338"/>
          </a:xfrm>
        </p:spPr>
        <p:txBody>
          <a:bodyPr>
            <a:normAutofit/>
          </a:bodyPr>
          <a:lstStyle/>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latin typeface="Calibri" panose="020F0502020204030204" pitchFamily="34" charset="0"/>
                <a:ea typeface="Calibri" panose="020F0502020204030204" pitchFamily="34" charset="0"/>
                <a:cs typeface="Times New Roman" panose="02020603050405020304" pitchFamily="18" charset="0"/>
              </a:rPr>
              <a:t>B</a:t>
            </a:r>
            <a:r>
              <a:rPr lang="pl-PL" sz="1800" dirty="0" err="1">
                <a:latin typeface="Calibri" panose="020F0502020204030204" pitchFamily="34" charset="0"/>
                <a:ea typeface="Calibri" panose="020F0502020204030204" pitchFamily="34" charset="0"/>
                <a:cs typeface="Times New Roman" panose="02020603050405020304" pitchFamily="18" charset="0"/>
              </a:rPr>
              <a:t>ronisław</a:t>
            </a:r>
            <a:r>
              <a:rPr lang="pl-PL" sz="1800" dirty="0">
                <a:latin typeface="Calibri" panose="020F0502020204030204" pitchFamily="34" charset="0"/>
                <a:ea typeface="Calibri" panose="020F0502020204030204" pitchFamily="34" charset="0"/>
                <a:cs typeface="Times New Roman" panose="02020603050405020304" pitchFamily="18" charset="0"/>
              </a:rPr>
              <a:t> Malinowski </a:t>
            </a:r>
            <a:r>
              <a:rPr lang="en-GB" sz="1800" dirty="0">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myth is a factor that transforms the landscape into something familiar, thereby giving it meaning. At the same time, the features of the surrounding scenery – hills, rocks, sea, land – are for the natives a confirmation of the truth of the myth.</a:t>
            </a:r>
            <a:endParaRPr lang="pl-PL" sz="1800" dirty="0">
              <a:latin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Leslie White</a:t>
            </a:r>
            <a:r>
              <a:rPr lang="pl-PL" sz="1800" dirty="0">
                <a:latin typeface="Calibri" panose="020F0502020204030204" pitchFamily="34" charset="0"/>
                <a:ea typeface="Calibri" panose="020F0502020204030204" pitchFamily="34" charset="0"/>
                <a:cs typeface="Times New Roman" panose="02020603050405020304" pitchFamily="18" charset="0"/>
              </a:rPr>
              <a:t> - </a:t>
            </a:r>
            <a:r>
              <a:rPr lang="en-GB" sz="1800" dirty="0">
                <a:effectLst/>
                <a:latin typeface="Calibri" panose="020F0502020204030204" pitchFamily="34" charset="0"/>
                <a:ea typeface="Calibri" panose="020F0502020204030204" pitchFamily="34" charset="0"/>
                <a:cs typeface="Times New Roman" panose="02020603050405020304" pitchFamily="18" charset="0"/>
              </a:rPr>
              <a:t>culture as a link not only between </a:t>
            </a:r>
            <a:r>
              <a:rPr lang="pl-PL" sz="1800" dirty="0" err="1">
                <a:effectLst/>
                <a:latin typeface="Calibri" panose="020F0502020204030204" pitchFamily="34" charset="0"/>
                <a:ea typeface="Calibri" panose="020F0502020204030204" pitchFamily="34" charset="0"/>
                <a:cs typeface="Times New Roman" panose="02020603050405020304" pitchFamily="18" charset="0"/>
              </a:rPr>
              <a:t>humans</a:t>
            </a:r>
            <a:r>
              <a:rPr lang="en-GB" sz="1800" dirty="0">
                <a:effectLst/>
                <a:latin typeface="Calibri" panose="020F0502020204030204" pitchFamily="34" charset="0"/>
                <a:ea typeface="Calibri" panose="020F0502020204030204" pitchFamily="34" charset="0"/>
                <a:cs typeface="Times New Roman" panose="02020603050405020304" pitchFamily="18" charset="0"/>
              </a:rPr>
              <a:t>, but also between </a:t>
            </a:r>
            <a:r>
              <a:rPr lang="pl-PL" sz="1800" dirty="0">
                <a:effectLst/>
                <a:latin typeface="Calibri" panose="020F0502020204030204" pitchFamily="34" charset="0"/>
                <a:ea typeface="Calibri" panose="020F0502020204030204" pitchFamily="34" charset="0"/>
                <a:cs typeface="Times New Roman" panose="02020603050405020304" pitchFamily="18" charset="0"/>
              </a:rPr>
              <a:t>a </a:t>
            </a:r>
            <a:r>
              <a:rPr lang="en-GB" sz="1800" dirty="0">
                <a:effectLst/>
                <a:latin typeface="Calibri" panose="020F0502020204030204" pitchFamily="34" charset="0"/>
                <a:ea typeface="Calibri" panose="020F0502020204030204" pitchFamily="34" charset="0"/>
                <a:cs typeface="Times New Roman" panose="02020603050405020304" pitchFamily="18" charset="0"/>
              </a:rPr>
              <a:t>man and </a:t>
            </a:r>
            <a:r>
              <a:rPr lang="pl-PL" sz="1800" dirty="0">
                <a:effectLst/>
                <a:latin typeface="Calibri" panose="020F0502020204030204" pitchFamily="34" charset="0"/>
                <a:ea typeface="Calibri" panose="020F0502020204030204" pitchFamily="34" charset="0"/>
                <a:cs typeface="Times New Roman" panose="02020603050405020304" pitchFamily="18" charset="0"/>
              </a:rPr>
              <a:t>a </a:t>
            </a:r>
            <a:r>
              <a:rPr lang="en-GB" sz="1800" dirty="0">
                <a:effectLst/>
                <a:latin typeface="Calibri" panose="020F0502020204030204" pitchFamily="34" charset="0"/>
                <a:ea typeface="Calibri" panose="020F0502020204030204" pitchFamily="34" charset="0"/>
                <a:cs typeface="Times New Roman" panose="02020603050405020304" pitchFamily="18" charset="0"/>
              </a:rPr>
              <a:t>space.</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Anthony Giddens discusses the "emptying" not only of space, but also of time, which he understands precisely as abstraction and neutralization (loss of meaning and action).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7" name="Obraz 6">
            <a:extLst>
              <a:ext uri="{FF2B5EF4-FFF2-40B4-BE49-F238E27FC236}">
                <a16:creationId xmlns:a16="http://schemas.microsoft.com/office/drawing/2014/main" id="{1CA81C13-6309-55C3-AA81-3740249ABD1F}"/>
              </a:ext>
            </a:extLst>
          </p:cNvPr>
          <p:cNvPicPr>
            <a:picLocks noChangeAspect="1"/>
          </p:cNvPicPr>
          <p:nvPr/>
        </p:nvPicPr>
        <p:blipFill>
          <a:blip r:embed="rId2"/>
          <a:stretch>
            <a:fillRect/>
          </a:stretch>
        </p:blipFill>
        <p:spPr>
          <a:xfrm>
            <a:off x="6003065" y="1816660"/>
            <a:ext cx="5916072" cy="3472703"/>
          </a:xfrm>
          <a:prstGeom prst="rect">
            <a:avLst/>
          </a:prstGeom>
        </p:spPr>
      </p:pic>
      <p:sp>
        <p:nvSpPr>
          <p:cNvPr id="8" name="pole tekstowe 7">
            <a:extLst>
              <a:ext uri="{FF2B5EF4-FFF2-40B4-BE49-F238E27FC236}">
                <a16:creationId xmlns:a16="http://schemas.microsoft.com/office/drawing/2014/main" id="{511F8C4A-3B3D-CB94-8E50-7632AB97D7DA}"/>
              </a:ext>
            </a:extLst>
          </p:cNvPr>
          <p:cNvSpPr txBox="1"/>
          <p:nvPr/>
        </p:nvSpPr>
        <p:spPr>
          <a:xfrm>
            <a:off x="6442018" y="5415335"/>
            <a:ext cx="5038165" cy="307777"/>
          </a:xfrm>
          <a:prstGeom prst="rect">
            <a:avLst/>
          </a:prstGeom>
          <a:noFill/>
        </p:spPr>
        <p:txBody>
          <a:bodyPr wrap="square" rtlCol="0">
            <a:spAutoFit/>
          </a:bodyPr>
          <a:lstStyle/>
          <a:p>
            <a:r>
              <a:rPr lang="pl-PL" sz="1400" dirty="0">
                <a:latin typeface="Calibri" panose="020F0502020204030204" pitchFamily="34" charset="0"/>
                <a:cs typeface="Times New Roman" panose="02020603050405020304" pitchFamily="18" charset="0"/>
              </a:rPr>
              <a:t>T</a:t>
            </a:r>
            <a:r>
              <a:rPr lang="en-GB" sz="1400" dirty="0">
                <a:latin typeface="Calibri" panose="020F0502020204030204" pitchFamily="34" charset="0"/>
                <a:cs typeface="Times New Roman" panose="02020603050405020304" pitchFamily="18" charset="0"/>
              </a:rPr>
              <a:t>he native village </a:t>
            </a:r>
            <a:r>
              <a:rPr lang="pl-PL" sz="1400" dirty="0">
                <a:latin typeface="Calibri" panose="020F0502020204030204" pitchFamily="34" charset="0"/>
                <a:cs typeface="Times New Roman" panose="02020603050405020304" pitchFamily="18" charset="0"/>
              </a:rPr>
              <a:t>and </a:t>
            </a:r>
            <a:r>
              <a:rPr lang="en-GB" sz="1400" dirty="0">
                <a:latin typeface="Calibri" panose="020F0502020204030204" pitchFamily="34" charset="0"/>
                <a:cs typeface="Times New Roman" panose="02020603050405020304" pitchFamily="18" charset="0"/>
              </a:rPr>
              <a:t>Malinowski's tent</a:t>
            </a:r>
            <a:r>
              <a:rPr lang="pl-PL" sz="1400" dirty="0">
                <a:latin typeface="Calibri" panose="020F0502020204030204" pitchFamily="34" charset="0"/>
                <a:cs typeface="Times New Roman" panose="02020603050405020304" pitchFamily="18" charset="0"/>
              </a:rPr>
              <a:t> in </a:t>
            </a:r>
            <a:r>
              <a:rPr lang="en-GB" sz="1400" dirty="0">
                <a:latin typeface="Calibri" panose="020F0502020204030204" pitchFamily="34" charset="0"/>
                <a:cs typeface="Times New Roman" panose="02020603050405020304" pitchFamily="18" charset="0"/>
              </a:rPr>
              <a:t>The Trobriand Island</a:t>
            </a:r>
          </a:p>
        </p:txBody>
      </p:sp>
    </p:spTree>
    <p:extLst>
      <p:ext uri="{BB962C8B-B14F-4D97-AF65-F5344CB8AC3E}">
        <p14:creationId xmlns:p14="http://schemas.microsoft.com/office/powerpoint/2010/main" val="64685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D9CD676-E49B-6161-2FA7-A865A27BDA24}"/>
              </a:ext>
            </a:extLst>
          </p:cNvPr>
          <p:cNvSpPr>
            <a:spLocks noGrp="1"/>
          </p:cNvSpPr>
          <p:nvPr>
            <p:ph type="title"/>
          </p:nvPr>
        </p:nvSpPr>
        <p:spPr/>
        <p:txBody>
          <a:bodyPr>
            <a:normAutofit/>
          </a:bodyPr>
          <a:lstStyle/>
          <a:p>
            <a:r>
              <a:rPr lang="en-GB" sz="3600" dirty="0">
                <a:effectLst/>
                <a:latin typeface="Calibri" panose="020F0502020204030204" pitchFamily="34" charset="0"/>
                <a:ea typeface="Calibri" panose="020F0502020204030204" pitchFamily="34" charset="0"/>
                <a:cs typeface="Times New Roman" panose="02020603050405020304" pitchFamily="18" charset="0"/>
              </a:rPr>
              <a:t>Place categories in ethnology/anthropology</a:t>
            </a:r>
            <a:endParaRPr lang="en-GB" sz="3600" dirty="0"/>
          </a:p>
        </p:txBody>
      </p:sp>
      <p:sp>
        <p:nvSpPr>
          <p:cNvPr id="3" name="Symbol zastępczy zawartości 2">
            <a:extLst>
              <a:ext uri="{FF2B5EF4-FFF2-40B4-BE49-F238E27FC236}">
                <a16:creationId xmlns:a16="http://schemas.microsoft.com/office/drawing/2014/main" id="{9E44D569-BAAC-5C82-E570-E30A1E4F6EAF}"/>
              </a:ext>
            </a:extLst>
          </p:cNvPr>
          <p:cNvSpPr>
            <a:spLocks noGrp="1"/>
          </p:cNvSpPr>
          <p:nvPr>
            <p:ph idx="1"/>
          </p:nvPr>
        </p:nvSpPr>
        <p:spPr>
          <a:xfrm>
            <a:off x="838200" y="1825625"/>
            <a:ext cx="4890247" cy="4351338"/>
          </a:xfrm>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Erving Goffman talks about place in the context of exploring social life as play.</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Eric Hirsch also emphasizes that human actions and experiences, as well as ideas about them, are "written" into the landscape. He defines the concepts of "foreground" and "background" of social life as everyday subconscious events taking place in a certain space and patterns</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Marc Augé the distinction between places of significance and insignificance for individuals</a:t>
            </a:r>
            <a:r>
              <a:rPr lang="pl-PL" sz="1800" dirty="0">
                <a:latin typeface="Calibri" panose="020F0502020204030204" pitchFamily="34" charset="0"/>
                <a:ea typeface="Calibri" panose="020F0502020204030204" pitchFamily="34" charset="0"/>
                <a:cs typeface="Times New Roman" panose="02020603050405020304" pitchFamily="18" charset="0"/>
              </a:rPr>
              <a:t> – place vs. non-place</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Zygmunt Baumann "no part of space is privileged and has no special value"</a:t>
            </a:r>
            <a:endParaRPr lang="en-GB" dirty="0"/>
          </a:p>
        </p:txBody>
      </p:sp>
      <p:pic>
        <p:nvPicPr>
          <p:cNvPr id="5" name="Obraz 4">
            <a:extLst>
              <a:ext uri="{FF2B5EF4-FFF2-40B4-BE49-F238E27FC236}">
                <a16:creationId xmlns:a16="http://schemas.microsoft.com/office/drawing/2014/main" id="{F454EE39-2660-B12D-E5FB-5F19356FCA24}"/>
              </a:ext>
            </a:extLst>
          </p:cNvPr>
          <p:cNvPicPr>
            <a:picLocks noChangeAspect="1"/>
          </p:cNvPicPr>
          <p:nvPr/>
        </p:nvPicPr>
        <p:blipFill>
          <a:blip r:embed="rId2"/>
          <a:stretch>
            <a:fillRect/>
          </a:stretch>
        </p:blipFill>
        <p:spPr>
          <a:xfrm>
            <a:off x="6120918" y="2097740"/>
            <a:ext cx="5232882" cy="3000375"/>
          </a:xfrm>
          <a:prstGeom prst="rect">
            <a:avLst/>
          </a:prstGeom>
        </p:spPr>
      </p:pic>
      <p:sp>
        <p:nvSpPr>
          <p:cNvPr id="6" name="pole tekstowe 5">
            <a:extLst>
              <a:ext uri="{FF2B5EF4-FFF2-40B4-BE49-F238E27FC236}">
                <a16:creationId xmlns:a16="http://schemas.microsoft.com/office/drawing/2014/main" id="{01C119A2-25C1-9C9D-D308-0061CE343E8C}"/>
              </a:ext>
            </a:extLst>
          </p:cNvPr>
          <p:cNvSpPr txBox="1"/>
          <p:nvPr/>
        </p:nvSpPr>
        <p:spPr>
          <a:xfrm>
            <a:off x="6120918" y="5135835"/>
            <a:ext cx="4643717" cy="369332"/>
          </a:xfrm>
          <a:prstGeom prst="rect">
            <a:avLst/>
          </a:prstGeom>
          <a:noFill/>
        </p:spPr>
        <p:txBody>
          <a:bodyPr wrap="square" rtlCol="0">
            <a:spAutoFit/>
          </a:bodyPr>
          <a:lstStyle/>
          <a:p>
            <a:r>
              <a:rPr lang="pl-PL" sz="1800" b="1" dirty="0">
                <a:latin typeface="Calibri" panose="020F0502020204030204" pitchFamily="34" charset="0"/>
                <a:ea typeface="Calibri" panose="020F0502020204030204" pitchFamily="34" charset="0"/>
                <a:cs typeface="Times New Roman" panose="02020603050405020304" pitchFamily="18" charset="0"/>
              </a:rPr>
              <a:t>place vs. non-place</a:t>
            </a:r>
            <a:r>
              <a:rPr lang="pl-PL" sz="1800" dirty="0">
                <a:latin typeface="Calibri" panose="020F0502020204030204" pitchFamily="34" charset="0"/>
                <a:ea typeface="Calibri" panose="020F0502020204030204" pitchFamily="34" charset="0"/>
                <a:cs typeface="Times New Roman" panose="02020603050405020304" pitchFamily="18" charset="0"/>
              </a:rPr>
              <a:t>, </a:t>
            </a:r>
            <a:r>
              <a:rPr lang="pl-PL" sz="1400" dirty="0">
                <a:latin typeface="Calibri" panose="020F0502020204030204" pitchFamily="34" charset="0"/>
                <a:ea typeface="Calibri" panose="020F0502020204030204" pitchFamily="34" charset="0"/>
                <a:cs typeface="Times New Roman" panose="02020603050405020304" pitchFamily="18" charset="0"/>
              </a:rPr>
              <a:t>from strongtowns.org</a:t>
            </a:r>
          </a:p>
        </p:txBody>
      </p:sp>
    </p:spTree>
    <p:extLst>
      <p:ext uri="{BB962C8B-B14F-4D97-AF65-F5344CB8AC3E}">
        <p14:creationId xmlns:p14="http://schemas.microsoft.com/office/powerpoint/2010/main" val="1669150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581E50E-CBB4-40B8-52BE-68935FDDD9CD}"/>
              </a:ext>
            </a:extLst>
          </p:cNvPr>
          <p:cNvSpPr>
            <a:spLocks noGrp="1"/>
          </p:cNvSpPr>
          <p:nvPr>
            <p:ph type="title"/>
          </p:nvPr>
        </p:nvSpPr>
        <p:spPr>
          <a:xfrm>
            <a:off x="685800" y="94503"/>
            <a:ext cx="10515600" cy="1325563"/>
          </a:xfrm>
        </p:spPr>
        <p:txBody>
          <a:bodyPr>
            <a:normAutofit/>
          </a:bodyPr>
          <a:lstStyle/>
          <a:p>
            <a:r>
              <a:rPr lang="en-GB" sz="3200" b="1" dirty="0"/>
              <a:t>Tourist destination</a:t>
            </a:r>
          </a:p>
        </p:txBody>
      </p:sp>
      <p:sp>
        <p:nvSpPr>
          <p:cNvPr id="3" name="Symbol zastępczy zawartości 2">
            <a:extLst>
              <a:ext uri="{FF2B5EF4-FFF2-40B4-BE49-F238E27FC236}">
                <a16:creationId xmlns:a16="http://schemas.microsoft.com/office/drawing/2014/main" id="{23BA75CF-D6FC-12A0-1CD3-978E1C12E614}"/>
              </a:ext>
            </a:extLst>
          </p:cNvPr>
          <p:cNvSpPr>
            <a:spLocks noGrp="1"/>
          </p:cNvSpPr>
          <p:nvPr>
            <p:ph idx="1"/>
          </p:nvPr>
        </p:nvSpPr>
        <p:spPr>
          <a:xfrm>
            <a:off x="685799" y="1253331"/>
            <a:ext cx="5248835" cy="4351338"/>
          </a:xfrm>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A geographical place conditioned to receive tourists and visitors who are interested in gazing certain attractions. Singular territory receiver of tourist flows. It locates the tourist resources that generate the activity, as well as the infrastructures and equipment that make it possible, also having an image and marketing channels that make the destination recognizable and accessible by the demand.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5" name="Obraz 4">
            <a:extLst>
              <a:ext uri="{FF2B5EF4-FFF2-40B4-BE49-F238E27FC236}">
                <a16:creationId xmlns:a16="http://schemas.microsoft.com/office/drawing/2014/main" id="{BB1DB207-2D03-86F4-D17E-8C758BFD003F}"/>
              </a:ext>
            </a:extLst>
          </p:cNvPr>
          <p:cNvPicPr>
            <a:picLocks noChangeAspect="1"/>
          </p:cNvPicPr>
          <p:nvPr/>
        </p:nvPicPr>
        <p:blipFill>
          <a:blip r:embed="rId2"/>
          <a:stretch>
            <a:fillRect/>
          </a:stretch>
        </p:blipFill>
        <p:spPr>
          <a:xfrm>
            <a:off x="9182278" y="292660"/>
            <a:ext cx="2538794" cy="4694237"/>
          </a:xfrm>
          <a:prstGeom prst="rect">
            <a:avLst/>
          </a:prstGeom>
        </p:spPr>
      </p:pic>
      <p:pic>
        <p:nvPicPr>
          <p:cNvPr id="7" name="Obraz 6">
            <a:extLst>
              <a:ext uri="{FF2B5EF4-FFF2-40B4-BE49-F238E27FC236}">
                <a16:creationId xmlns:a16="http://schemas.microsoft.com/office/drawing/2014/main" id="{1315C337-E354-F274-9FB7-D0309019DC8D}"/>
              </a:ext>
            </a:extLst>
          </p:cNvPr>
          <p:cNvPicPr>
            <a:picLocks noChangeAspect="1"/>
          </p:cNvPicPr>
          <p:nvPr/>
        </p:nvPicPr>
        <p:blipFill>
          <a:blip r:embed="rId3"/>
          <a:stretch>
            <a:fillRect/>
          </a:stretch>
        </p:blipFill>
        <p:spPr>
          <a:xfrm>
            <a:off x="1405607" y="3962400"/>
            <a:ext cx="4359785" cy="2620122"/>
          </a:xfrm>
          <a:prstGeom prst="rect">
            <a:avLst/>
          </a:prstGeom>
        </p:spPr>
      </p:pic>
      <p:pic>
        <p:nvPicPr>
          <p:cNvPr id="9" name="Obraz 8">
            <a:extLst>
              <a:ext uri="{FF2B5EF4-FFF2-40B4-BE49-F238E27FC236}">
                <a16:creationId xmlns:a16="http://schemas.microsoft.com/office/drawing/2014/main" id="{FE62672E-4275-60C7-9169-9743FA607226}"/>
              </a:ext>
            </a:extLst>
          </p:cNvPr>
          <p:cNvPicPr>
            <a:picLocks noChangeAspect="1"/>
          </p:cNvPicPr>
          <p:nvPr/>
        </p:nvPicPr>
        <p:blipFill>
          <a:blip r:embed="rId4"/>
          <a:stretch>
            <a:fillRect/>
          </a:stretch>
        </p:blipFill>
        <p:spPr>
          <a:xfrm>
            <a:off x="6426610" y="2157974"/>
            <a:ext cx="2621211" cy="3937747"/>
          </a:xfrm>
          <a:prstGeom prst="rect">
            <a:avLst/>
          </a:prstGeom>
        </p:spPr>
      </p:pic>
    </p:spTree>
    <p:extLst>
      <p:ext uri="{BB962C8B-B14F-4D97-AF65-F5344CB8AC3E}">
        <p14:creationId xmlns:p14="http://schemas.microsoft.com/office/powerpoint/2010/main" val="2885999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690B10-BEF6-7B5D-A55C-63A0C1B912DD}"/>
              </a:ext>
            </a:extLst>
          </p:cNvPr>
          <p:cNvSpPr>
            <a:spLocks noGrp="1"/>
          </p:cNvSpPr>
          <p:nvPr>
            <p:ph type="title"/>
          </p:nvPr>
        </p:nvSpPr>
        <p:spPr/>
        <p:txBody>
          <a:bodyPr>
            <a:normAutofit/>
          </a:bodyPr>
          <a:lstStyle/>
          <a:p>
            <a:r>
              <a:rPr lang="pl-PL" sz="3600" dirty="0" err="1"/>
              <a:t>Tourist</a:t>
            </a:r>
            <a:r>
              <a:rPr lang="pl-PL" sz="3600" dirty="0"/>
              <a:t> </a:t>
            </a:r>
            <a:r>
              <a:rPr lang="pl-PL" sz="3600" dirty="0" err="1"/>
              <a:t>attraction</a:t>
            </a:r>
            <a:endParaRPr lang="en-GB" sz="3600" dirty="0"/>
          </a:p>
        </p:txBody>
      </p:sp>
      <p:sp>
        <p:nvSpPr>
          <p:cNvPr id="3" name="Symbol zastępczy zawartości 2">
            <a:extLst>
              <a:ext uri="{FF2B5EF4-FFF2-40B4-BE49-F238E27FC236}">
                <a16:creationId xmlns:a16="http://schemas.microsoft.com/office/drawing/2014/main" id="{DCA89020-F0A1-15EE-D200-F78C0EDCDC06}"/>
              </a:ext>
            </a:extLst>
          </p:cNvPr>
          <p:cNvSpPr>
            <a:spLocks noGrp="1"/>
          </p:cNvSpPr>
          <p:nvPr>
            <p:ph idx="1"/>
          </p:nvPr>
        </p:nvSpPr>
        <p:spPr>
          <a:xfrm>
            <a:off x="838200" y="1825625"/>
            <a:ext cx="4191000" cy="4351338"/>
          </a:xfrm>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attracts people to a given place and makes them curious about it, to such a level that they are determined to invest money and time to see it/experience it</a:t>
            </a:r>
          </a:p>
          <a:p>
            <a:r>
              <a:rPr lang="en-GB" sz="1800" dirty="0">
                <a:latin typeface="Calibri" panose="020F0502020204030204" pitchFamily="34" charset="0"/>
                <a:ea typeface="Calibri" panose="020F0502020204030204" pitchFamily="34" charset="0"/>
                <a:cs typeface="Times New Roman" panose="02020603050405020304" pitchFamily="18" charset="0"/>
              </a:rPr>
              <a:t>p</a:t>
            </a:r>
            <a:r>
              <a:rPr lang="en-GB" sz="1800" dirty="0">
                <a:effectLst/>
                <a:latin typeface="Calibri" panose="020F0502020204030204" pitchFamily="34" charset="0"/>
                <a:ea typeface="Calibri" panose="020F0502020204030204" pitchFamily="34" charset="0"/>
                <a:cs typeface="Times New Roman" panose="02020603050405020304" pitchFamily="18" charset="0"/>
              </a:rPr>
              <a:t>laces of natural beauty</a:t>
            </a:r>
            <a:r>
              <a:rPr lang="en-GB" sz="1800" dirty="0">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historic sites, monuments, ancient temples, zoos, museums and art galleries, botanical gardens, buildings, theme parks and carnivals, items of public art, historical cultural events</a:t>
            </a:r>
            <a:r>
              <a:rPr lang="pl-PL"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but also places associated with tragic events, such as war… </a:t>
            </a:r>
            <a:endParaRPr lang="en-GB" dirty="0"/>
          </a:p>
        </p:txBody>
      </p:sp>
      <p:pic>
        <p:nvPicPr>
          <p:cNvPr id="5" name="Obraz 4">
            <a:extLst>
              <a:ext uri="{FF2B5EF4-FFF2-40B4-BE49-F238E27FC236}">
                <a16:creationId xmlns:a16="http://schemas.microsoft.com/office/drawing/2014/main" id="{450E275E-0409-0E10-D531-229FB120C761}"/>
              </a:ext>
            </a:extLst>
          </p:cNvPr>
          <p:cNvPicPr>
            <a:picLocks noChangeAspect="1"/>
          </p:cNvPicPr>
          <p:nvPr/>
        </p:nvPicPr>
        <p:blipFill>
          <a:blip r:embed="rId2"/>
          <a:stretch>
            <a:fillRect/>
          </a:stretch>
        </p:blipFill>
        <p:spPr>
          <a:xfrm>
            <a:off x="7799854" y="180415"/>
            <a:ext cx="3876675" cy="4076700"/>
          </a:xfrm>
          <a:prstGeom prst="rect">
            <a:avLst/>
          </a:prstGeom>
        </p:spPr>
      </p:pic>
      <p:pic>
        <p:nvPicPr>
          <p:cNvPr id="7" name="Obraz 6">
            <a:extLst>
              <a:ext uri="{FF2B5EF4-FFF2-40B4-BE49-F238E27FC236}">
                <a16:creationId xmlns:a16="http://schemas.microsoft.com/office/drawing/2014/main" id="{AEB3287F-71F5-AAF4-220F-B745D6EA1C53}"/>
              </a:ext>
            </a:extLst>
          </p:cNvPr>
          <p:cNvPicPr>
            <a:picLocks noChangeAspect="1"/>
          </p:cNvPicPr>
          <p:nvPr/>
        </p:nvPicPr>
        <p:blipFill>
          <a:blip r:embed="rId3"/>
          <a:stretch>
            <a:fillRect/>
          </a:stretch>
        </p:blipFill>
        <p:spPr>
          <a:xfrm>
            <a:off x="5351929" y="4108916"/>
            <a:ext cx="6400800" cy="2638425"/>
          </a:xfrm>
          <a:prstGeom prst="rect">
            <a:avLst/>
          </a:prstGeom>
        </p:spPr>
      </p:pic>
    </p:spTree>
    <p:extLst>
      <p:ext uri="{BB962C8B-B14F-4D97-AF65-F5344CB8AC3E}">
        <p14:creationId xmlns:p14="http://schemas.microsoft.com/office/powerpoint/2010/main" val="3008967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4EBE5FFC-C769-80AB-10F2-B0163C8EB051}"/>
              </a:ext>
            </a:extLst>
          </p:cNvPr>
          <p:cNvSpPr>
            <a:spLocks noGrp="1"/>
          </p:cNvSpPr>
          <p:nvPr>
            <p:ph type="title"/>
          </p:nvPr>
        </p:nvSpPr>
        <p:spPr>
          <a:xfrm>
            <a:off x="838200" y="365126"/>
            <a:ext cx="10515600" cy="988546"/>
          </a:xfrm>
        </p:spPr>
        <p:txBody>
          <a:bodyPr/>
          <a:lstStyle/>
          <a:p>
            <a:r>
              <a:rPr lang="pl-PL" sz="3200" dirty="0">
                <a:latin typeface="Calibri" panose="020F0502020204030204" pitchFamily="34" charset="0"/>
                <a:cs typeface="Times New Roman" panose="02020603050405020304" pitchFamily="18" charset="0"/>
              </a:rPr>
              <a:t>D</a:t>
            </a:r>
            <a:r>
              <a:rPr lang="en-GB" sz="3200" dirty="0" err="1">
                <a:latin typeface="Calibri" panose="020F0502020204030204" pitchFamily="34" charset="0"/>
                <a:cs typeface="Times New Roman" panose="02020603050405020304" pitchFamily="18" charset="0"/>
              </a:rPr>
              <a:t>evelopment</a:t>
            </a:r>
            <a:r>
              <a:rPr lang="en-GB" sz="3200" dirty="0">
                <a:latin typeface="Calibri" panose="020F0502020204030204" pitchFamily="34" charset="0"/>
                <a:cs typeface="Times New Roman" panose="02020603050405020304" pitchFamily="18" charset="0"/>
              </a:rPr>
              <a:t> </a:t>
            </a:r>
            <a:r>
              <a:rPr lang="en-GB" sz="3200" dirty="0">
                <a:effectLst/>
                <a:latin typeface="Calibri" panose="020F0502020204030204" pitchFamily="34" charset="0"/>
                <a:ea typeface="Calibri" panose="020F0502020204030204" pitchFamily="34" charset="0"/>
                <a:cs typeface="Times New Roman" panose="02020603050405020304" pitchFamily="18" charset="0"/>
              </a:rPr>
              <a:t>of attractions</a:t>
            </a:r>
            <a:r>
              <a:rPr lang="pl-PL" sz="3200" dirty="0">
                <a:effectLst/>
                <a:latin typeface="Calibri" panose="020F0502020204030204" pitchFamily="34" charset="0"/>
                <a:ea typeface="Calibri" panose="020F0502020204030204" pitchFamily="34" charset="0"/>
                <a:cs typeface="Times New Roman" panose="02020603050405020304" pitchFamily="18" charset="0"/>
              </a:rPr>
              <a:t> </a:t>
            </a:r>
            <a:r>
              <a:rPr lang="pl-PL" sz="3200" dirty="0" err="1">
                <a:effectLst/>
                <a:latin typeface="Calibri" panose="020F0502020204030204" pitchFamily="34" charset="0"/>
                <a:ea typeface="Calibri" panose="020F0502020204030204" pitchFamily="34" charset="0"/>
                <a:cs typeface="Times New Roman" panose="02020603050405020304" pitchFamily="18" charset="0"/>
              </a:rPr>
              <a:t>during</a:t>
            </a:r>
            <a:r>
              <a:rPr lang="pl-PL" sz="3200" dirty="0">
                <a:effectLst/>
                <a:latin typeface="Calibri" panose="020F0502020204030204" pitchFamily="34" charset="0"/>
                <a:ea typeface="Calibri" panose="020F0502020204030204" pitchFamily="34" charset="0"/>
                <a:cs typeface="Times New Roman" panose="02020603050405020304" pitchFamily="18" charset="0"/>
              </a:rPr>
              <a:t> 20/21 </a:t>
            </a:r>
            <a:r>
              <a:rPr lang="pl-PL" sz="3200" dirty="0" err="1">
                <a:effectLst/>
                <a:latin typeface="Calibri" panose="020F0502020204030204" pitchFamily="34" charset="0"/>
                <a:ea typeface="Calibri" panose="020F0502020204030204" pitchFamily="34" charset="0"/>
                <a:cs typeface="Times New Roman" panose="02020603050405020304" pitchFamily="18" charset="0"/>
              </a:rPr>
              <a:t>century</a:t>
            </a:r>
            <a:r>
              <a:rPr lang="en-GB" sz="3200" dirty="0">
                <a:effectLst/>
                <a:latin typeface="Calibri" panose="020F0502020204030204" pitchFamily="34" charset="0"/>
                <a:ea typeface="Calibri" panose="020F0502020204030204" pitchFamily="34" charset="0"/>
                <a:cs typeface="Times New Roman" panose="02020603050405020304" pitchFamily="18" charset="0"/>
              </a:rPr>
              <a:t> </a:t>
            </a:r>
            <a:endParaRPr lang="en-GB" sz="3200" dirty="0"/>
          </a:p>
        </p:txBody>
      </p:sp>
      <p:sp>
        <p:nvSpPr>
          <p:cNvPr id="5" name="Symbol zastępczy zawartości 4">
            <a:extLst>
              <a:ext uri="{FF2B5EF4-FFF2-40B4-BE49-F238E27FC236}">
                <a16:creationId xmlns:a16="http://schemas.microsoft.com/office/drawing/2014/main" id="{8D3D7227-999B-C10A-35D7-5D9B943FB642}"/>
              </a:ext>
            </a:extLst>
          </p:cNvPr>
          <p:cNvSpPr>
            <a:spLocks noGrp="1"/>
          </p:cNvSpPr>
          <p:nvPr>
            <p:ph sz="half" idx="1"/>
          </p:nvPr>
        </p:nvSpPr>
        <p:spPr>
          <a:xfrm>
            <a:off x="757518" y="1730190"/>
            <a:ext cx="4388224" cy="4351338"/>
          </a:xfrm>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increase in the wealth of society,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increase in free time both in the form of paid holidays (holidays) and a two-day weekend,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technology development combined with modern booking systems,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increased mobility due to the development of the automotive industry,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popularizing attractions in the media,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intensive marketing of places destinations run by governments, local communities and tourism enterprises,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development of travel packages that make travel to distant places comfortable. </a:t>
            </a:r>
          </a:p>
          <a:p>
            <a:endParaRPr lang="en-GB" dirty="0"/>
          </a:p>
        </p:txBody>
      </p:sp>
      <p:sp>
        <p:nvSpPr>
          <p:cNvPr id="6" name="Symbol zastępczy zawartości 5">
            <a:extLst>
              <a:ext uri="{FF2B5EF4-FFF2-40B4-BE49-F238E27FC236}">
                <a16:creationId xmlns:a16="http://schemas.microsoft.com/office/drawing/2014/main" id="{2D9FC34F-1681-9F0C-7253-7F96C58849B6}"/>
              </a:ext>
            </a:extLst>
          </p:cNvPr>
          <p:cNvSpPr>
            <a:spLocks noGrp="1"/>
          </p:cNvSpPr>
          <p:nvPr>
            <p:ph sz="half" idx="2"/>
          </p:nvPr>
        </p:nvSpPr>
        <p:spPr/>
        <p:txBody>
          <a:bodyPr/>
          <a:lstStyle/>
          <a:p>
            <a:endParaRPr lang="en-GB" dirty="0"/>
          </a:p>
        </p:txBody>
      </p:sp>
      <p:pic>
        <p:nvPicPr>
          <p:cNvPr id="12" name="Obraz 11">
            <a:extLst>
              <a:ext uri="{FF2B5EF4-FFF2-40B4-BE49-F238E27FC236}">
                <a16:creationId xmlns:a16="http://schemas.microsoft.com/office/drawing/2014/main" id="{6336E24D-D5C5-1AD1-B885-D81CBD8B7D7A}"/>
              </a:ext>
            </a:extLst>
          </p:cNvPr>
          <p:cNvPicPr>
            <a:picLocks noChangeAspect="1"/>
          </p:cNvPicPr>
          <p:nvPr/>
        </p:nvPicPr>
        <p:blipFill>
          <a:blip r:embed="rId2"/>
          <a:stretch>
            <a:fillRect/>
          </a:stretch>
        </p:blipFill>
        <p:spPr>
          <a:xfrm>
            <a:off x="5729251" y="1825625"/>
            <a:ext cx="5840261" cy="3898900"/>
          </a:xfrm>
          <a:prstGeom prst="rect">
            <a:avLst/>
          </a:prstGeom>
        </p:spPr>
      </p:pic>
      <p:sp>
        <p:nvSpPr>
          <p:cNvPr id="2" name="pole tekstowe 1">
            <a:extLst>
              <a:ext uri="{FF2B5EF4-FFF2-40B4-BE49-F238E27FC236}">
                <a16:creationId xmlns:a16="http://schemas.microsoft.com/office/drawing/2014/main" id="{68CAE45A-B8AA-F992-349F-56365F9BA1B5}"/>
              </a:ext>
            </a:extLst>
          </p:cNvPr>
          <p:cNvSpPr txBox="1"/>
          <p:nvPr/>
        </p:nvSpPr>
        <p:spPr>
          <a:xfrm>
            <a:off x="5818093" y="5889812"/>
            <a:ext cx="5091953" cy="369332"/>
          </a:xfrm>
          <a:prstGeom prst="rect">
            <a:avLst/>
          </a:prstGeom>
          <a:noFill/>
        </p:spPr>
        <p:txBody>
          <a:bodyPr wrap="square" rtlCol="0">
            <a:spAutoFit/>
          </a:bodyPr>
          <a:lstStyle/>
          <a:p>
            <a:r>
              <a:rPr lang="en-GB" dirty="0" err="1"/>
              <a:t>Rabkoland</a:t>
            </a:r>
            <a:r>
              <a:rPr lang="en-GB" dirty="0"/>
              <a:t>, the amusement park in south Poland</a:t>
            </a:r>
          </a:p>
        </p:txBody>
      </p:sp>
    </p:spTree>
    <p:extLst>
      <p:ext uri="{BB962C8B-B14F-4D97-AF65-F5344CB8AC3E}">
        <p14:creationId xmlns:p14="http://schemas.microsoft.com/office/powerpoint/2010/main" val="1935609482"/>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2168</TotalTime>
  <Words>1088</Words>
  <Application>Microsoft Office PowerPoint</Application>
  <PresentationFormat>Panoramiczny</PresentationFormat>
  <Paragraphs>101</Paragraphs>
  <Slides>30</Slides>
  <Notes>3</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30</vt:i4>
      </vt:variant>
    </vt:vector>
  </HeadingPairs>
  <TitlesOfParts>
    <vt:vector size="36" baseType="lpstr">
      <vt:lpstr>Arial</vt:lpstr>
      <vt:lpstr>Calibri</vt:lpstr>
      <vt:lpstr>Calibri Light</vt:lpstr>
      <vt:lpstr>Ubuntu</vt:lpstr>
      <vt:lpstr>Ubuntu Condensed</vt:lpstr>
      <vt:lpstr>Motyw pakietu Office</vt:lpstr>
      <vt:lpstr>Prezentacja programu PowerPoint</vt:lpstr>
      <vt:lpstr>Anthropology of Travel and Tourism </vt:lpstr>
      <vt:lpstr>Recapitulation from 4.10.2022</vt:lpstr>
      <vt:lpstr>Place categories in ethnology/anthropology </vt:lpstr>
      <vt:lpstr>Place categories in ethnology/anthropology</vt:lpstr>
      <vt:lpstr>Place categories in ethnology/anthropology</vt:lpstr>
      <vt:lpstr>Tourist destination</vt:lpstr>
      <vt:lpstr>Tourist attraction</vt:lpstr>
      <vt:lpstr>Development of attractions during 20/21 century </vt:lpstr>
      <vt:lpstr>Some examples of tourist attractions…</vt:lpstr>
      <vt:lpstr>Prezentacja programu PowerPoint</vt:lpstr>
      <vt:lpstr>The Sniper Tower </vt:lpstr>
      <vt:lpstr>Prezentacja programu PowerPoint</vt:lpstr>
      <vt:lpstr>The Crooked Forest </vt:lpstr>
      <vt:lpstr>Prezentacja programu PowerPoint</vt:lpstr>
      <vt:lpstr>The miniature park Minimundus</vt:lpstr>
      <vt:lpstr>Prezentacja programu PowerPoint</vt:lpstr>
      <vt:lpstr>The Gum Wall</vt:lpstr>
      <vt:lpstr>Why have the above places become tourist attractions?</vt:lpstr>
      <vt:lpstr>Six stages of creating a tourist attraction  (Dean MacCannell)</vt:lpstr>
      <vt:lpstr> 1. naming the object/the place </vt:lpstr>
      <vt:lpstr>2. distinguishing the object/the place from the environment </vt:lpstr>
      <vt:lpstr>3. visibility and elevation of the object/the place </vt:lpstr>
      <vt:lpstr>4. placing on the altar </vt:lpstr>
      <vt:lpstr>5. mechanical reproduction of the representation of the object </vt:lpstr>
      <vt:lpstr>6. social reproduction </vt:lpstr>
      <vt:lpstr>Difference?</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Anthropology of Travel and Tourism </dc:title>
  <dc:creator>Asia</dc:creator>
  <cp:lastModifiedBy>Asia</cp:lastModifiedBy>
  <cp:revision>66</cp:revision>
  <dcterms:created xsi:type="dcterms:W3CDTF">2022-10-05T18:41:39Z</dcterms:created>
  <dcterms:modified xsi:type="dcterms:W3CDTF">2022-10-11T17:57:48Z</dcterms:modified>
</cp:coreProperties>
</file>