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5"/>
  </p:notesMasterIdLst>
  <p:handoutMasterIdLst>
    <p:handoutMasterId r:id="rId26"/>
  </p:handoutMasterIdLst>
  <p:sldIdLst>
    <p:sldId id="256" r:id="rId5"/>
    <p:sldId id="263" r:id="rId6"/>
    <p:sldId id="264" r:id="rId7"/>
    <p:sldId id="265" r:id="rId8"/>
    <p:sldId id="281" r:id="rId9"/>
    <p:sldId id="266" r:id="rId10"/>
    <p:sldId id="267" r:id="rId11"/>
    <p:sldId id="268" r:id="rId12"/>
    <p:sldId id="269" r:id="rId13"/>
    <p:sldId id="270" r:id="rId14"/>
    <p:sldId id="274" r:id="rId15"/>
    <p:sldId id="278" r:id="rId16"/>
    <p:sldId id="279" r:id="rId17"/>
    <p:sldId id="261" r:id="rId18"/>
    <p:sldId id="262" r:id="rId19"/>
    <p:sldId id="259" r:id="rId20"/>
    <p:sldId id="280" r:id="rId21"/>
    <p:sldId id="272" r:id="rId22"/>
    <p:sldId id="276" r:id="rId23"/>
    <p:sldId id="277" r:id="rId2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8FF"/>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8" autoAdjust="0"/>
    <p:restoredTop sz="95768" autoAdjust="0"/>
  </p:normalViewPr>
  <p:slideViewPr>
    <p:cSldViewPr snapToGrid="0">
      <p:cViewPr varScale="1">
        <p:scale>
          <a:sx n="112" d="100"/>
          <a:sy n="112" d="100"/>
        </p:scale>
        <p:origin x="552" y="18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FE8B4362-9944-7342-B28B-E931E1E862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95976C0B-67C9-FE4D-861B-FEF2C4BECD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4BC8F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6E56905-98EB-4E4B-BB7F-7609236513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4BC8F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7CFE304C-B4EC-AE41-83D6-DFCA8039AA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4BC8F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ARTS slide">
    <p:bg>
      <p:bgPr>
        <a:solidFill>
          <a:srgbClr val="4BC8F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98FE51A2-DFE6-8C4C-AE3B-7EEE5FB3D6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EE10F69E-5BDF-EB4D-A549-99C3B52C04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57CE533F-B2A8-0141-B7C6-76DE53BCD8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45470077-C754-D94D-8876-CD951865E4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BA8601A-2E5F-F046-8BEE-D6DFB9D512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2CA3E3DA-40C1-DE49-9B26-0B773DA09A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9" name="Obrázek 8">
            <a:extLst>
              <a:ext uri="{FF2B5EF4-FFF2-40B4-BE49-F238E27FC236}">
                <a16:creationId xmlns:a16="http://schemas.microsoft.com/office/drawing/2014/main" id="{CDE6E024-A30E-2949-8B4D-FC6A4F774D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52CFA366-9799-3646-8C42-F75DED40DF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mediaspace.wisc.edu/media/Gravity+-+Formal+Analysis/0_omd2f8ok/3260736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DnKcTTPUjyU?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MeyjyZ6UZII?feature=oemb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endParaRPr lang="cs-CZ" dirty="0"/>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398502" y="2257420"/>
            <a:ext cx="11361600" cy="1171580"/>
          </a:xfrm>
        </p:spPr>
        <p:txBody>
          <a:bodyPr/>
          <a:lstStyle/>
          <a:p>
            <a:r>
              <a:rPr lang="cs-CZ" dirty="0"/>
              <a:t>Rozbor filmového stylu: </a:t>
            </a:r>
            <a:br>
              <a:rPr lang="cs-CZ" dirty="0"/>
            </a:br>
            <a:br>
              <a:rPr lang="cs-CZ" dirty="0"/>
            </a:br>
            <a:r>
              <a:rPr lang="cs-CZ" dirty="0"/>
              <a:t>1. setkání – Kombinované studium</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479251"/>
            <a:ext cx="11361600" cy="698497"/>
          </a:xfrm>
        </p:spPr>
        <p:txBody>
          <a:bodyPr/>
          <a:lstStyle/>
          <a:p>
            <a:r>
              <a:rPr lang="cs-CZ" dirty="0"/>
              <a:t>Martin Kos (400598@muni.cz), Dan Krátký (</a:t>
            </a:r>
            <a:r>
              <a:rPr lang="cs-CZ" dirty="0" err="1"/>
              <a:t>dennykr@mail.muni.cz</a:t>
            </a:r>
            <a:r>
              <a:rPr lang="cs-CZ" dirty="0"/>
              <a:t>)</a:t>
            </a:r>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74A801F-0265-F2D1-A0D2-C8C8C60C855E}"/>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58670422-F63A-AA38-6375-BE9AFFC49B91}"/>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C826DB99-FA48-78E0-C0B1-2D544D8B3E93}"/>
              </a:ext>
            </a:extLst>
          </p:cNvPr>
          <p:cNvSpPr>
            <a:spLocks noGrp="1"/>
          </p:cNvSpPr>
          <p:nvPr>
            <p:ph type="title"/>
          </p:nvPr>
        </p:nvSpPr>
        <p:spPr/>
        <p:txBody>
          <a:bodyPr/>
          <a:lstStyle/>
          <a:p>
            <a:r>
              <a:rPr lang="cs-CZ" dirty="0"/>
              <a:t>Simona Kovářová – rozbor záběru</a:t>
            </a:r>
          </a:p>
        </p:txBody>
      </p:sp>
      <p:sp>
        <p:nvSpPr>
          <p:cNvPr id="5" name="Zástupný obsah 4">
            <a:extLst>
              <a:ext uri="{FF2B5EF4-FFF2-40B4-BE49-F238E27FC236}">
                <a16:creationId xmlns:a16="http://schemas.microsoft.com/office/drawing/2014/main" id="{0A3174F3-4223-1CBF-0D99-0DF17465FDAE}"/>
              </a:ext>
            </a:extLst>
          </p:cNvPr>
          <p:cNvSpPr>
            <a:spLocks noGrp="1"/>
          </p:cNvSpPr>
          <p:nvPr>
            <p:ph idx="1"/>
          </p:nvPr>
        </p:nvSpPr>
        <p:spPr/>
        <p:txBody>
          <a:bodyPr/>
          <a:lstStyle/>
          <a:p>
            <a:r>
              <a:rPr lang="cs-CZ" sz="1800" dirty="0">
                <a:effectLst/>
                <a:latin typeface="+mj-lt"/>
                <a:ea typeface="Calibri" panose="020F0502020204030204" pitchFamily="34" charset="0"/>
                <a:cs typeface="Times New Roman" panose="02020603050405020304" pitchFamily="18" charset="0"/>
              </a:rPr>
              <a:t>Naše </a:t>
            </a:r>
            <a:r>
              <a:rPr lang="cs-CZ" sz="1800" b="1" dirty="0">
                <a:effectLst/>
                <a:latin typeface="+mj-lt"/>
                <a:ea typeface="Calibri" panose="020F0502020204030204" pitchFamily="34" charset="0"/>
                <a:cs typeface="Times New Roman" panose="02020603050405020304" pitchFamily="18" charset="0"/>
              </a:rPr>
              <a:t>pozornost je vedena přecházením z jedné postavy na druhou </a:t>
            </a:r>
            <a:r>
              <a:rPr lang="cs-CZ" sz="1800" dirty="0">
                <a:effectLst/>
                <a:latin typeface="+mj-lt"/>
                <a:ea typeface="Calibri" panose="020F0502020204030204" pitchFamily="34" charset="0"/>
                <a:cs typeface="Times New Roman" panose="02020603050405020304" pitchFamily="18" charset="0"/>
              </a:rPr>
              <a:t>– žena, která je běží je nejprve v popředí, zatímco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můžeme vidět utíkat v pozadí, jakmile ženu </a:t>
            </a:r>
            <a:r>
              <a:rPr lang="cs-CZ" sz="1800" dirty="0" err="1">
                <a:effectLst/>
                <a:latin typeface="+mj-lt"/>
                <a:ea typeface="Calibri" panose="020F0502020204030204" pitchFamily="34" charset="0"/>
                <a:cs typeface="Times New Roman" panose="02020603050405020304" pitchFamily="18" charset="0"/>
              </a:rPr>
              <a:t>tripod</a:t>
            </a:r>
            <a:r>
              <a:rPr lang="cs-CZ" sz="1800" dirty="0">
                <a:effectLst/>
                <a:latin typeface="+mj-lt"/>
                <a:ea typeface="Calibri" panose="020F0502020204030204" pitchFamily="34" charset="0"/>
                <a:cs typeface="Times New Roman" panose="02020603050405020304" pitchFamily="18" charset="0"/>
              </a:rPr>
              <a:t> zasáhne a vidíme ji doslova se přeměnit v mrtvolu, tak se kamera přesune na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a:t>
            </a:r>
            <a:r>
              <a:rPr lang="cs-CZ" sz="1800" b="1" dirty="0">
                <a:effectLst/>
                <a:latin typeface="+mj-lt"/>
                <a:ea typeface="Calibri" panose="020F0502020204030204" pitchFamily="34" charset="0"/>
                <a:cs typeface="Times New Roman" panose="02020603050405020304" pitchFamily="18" charset="0"/>
              </a:rPr>
              <a:t>Přechází se ale i z postav na důležité věci</a:t>
            </a:r>
            <a:r>
              <a:rPr lang="cs-CZ" sz="1800" dirty="0">
                <a:effectLst/>
                <a:latin typeface="+mj-lt"/>
                <a:ea typeface="Calibri" panose="020F0502020204030204" pitchFamily="34" charset="0"/>
                <a:cs typeface="Times New Roman" panose="02020603050405020304" pitchFamily="18" charset="0"/>
              </a:rPr>
              <a:t>. Když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běží</a:t>
            </a:r>
            <a:r>
              <a:rPr lang="cs-CZ" sz="1800" b="1" dirty="0">
                <a:effectLst/>
                <a:latin typeface="+mj-lt"/>
                <a:ea typeface="Calibri" panose="020F0502020204030204" pitchFamily="34" charset="0"/>
                <a:cs typeface="Times New Roman" panose="02020603050405020304" pitchFamily="18" charset="0"/>
              </a:rPr>
              <a:t>, kamera se posouvá nahoru směrem za výbuchy, aby vedla naši pozornost</a:t>
            </a:r>
            <a:r>
              <a:rPr lang="cs-CZ" sz="1800" dirty="0">
                <a:effectLst/>
                <a:latin typeface="+mj-lt"/>
                <a:ea typeface="Calibri" panose="020F0502020204030204" pitchFamily="34" charset="0"/>
                <a:cs typeface="Times New Roman" panose="02020603050405020304" pitchFamily="18" charset="0"/>
              </a:rPr>
              <a:t> a my jsme napjatí, co se to vlastně děje. Mění se stále z utíkajícího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na výbuch a zpátky na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a další výbuch. Poté </a:t>
            </a:r>
            <a:r>
              <a:rPr lang="cs-CZ" sz="1800" b="1" dirty="0">
                <a:effectLst/>
                <a:latin typeface="+mj-lt"/>
                <a:ea typeface="Calibri" panose="020F0502020204030204" pitchFamily="34" charset="0"/>
                <a:cs typeface="Times New Roman" panose="02020603050405020304" pitchFamily="18" charset="0"/>
              </a:rPr>
              <a:t>použije i podhled a to proto, abychom viděli celého </a:t>
            </a:r>
            <a:r>
              <a:rPr lang="cs-CZ" sz="1800" b="1" dirty="0" err="1">
                <a:effectLst/>
                <a:latin typeface="+mj-lt"/>
                <a:ea typeface="Calibri" panose="020F0502020204030204" pitchFamily="34" charset="0"/>
                <a:cs typeface="Times New Roman" panose="02020603050405020304" pitchFamily="18" charset="0"/>
              </a:rPr>
              <a:t>tripoda</a:t>
            </a:r>
            <a:r>
              <a:rPr lang="cs-CZ" sz="1800" b="1" dirty="0">
                <a:effectLst/>
                <a:latin typeface="+mj-lt"/>
                <a:ea typeface="Calibri" panose="020F0502020204030204" pitchFamily="34" charset="0"/>
                <a:cs typeface="Times New Roman" panose="02020603050405020304" pitchFamily="18" charset="0"/>
              </a:rPr>
              <a:t>, </a:t>
            </a:r>
            <a:r>
              <a:rPr lang="cs-CZ" sz="1800" dirty="0">
                <a:effectLst/>
                <a:latin typeface="+mj-lt"/>
                <a:ea typeface="Calibri" panose="020F0502020204030204" pitchFamily="34" charset="0"/>
                <a:cs typeface="Times New Roman" panose="02020603050405020304" pitchFamily="18" charset="0"/>
              </a:rPr>
              <a:t>přičemž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stojí u světlé stěny a tyto </a:t>
            </a:r>
            <a:r>
              <a:rPr lang="cs-CZ" sz="1800" b="1" dirty="0">
                <a:effectLst/>
                <a:latin typeface="+mj-lt"/>
                <a:ea typeface="Calibri" panose="020F0502020204030204" pitchFamily="34" charset="0"/>
                <a:cs typeface="Times New Roman" panose="02020603050405020304" pitchFamily="18" charset="0"/>
              </a:rPr>
              <a:t>různé úhly pohledu nám umožní absenci střihu</a:t>
            </a:r>
            <a:r>
              <a:rPr lang="cs-CZ" sz="1800" dirty="0">
                <a:effectLst/>
                <a:latin typeface="+mj-lt"/>
                <a:ea typeface="Calibri" panose="020F0502020204030204" pitchFamily="34" charset="0"/>
                <a:cs typeface="Times New Roman" panose="02020603050405020304" pitchFamily="18" charset="0"/>
              </a:rPr>
              <a:t>, což nám umožní </a:t>
            </a:r>
            <a:r>
              <a:rPr lang="cs-CZ" sz="1800" b="1" dirty="0">
                <a:effectLst/>
                <a:latin typeface="+mj-lt"/>
                <a:ea typeface="Calibri" panose="020F0502020204030204" pitchFamily="34" charset="0"/>
                <a:cs typeface="Times New Roman" panose="02020603050405020304" pitchFamily="18" charset="0"/>
              </a:rPr>
              <a:t>lepší diváckou zkušenost nepřetržité akce</a:t>
            </a:r>
            <a:r>
              <a:rPr lang="cs-CZ" sz="1800" dirty="0">
                <a:effectLst/>
                <a:latin typeface="+mj-lt"/>
                <a:ea typeface="Calibri" panose="020F0502020204030204" pitchFamily="34" charset="0"/>
                <a:cs typeface="Times New Roman" panose="02020603050405020304" pitchFamily="18" charset="0"/>
              </a:rPr>
              <a:t>. Celkově je záběr v některých částech hodně </a:t>
            </a:r>
            <a:r>
              <a:rPr lang="cs-CZ" sz="1800" b="1" dirty="0">
                <a:effectLst/>
                <a:latin typeface="+mj-lt"/>
                <a:ea typeface="Calibri" panose="020F0502020204030204" pitchFamily="34" charset="0"/>
                <a:cs typeface="Times New Roman" panose="02020603050405020304" pitchFamily="18" charset="0"/>
              </a:rPr>
              <a:t>chaotický</a:t>
            </a:r>
            <a:r>
              <a:rPr lang="cs-CZ" sz="1800" dirty="0">
                <a:effectLst/>
                <a:latin typeface="+mj-lt"/>
                <a:ea typeface="Calibri" panose="020F0502020204030204" pitchFamily="34" charset="0"/>
                <a:cs typeface="Times New Roman" panose="02020603050405020304" pitchFamily="18" charset="0"/>
              </a:rPr>
              <a:t>, což ale skvěle </a:t>
            </a:r>
            <a:r>
              <a:rPr lang="cs-CZ" sz="1800" b="1" dirty="0">
                <a:effectLst/>
                <a:latin typeface="+mj-lt"/>
                <a:ea typeface="Calibri" panose="020F0502020204030204" pitchFamily="34" charset="0"/>
                <a:cs typeface="Times New Roman" panose="02020603050405020304" pitchFamily="18" charset="0"/>
              </a:rPr>
              <a:t>zrcadlí situaci, ve které se obyvatelé města nacházejí</a:t>
            </a:r>
            <a:r>
              <a:rPr lang="cs-CZ" sz="1800" dirty="0">
                <a:effectLst/>
                <a:latin typeface="+mj-lt"/>
                <a:ea typeface="Calibri" panose="020F0502020204030204" pitchFamily="34" charset="0"/>
                <a:cs typeface="Times New Roman" panose="02020603050405020304" pitchFamily="18" charset="0"/>
              </a:rPr>
              <a:t>. Celý záběr je barevně hodně </a:t>
            </a:r>
            <a:r>
              <a:rPr lang="cs-CZ" sz="1800" b="1" dirty="0">
                <a:effectLst/>
                <a:latin typeface="+mj-lt"/>
                <a:ea typeface="Calibri" panose="020F0502020204030204" pitchFamily="34" charset="0"/>
                <a:cs typeface="Times New Roman" panose="02020603050405020304" pitchFamily="18" charset="0"/>
              </a:rPr>
              <a:t>ponurý, což je kontrast oproti začátku filmu, kde byly barvy mnohem více výrazné</a:t>
            </a:r>
            <a:r>
              <a:rPr lang="cs-CZ" sz="1800" dirty="0">
                <a:effectLst/>
                <a:latin typeface="+mj-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510874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B72E036-6BB2-7A59-F32D-67A75328094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0AF465B-3E88-28B6-8D13-70AF8839FDCB}"/>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F62549D9-DA29-ABC5-1D34-67C64AD2A4E4}"/>
              </a:ext>
            </a:extLst>
          </p:cNvPr>
          <p:cNvSpPr>
            <a:spLocks noGrp="1"/>
          </p:cNvSpPr>
          <p:nvPr>
            <p:ph type="title"/>
          </p:nvPr>
        </p:nvSpPr>
        <p:spPr/>
        <p:txBody>
          <a:bodyPr/>
          <a:lstStyle/>
          <a:p>
            <a:endParaRPr lang="cs-CZ" dirty="0"/>
          </a:p>
        </p:txBody>
      </p:sp>
      <p:sp>
        <p:nvSpPr>
          <p:cNvPr id="5" name="Zástupný obsah 4">
            <a:extLst>
              <a:ext uri="{FF2B5EF4-FFF2-40B4-BE49-F238E27FC236}">
                <a16:creationId xmlns:a16="http://schemas.microsoft.com/office/drawing/2014/main" id="{C2767D18-9AD7-6402-ED5D-77DAAAF9C7B9}"/>
              </a:ext>
            </a:extLst>
          </p:cNvPr>
          <p:cNvSpPr>
            <a:spLocks noGrp="1"/>
          </p:cNvSpPr>
          <p:nvPr>
            <p:ph idx="1"/>
          </p:nvPr>
        </p:nvSpPr>
        <p:spPr/>
        <p:txBody>
          <a:bodyPr/>
          <a:lstStyle/>
          <a:p>
            <a:r>
              <a:rPr lang="cs-CZ" dirty="0">
                <a:hlinkClick r:id="rId2"/>
              </a:rPr>
              <a:t>https://mediaspace.wisc.edu/media/Gravity+-+Formal+Analysis/0_omd2f8ok/32607362</a:t>
            </a:r>
            <a:endParaRPr lang="cs-CZ" dirty="0"/>
          </a:p>
          <a:p>
            <a:pPr marL="72000" indent="0">
              <a:buNone/>
            </a:pPr>
            <a:endParaRPr lang="cs-CZ" dirty="0"/>
          </a:p>
        </p:txBody>
      </p:sp>
    </p:spTree>
    <p:extLst>
      <p:ext uri="{BB962C8B-B14F-4D97-AF65-F5344CB8AC3E}">
        <p14:creationId xmlns:p14="http://schemas.microsoft.com/office/powerpoint/2010/main" val="2333008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B72E036-6BB2-7A59-F32D-67A75328094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0AF465B-3E88-28B6-8D13-70AF8839FDCB}"/>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F62549D9-DA29-ABC5-1D34-67C64AD2A4E4}"/>
              </a:ext>
            </a:extLst>
          </p:cNvPr>
          <p:cNvSpPr>
            <a:spLocks noGrp="1"/>
          </p:cNvSpPr>
          <p:nvPr>
            <p:ph type="title"/>
          </p:nvPr>
        </p:nvSpPr>
        <p:spPr/>
        <p:txBody>
          <a:bodyPr/>
          <a:lstStyle/>
          <a:p>
            <a:endParaRPr lang="cs-CZ" dirty="0"/>
          </a:p>
        </p:txBody>
      </p:sp>
      <p:pic>
        <p:nvPicPr>
          <p:cNvPr id="6" name="Online médium 5">
            <a:hlinkClick r:id="" action="ppaction://media"/>
            <a:extLst>
              <a:ext uri="{FF2B5EF4-FFF2-40B4-BE49-F238E27FC236}">
                <a16:creationId xmlns:a16="http://schemas.microsoft.com/office/drawing/2014/main" id="{3E073C46-362C-CB24-342B-0B8B3C8B68D1}"/>
              </a:ext>
            </a:extLst>
          </p:cNvPr>
          <p:cNvPicPr>
            <a:picLocks noGrp="1" noRot="1" noChangeAspect="1"/>
          </p:cNvPicPr>
          <p:nvPr>
            <p:ph idx="1"/>
            <a:videoFile r:link="rId1"/>
          </p:nvPr>
        </p:nvPicPr>
        <p:blipFill>
          <a:blip r:embed="rId3"/>
          <a:stretch>
            <a:fillRect/>
          </a:stretch>
        </p:blipFill>
        <p:spPr>
          <a:xfrm>
            <a:off x="1674534" y="720000"/>
            <a:ext cx="8842932" cy="4996180"/>
          </a:xfrm>
          <a:prstGeom prst="rect">
            <a:avLst/>
          </a:prstGeom>
        </p:spPr>
      </p:pic>
    </p:spTree>
    <p:extLst>
      <p:ext uri="{BB962C8B-B14F-4D97-AF65-F5344CB8AC3E}">
        <p14:creationId xmlns:p14="http://schemas.microsoft.com/office/powerpoint/2010/main" val="402579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B72E036-6BB2-7A59-F32D-67A75328094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0AF465B-3E88-28B6-8D13-70AF8839FDCB}"/>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F62549D9-DA29-ABC5-1D34-67C64AD2A4E4}"/>
              </a:ext>
            </a:extLst>
          </p:cNvPr>
          <p:cNvSpPr>
            <a:spLocks noGrp="1"/>
          </p:cNvSpPr>
          <p:nvPr>
            <p:ph type="title"/>
          </p:nvPr>
        </p:nvSpPr>
        <p:spPr/>
        <p:txBody>
          <a:bodyPr/>
          <a:lstStyle/>
          <a:p>
            <a:endParaRPr lang="cs-CZ" dirty="0"/>
          </a:p>
        </p:txBody>
      </p:sp>
      <p:pic>
        <p:nvPicPr>
          <p:cNvPr id="6" name="Online médium 5">
            <a:hlinkClick r:id="" action="ppaction://media"/>
            <a:extLst>
              <a:ext uri="{FF2B5EF4-FFF2-40B4-BE49-F238E27FC236}">
                <a16:creationId xmlns:a16="http://schemas.microsoft.com/office/drawing/2014/main" id="{C54FD6E0-AB14-9990-9EC0-226C264DB39B}"/>
              </a:ext>
            </a:extLst>
          </p:cNvPr>
          <p:cNvPicPr>
            <a:picLocks noGrp="1" noRot="1" noChangeAspect="1"/>
          </p:cNvPicPr>
          <p:nvPr>
            <p:ph idx="1"/>
            <a:videoFile r:link="rId1"/>
          </p:nvPr>
        </p:nvPicPr>
        <p:blipFill>
          <a:blip r:embed="rId3"/>
          <a:stretch>
            <a:fillRect/>
          </a:stretch>
        </p:blipFill>
        <p:spPr>
          <a:xfrm>
            <a:off x="1798161" y="720000"/>
            <a:ext cx="8595678" cy="4856484"/>
          </a:xfrm>
          <a:prstGeom prst="rect">
            <a:avLst/>
          </a:prstGeom>
        </p:spPr>
      </p:pic>
    </p:spTree>
    <p:extLst>
      <p:ext uri="{BB962C8B-B14F-4D97-AF65-F5344CB8AC3E}">
        <p14:creationId xmlns:p14="http://schemas.microsoft.com/office/powerpoint/2010/main" val="15185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F5A1D57-5EC8-DD4A-83E4-E4B5F85AF61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50DA562-3F9B-85E7-0B79-3791F13C23AE}"/>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a:extLst>
              <a:ext uri="{FF2B5EF4-FFF2-40B4-BE49-F238E27FC236}">
                <a16:creationId xmlns:a16="http://schemas.microsoft.com/office/drawing/2014/main" id="{E0EA8396-29D3-1E42-8E17-A1EDDBEAA554}"/>
              </a:ext>
            </a:extLst>
          </p:cNvPr>
          <p:cNvSpPr>
            <a:spLocks noGrp="1"/>
          </p:cNvSpPr>
          <p:nvPr>
            <p:ph type="title"/>
          </p:nvPr>
        </p:nvSpPr>
        <p:spPr>
          <a:xfrm>
            <a:off x="720000" y="646848"/>
            <a:ext cx="10753200" cy="4979760"/>
          </a:xfrm>
        </p:spPr>
        <p:txBody>
          <a:bodyPr/>
          <a:lstStyle/>
          <a:p>
            <a:pPr algn="ctr"/>
            <a:br>
              <a:rPr lang="cs-CZ" dirty="0"/>
            </a:br>
            <a:br>
              <a:rPr lang="cs-CZ" dirty="0"/>
            </a:br>
            <a:br>
              <a:rPr lang="cs-CZ" dirty="0"/>
            </a:br>
            <a:r>
              <a:rPr lang="cs-CZ" dirty="0"/>
              <a:t>Styl jako obecný soubor tvůrčích voleb uplatňovaných při nakládání s prostředky filmového média za účelem dosažení určitých funkcí v rámci filmového systému a účinků na diváka.</a:t>
            </a:r>
            <a:br>
              <a:rPr lang="cs-CZ" dirty="0"/>
            </a:br>
            <a:br>
              <a:rPr lang="cs-CZ" dirty="0"/>
            </a:br>
            <a:endParaRPr lang="cs-CZ" dirty="0"/>
          </a:p>
        </p:txBody>
      </p:sp>
    </p:spTree>
    <p:extLst>
      <p:ext uri="{BB962C8B-B14F-4D97-AF65-F5344CB8AC3E}">
        <p14:creationId xmlns:p14="http://schemas.microsoft.com/office/powerpoint/2010/main" val="3745169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94E180D-D520-B64D-2B44-EB8E707E308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EF94DA5-ED19-2531-C284-F265E5B96606}"/>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9D9DF482-16DE-6B6D-B98B-4901CCA66BCE}"/>
              </a:ext>
            </a:extLst>
          </p:cNvPr>
          <p:cNvSpPr>
            <a:spLocks noGrp="1"/>
          </p:cNvSpPr>
          <p:nvPr>
            <p:ph type="title"/>
          </p:nvPr>
        </p:nvSpPr>
        <p:spPr>
          <a:xfrm>
            <a:off x="720000" y="486288"/>
            <a:ext cx="10753200" cy="5022432"/>
          </a:xfrm>
        </p:spPr>
        <p:txBody>
          <a:bodyPr/>
          <a:lstStyle/>
          <a:p>
            <a:pPr algn="ctr"/>
            <a:br>
              <a:rPr lang="cs-CZ" dirty="0"/>
            </a:br>
            <a:br>
              <a:rPr lang="cs-CZ" dirty="0"/>
            </a:br>
            <a:r>
              <a:rPr lang="cs-CZ" dirty="0"/>
              <a:t>Konkrétně se filmaři k těmto volbám uchylují napříč dílčími složkami stylu, jimiž jsou </a:t>
            </a:r>
            <a:r>
              <a:rPr lang="cs-CZ" dirty="0" err="1"/>
              <a:t>mizanscéna</a:t>
            </a:r>
            <a:r>
              <a:rPr lang="cs-CZ" dirty="0"/>
              <a:t>, kamera, střih a zvuk.</a:t>
            </a:r>
            <a:br>
              <a:rPr lang="cs-CZ" dirty="0"/>
            </a:br>
            <a:br>
              <a:rPr lang="cs-CZ" dirty="0"/>
            </a:br>
            <a:r>
              <a:rPr lang="cs-CZ" dirty="0"/>
              <a:t> Jednotlivé složky mohou rovnocenně spolupracovat, stejně jako může některá z nich vystoupit do popředí.</a:t>
            </a:r>
          </a:p>
        </p:txBody>
      </p:sp>
    </p:spTree>
    <p:extLst>
      <p:ext uri="{BB962C8B-B14F-4D97-AF65-F5344CB8AC3E}">
        <p14:creationId xmlns:p14="http://schemas.microsoft.com/office/powerpoint/2010/main" val="2076089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C437027-B4FA-9722-AEC2-FC5A1D0CB971}"/>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E705AEBC-7510-3941-2426-461C4705BB6E}"/>
              </a:ext>
            </a:extLst>
          </p:cNvPr>
          <p:cNvSpPr>
            <a:spLocks noGrp="1"/>
          </p:cNvSpPr>
          <p:nvPr>
            <p:ph type="sldNum" sz="quarter" idx="11"/>
          </p:nvPr>
        </p:nvSpPr>
        <p:spPr/>
        <p:txBody>
          <a:bodyPr/>
          <a:lstStyle/>
          <a:p>
            <a:fld id="{0DE708CC-0C3F-4567-9698-B54C0F35BD31}" type="slidenum">
              <a:rPr lang="cs-CZ" altLang="cs-CZ" noProof="0" smtClean="0"/>
              <a:pPr/>
              <a:t>16</a:t>
            </a:fld>
            <a:endParaRPr lang="cs-CZ" altLang="cs-CZ" noProof="0" dirty="0"/>
          </a:p>
        </p:txBody>
      </p:sp>
      <p:sp>
        <p:nvSpPr>
          <p:cNvPr id="4" name="Nadpis 3">
            <a:extLst>
              <a:ext uri="{FF2B5EF4-FFF2-40B4-BE49-F238E27FC236}">
                <a16:creationId xmlns:a16="http://schemas.microsoft.com/office/drawing/2014/main" id="{792B7707-235C-F86E-027A-E28A57419BC8}"/>
              </a:ext>
            </a:extLst>
          </p:cNvPr>
          <p:cNvSpPr>
            <a:spLocks noGrp="1"/>
          </p:cNvSpPr>
          <p:nvPr>
            <p:ph type="title"/>
          </p:nvPr>
        </p:nvSpPr>
        <p:spPr>
          <a:xfrm>
            <a:off x="398502" y="1652888"/>
            <a:ext cx="11361600" cy="1171580"/>
          </a:xfrm>
        </p:spPr>
        <p:txBody>
          <a:bodyPr/>
          <a:lstStyle/>
          <a:p>
            <a:pPr algn="ctr"/>
            <a:r>
              <a:rPr lang="cs-CZ" dirty="0" err="1"/>
              <a:t>Mizanscéna</a:t>
            </a:r>
            <a:br>
              <a:rPr lang="cs-CZ" dirty="0"/>
            </a:br>
            <a:br>
              <a:rPr lang="cs-CZ" dirty="0"/>
            </a:br>
            <a:r>
              <a:rPr lang="cs-CZ" dirty="0"/>
              <a:t>Režisérova kontrola nad tím, co se objeví  záběru.</a:t>
            </a:r>
            <a:br>
              <a:rPr lang="cs-CZ" dirty="0"/>
            </a:br>
            <a:r>
              <a:rPr lang="cs-CZ" dirty="0"/>
              <a:t>Vše, co vidíme.</a:t>
            </a:r>
            <a:br>
              <a:rPr lang="cs-CZ" dirty="0"/>
            </a:br>
            <a:endParaRPr lang="cs-CZ" dirty="0"/>
          </a:p>
        </p:txBody>
      </p:sp>
      <p:sp>
        <p:nvSpPr>
          <p:cNvPr id="5" name="Podnadpis 4">
            <a:extLst>
              <a:ext uri="{FF2B5EF4-FFF2-40B4-BE49-F238E27FC236}">
                <a16:creationId xmlns:a16="http://schemas.microsoft.com/office/drawing/2014/main" id="{C38F3B36-5DC1-3A22-25B1-977C8B7595A6}"/>
              </a:ext>
            </a:extLst>
          </p:cNvPr>
          <p:cNvSpPr>
            <a:spLocks noGrp="1"/>
          </p:cNvSpPr>
          <p:nvPr>
            <p:ph type="subTitle" idx="1"/>
          </p:nvPr>
        </p:nvSpPr>
        <p:spPr>
          <a:xfrm>
            <a:off x="398502" y="4619322"/>
            <a:ext cx="11361600" cy="1265826"/>
          </a:xfrm>
        </p:spPr>
        <p:txBody>
          <a:bodyPr/>
          <a:lstStyle/>
          <a:p>
            <a:pPr algn="r"/>
            <a:r>
              <a:rPr lang="cs-CZ" dirty="0"/>
              <a:t>David </a:t>
            </a:r>
            <a:r>
              <a:rPr lang="cs-CZ" dirty="0" err="1"/>
              <a:t>Bordwell</a:t>
            </a:r>
            <a:r>
              <a:rPr lang="cs-CZ" dirty="0"/>
              <a:t>, Kristin Thompsonová, Radomír D. Kokeš</a:t>
            </a:r>
          </a:p>
        </p:txBody>
      </p:sp>
    </p:spTree>
    <p:extLst>
      <p:ext uri="{BB962C8B-B14F-4D97-AF65-F5344CB8AC3E}">
        <p14:creationId xmlns:p14="http://schemas.microsoft.com/office/powerpoint/2010/main" val="2934667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C437027-B4FA-9722-AEC2-FC5A1D0CB971}"/>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E705AEBC-7510-3941-2426-461C4705BB6E}"/>
              </a:ext>
            </a:extLst>
          </p:cNvPr>
          <p:cNvSpPr>
            <a:spLocks noGrp="1"/>
          </p:cNvSpPr>
          <p:nvPr>
            <p:ph type="sldNum" sz="quarter" idx="11"/>
          </p:nvPr>
        </p:nvSpPr>
        <p:spPr/>
        <p:txBody>
          <a:bodyPr/>
          <a:lstStyle/>
          <a:p>
            <a:fld id="{0DE708CC-0C3F-4567-9698-B54C0F35BD31}" type="slidenum">
              <a:rPr lang="cs-CZ" altLang="cs-CZ" noProof="0" smtClean="0"/>
              <a:pPr/>
              <a:t>17</a:t>
            </a:fld>
            <a:endParaRPr lang="cs-CZ" altLang="cs-CZ" noProof="0" dirty="0"/>
          </a:p>
        </p:txBody>
      </p:sp>
      <p:sp>
        <p:nvSpPr>
          <p:cNvPr id="4" name="Nadpis 3">
            <a:extLst>
              <a:ext uri="{FF2B5EF4-FFF2-40B4-BE49-F238E27FC236}">
                <a16:creationId xmlns:a16="http://schemas.microsoft.com/office/drawing/2014/main" id="{792B7707-235C-F86E-027A-E28A57419BC8}"/>
              </a:ext>
            </a:extLst>
          </p:cNvPr>
          <p:cNvSpPr>
            <a:spLocks noGrp="1"/>
          </p:cNvSpPr>
          <p:nvPr>
            <p:ph type="title"/>
          </p:nvPr>
        </p:nvSpPr>
        <p:spPr>
          <a:xfrm>
            <a:off x="415200" y="378000"/>
            <a:ext cx="11361600" cy="4416442"/>
          </a:xfrm>
        </p:spPr>
        <p:txBody>
          <a:bodyPr/>
          <a:lstStyle/>
          <a:p>
            <a:pPr algn="ctr"/>
            <a:r>
              <a:rPr lang="cs-CZ" dirty="0"/>
              <a:t>Kamera</a:t>
            </a:r>
            <a:br>
              <a:rPr lang="cs-CZ" dirty="0"/>
            </a:br>
            <a:br>
              <a:rPr lang="cs-CZ" dirty="0"/>
            </a:br>
            <a:r>
              <a:rPr lang="cs-CZ" dirty="0"/>
              <a:t>Jako nástroj</a:t>
            </a:r>
            <a:br>
              <a:rPr lang="cs-CZ" dirty="0"/>
            </a:br>
            <a:r>
              <a:rPr lang="cs-CZ" dirty="0"/>
              <a:t>Jako konstrukt </a:t>
            </a:r>
            <a:br>
              <a:rPr lang="cs-CZ" dirty="0"/>
            </a:br>
            <a:endParaRPr lang="cs-CZ" dirty="0"/>
          </a:p>
        </p:txBody>
      </p:sp>
      <p:sp>
        <p:nvSpPr>
          <p:cNvPr id="5" name="Podnadpis 4">
            <a:extLst>
              <a:ext uri="{FF2B5EF4-FFF2-40B4-BE49-F238E27FC236}">
                <a16:creationId xmlns:a16="http://schemas.microsoft.com/office/drawing/2014/main" id="{C38F3B36-5DC1-3A22-25B1-977C8B7595A6}"/>
              </a:ext>
            </a:extLst>
          </p:cNvPr>
          <p:cNvSpPr>
            <a:spLocks noGrp="1"/>
          </p:cNvSpPr>
          <p:nvPr>
            <p:ph type="subTitle" idx="1"/>
          </p:nvPr>
        </p:nvSpPr>
        <p:spPr>
          <a:xfrm>
            <a:off x="6669009" y="1505554"/>
            <a:ext cx="4604922" cy="489888"/>
          </a:xfrm>
        </p:spPr>
        <p:txBody>
          <a:bodyPr/>
          <a:lstStyle/>
          <a:p>
            <a:pPr algn="ctr"/>
            <a:r>
              <a:rPr lang="cs-CZ" dirty="0"/>
              <a:t>(zařízení)</a:t>
            </a:r>
          </a:p>
        </p:txBody>
      </p:sp>
      <p:sp>
        <p:nvSpPr>
          <p:cNvPr id="6" name="Podnadpis 4">
            <a:extLst>
              <a:ext uri="{FF2B5EF4-FFF2-40B4-BE49-F238E27FC236}">
                <a16:creationId xmlns:a16="http://schemas.microsoft.com/office/drawing/2014/main" id="{58969F9D-A020-22EF-46F6-87DB1CA582D5}"/>
              </a:ext>
            </a:extLst>
          </p:cNvPr>
          <p:cNvSpPr txBox="1">
            <a:spLocks/>
          </p:cNvSpPr>
          <p:nvPr/>
        </p:nvSpPr>
        <p:spPr>
          <a:xfrm>
            <a:off x="7420730" y="2119193"/>
            <a:ext cx="4604922" cy="489888"/>
          </a:xfrm>
          <a:prstGeom prst="rect">
            <a:avLst/>
          </a:prstGeom>
        </p:spPr>
        <p:txBody>
          <a:bodyPr vert="horz" lIns="0" tIns="0" rIns="0" bIns="0" rtlCol="0" anchor="t">
            <a:noAutofit/>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algn="ctr"/>
            <a:r>
              <a:rPr lang="cs-CZ" kern="0" dirty="0"/>
              <a:t>(animáky, autenticita)</a:t>
            </a:r>
          </a:p>
        </p:txBody>
      </p:sp>
      <p:grpSp>
        <p:nvGrpSpPr>
          <p:cNvPr id="11" name="Skupina 10">
            <a:extLst>
              <a:ext uri="{FF2B5EF4-FFF2-40B4-BE49-F238E27FC236}">
                <a16:creationId xmlns:a16="http://schemas.microsoft.com/office/drawing/2014/main" id="{D1C2DD53-0658-A815-2C9A-E625A8CC5BC9}"/>
              </a:ext>
            </a:extLst>
          </p:cNvPr>
          <p:cNvGrpSpPr/>
          <p:nvPr/>
        </p:nvGrpSpPr>
        <p:grpSpPr>
          <a:xfrm>
            <a:off x="1271406" y="2996411"/>
            <a:ext cx="2821400" cy="1410700"/>
            <a:chOff x="647" y="3005580"/>
            <a:chExt cx="2821400" cy="1410700"/>
          </a:xfrm>
        </p:grpSpPr>
        <p:sp>
          <p:nvSpPr>
            <p:cNvPr id="18" name="Obdélník 17">
              <a:extLst>
                <a:ext uri="{FF2B5EF4-FFF2-40B4-BE49-F238E27FC236}">
                  <a16:creationId xmlns:a16="http://schemas.microsoft.com/office/drawing/2014/main" id="{380EC641-8ACB-1818-FA4D-C0A06C358F00}"/>
                </a:ext>
              </a:extLst>
            </p:cNvPr>
            <p:cNvSpPr/>
            <p:nvPr/>
          </p:nvSpPr>
          <p:spPr>
            <a:xfrm>
              <a:off x="647" y="3005580"/>
              <a:ext cx="2821400" cy="14107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TextovéPole 18">
              <a:extLst>
                <a:ext uri="{FF2B5EF4-FFF2-40B4-BE49-F238E27FC236}">
                  <a16:creationId xmlns:a16="http://schemas.microsoft.com/office/drawing/2014/main" id="{1B8C2DD3-C59E-DB32-A85D-81DE4DAABD09}"/>
                </a:ext>
              </a:extLst>
            </p:cNvPr>
            <p:cNvSpPr txBox="1"/>
            <p:nvPr/>
          </p:nvSpPr>
          <p:spPr>
            <a:xfrm>
              <a:off x="647" y="3005580"/>
              <a:ext cx="2821400" cy="1410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1. Fotografické aspekty obrazu</a:t>
              </a:r>
            </a:p>
          </p:txBody>
        </p:sp>
      </p:grpSp>
      <p:grpSp>
        <p:nvGrpSpPr>
          <p:cNvPr id="12" name="Skupina 11">
            <a:extLst>
              <a:ext uri="{FF2B5EF4-FFF2-40B4-BE49-F238E27FC236}">
                <a16:creationId xmlns:a16="http://schemas.microsoft.com/office/drawing/2014/main" id="{C2BC8714-DD7A-D32F-F69F-9B4E3F83FD5A}"/>
              </a:ext>
            </a:extLst>
          </p:cNvPr>
          <p:cNvGrpSpPr/>
          <p:nvPr/>
        </p:nvGrpSpPr>
        <p:grpSpPr>
          <a:xfrm>
            <a:off x="4685300" y="2996411"/>
            <a:ext cx="2821400" cy="1410700"/>
            <a:chOff x="3414541" y="3005580"/>
            <a:chExt cx="2821400" cy="1410700"/>
          </a:xfrm>
        </p:grpSpPr>
        <p:sp>
          <p:nvSpPr>
            <p:cNvPr id="16" name="Obdélník 15">
              <a:extLst>
                <a:ext uri="{FF2B5EF4-FFF2-40B4-BE49-F238E27FC236}">
                  <a16:creationId xmlns:a16="http://schemas.microsoft.com/office/drawing/2014/main" id="{19595F22-9DF1-AFB6-297B-0207BE2B0385}"/>
                </a:ext>
              </a:extLst>
            </p:cNvPr>
            <p:cNvSpPr/>
            <p:nvPr/>
          </p:nvSpPr>
          <p:spPr>
            <a:xfrm>
              <a:off x="3414541" y="3005580"/>
              <a:ext cx="2821400" cy="14107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TextovéPole 16">
              <a:extLst>
                <a:ext uri="{FF2B5EF4-FFF2-40B4-BE49-F238E27FC236}">
                  <a16:creationId xmlns:a16="http://schemas.microsoft.com/office/drawing/2014/main" id="{E84F5E77-C806-CD8A-063C-E997742E1D51}"/>
                </a:ext>
              </a:extLst>
            </p:cNvPr>
            <p:cNvSpPr txBox="1"/>
            <p:nvPr/>
          </p:nvSpPr>
          <p:spPr>
            <a:xfrm>
              <a:off x="3414541" y="3005580"/>
              <a:ext cx="2821400" cy="1410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2. Rámování </a:t>
              </a:r>
            </a:p>
            <a:p>
              <a:pPr marL="0" lvl="0" indent="0" algn="ctr" defTabSz="1244600">
                <a:lnSpc>
                  <a:spcPct val="90000"/>
                </a:lnSpc>
                <a:spcBef>
                  <a:spcPct val="0"/>
                </a:spcBef>
                <a:spcAft>
                  <a:spcPct val="35000"/>
                </a:spcAft>
                <a:buNone/>
              </a:pPr>
              <a:r>
                <a:rPr lang="cs-CZ" sz="2800" kern="1200" dirty="0"/>
                <a:t>záběru</a:t>
              </a:r>
            </a:p>
          </p:txBody>
        </p:sp>
      </p:grpSp>
      <p:grpSp>
        <p:nvGrpSpPr>
          <p:cNvPr id="13" name="Skupina 12">
            <a:extLst>
              <a:ext uri="{FF2B5EF4-FFF2-40B4-BE49-F238E27FC236}">
                <a16:creationId xmlns:a16="http://schemas.microsoft.com/office/drawing/2014/main" id="{F3DBB703-EFD1-C413-865E-A516B11F65E5}"/>
              </a:ext>
            </a:extLst>
          </p:cNvPr>
          <p:cNvGrpSpPr/>
          <p:nvPr/>
        </p:nvGrpSpPr>
        <p:grpSpPr>
          <a:xfrm>
            <a:off x="8099195" y="2996411"/>
            <a:ext cx="2821400" cy="1410700"/>
            <a:chOff x="6828436" y="3005580"/>
            <a:chExt cx="2821400" cy="1410700"/>
          </a:xfrm>
        </p:grpSpPr>
        <p:sp>
          <p:nvSpPr>
            <p:cNvPr id="14" name="Obdélník 13">
              <a:extLst>
                <a:ext uri="{FF2B5EF4-FFF2-40B4-BE49-F238E27FC236}">
                  <a16:creationId xmlns:a16="http://schemas.microsoft.com/office/drawing/2014/main" id="{1F7015DD-7AB8-3B91-1864-28576194BE43}"/>
                </a:ext>
              </a:extLst>
            </p:cNvPr>
            <p:cNvSpPr/>
            <p:nvPr/>
          </p:nvSpPr>
          <p:spPr>
            <a:xfrm>
              <a:off x="6828436" y="3005580"/>
              <a:ext cx="2821400" cy="141070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extovéPole 14">
              <a:extLst>
                <a:ext uri="{FF2B5EF4-FFF2-40B4-BE49-F238E27FC236}">
                  <a16:creationId xmlns:a16="http://schemas.microsoft.com/office/drawing/2014/main" id="{C81377B5-5815-C3E0-04D6-98F02E726BDD}"/>
                </a:ext>
              </a:extLst>
            </p:cNvPr>
            <p:cNvSpPr txBox="1"/>
            <p:nvPr/>
          </p:nvSpPr>
          <p:spPr>
            <a:xfrm>
              <a:off x="6828436" y="3005580"/>
              <a:ext cx="2821400" cy="1410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3. Délka </a:t>
              </a:r>
            </a:p>
            <a:p>
              <a:pPr marL="0" lvl="0" indent="0" algn="ctr" defTabSz="1244600">
                <a:lnSpc>
                  <a:spcPct val="90000"/>
                </a:lnSpc>
                <a:spcBef>
                  <a:spcPct val="0"/>
                </a:spcBef>
                <a:spcAft>
                  <a:spcPct val="35000"/>
                </a:spcAft>
                <a:buNone/>
              </a:pPr>
              <a:r>
                <a:rPr lang="cs-CZ" sz="2800" kern="1200" dirty="0"/>
                <a:t>záběru</a:t>
              </a:r>
            </a:p>
          </p:txBody>
        </p:sp>
      </p:grpSp>
      <p:sp>
        <p:nvSpPr>
          <p:cNvPr id="20" name="Podnadpis 4">
            <a:extLst>
              <a:ext uri="{FF2B5EF4-FFF2-40B4-BE49-F238E27FC236}">
                <a16:creationId xmlns:a16="http://schemas.microsoft.com/office/drawing/2014/main" id="{9906F6DA-4CB5-EB03-1972-B35E35BF4A22}"/>
              </a:ext>
            </a:extLst>
          </p:cNvPr>
          <p:cNvSpPr txBox="1">
            <a:spLocks/>
          </p:cNvSpPr>
          <p:nvPr/>
        </p:nvSpPr>
        <p:spPr>
          <a:xfrm>
            <a:off x="1271406" y="4549496"/>
            <a:ext cx="2821400" cy="1291173"/>
          </a:xfrm>
          <a:prstGeom prst="rect">
            <a:avLst/>
          </a:prstGeom>
        </p:spPr>
        <p:txBody>
          <a:bodyPr vert="horz" lIns="0" tIns="0" rIns="0" bIns="0" rtlCol="0" anchor="t">
            <a:noAutofit/>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342900" indent="-342900" algn="ctr">
              <a:buFontTx/>
              <a:buChar char="-"/>
            </a:pPr>
            <a:endParaRPr lang="cs-CZ" kern="0" dirty="0"/>
          </a:p>
        </p:txBody>
      </p:sp>
      <p:sp>
        <p:nvSpPr>
          <p:cNvPr id="21" name="Podnadpis 4">
            <a:extLst>
              <a:ext uri="{FF2B5EF4-FFF2-40B4-BE49-F238E27FC236}">
                <a16:creationId xmlns:a16="http://schemas.microsoft.com/office/drawing/2014/main" id="{3B5C1954-61FE-4B38-F4A2-F100777B8D2D}"/>
              </a:ext>
            </a:extLst>
          </p:cNvPr>
          <p:cNvSpPr txBox="1">
            <a:spLocks/>
          </p:cNvSpPr>
          <p:nvPr/>
        </p:nvSpPr>
        <p:spPr>
          <a:xfrm>
            <a:off x="4406595" y="4488496"/>
            <a:ext cx="3378810" cy="2116075"/>
          </a:xfrm>
          <a:prstGeom prst="rect">
            <a:avLst/>
          </a:prstGeom>
        </p:spPr>
        <p:txBody>
          <a:bodyPr vert="horz" lIns="0" tIns="0" rIns="0" bIns="0" rtlCol="0" anchor="t">
            <a:noAutofit/>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342900" indent="-342900" algn="ctr">
              <a:buFontTx/>
              <a:buChar char="-"/>
            </a:pPr>
            <a:endParaRPr lang="cs-CZ" sz="2000" kern="0" dirty="0"/>
          </a:p>
        </p:txBody>
      </p:sp>
    </p:spTree>
    <p:extLst>
      <p:ext uri="{BB962C8B-B14F-4D97-AF65-F5344CB8AC3E}">
        <p14:creationId xmlns:p14="http://schemas.microsoft.com/office/powerpoint/2010/main" val="298161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F5A1D57-5EC8-DD4A-83E4-E4B5F85AF61B}"/>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250DA562-3F9B-85E7-0B79-3791F13C23AE}"/>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E0EA8396-29D3-1E42-8E17-A1EDDBEAA554}"/>
              </a:ext>
            </a:extLst>
          </p:cNvPr>
          <p:cNvSpPr>
            <a:spLocks noGrp="1"/>
          </p:cNvSpPr>
          <p:nvPr>
            <p:ph type="title"/>
          </p:nvPr>
        </p:nvSpPr>
        <p:spPr>
          <a:xfrm>
            <a:off x="719400" y="-27432"/>
            <a:ext cx="10753200" cy="4979760"/>
          </a:xfrm>
        </p:spPr>
        <p:txBody>
          <a:bodyPr/>
          <a:lstStyle/>
          <a:p>
            <a:pPr algn="ctr"/>
            <a:br>
              <a:rPr lang="cs-CZ" dirty="0"/>
            </a:br>
            <a:br>
              <a:rPr lang="cs-CZ" dirty="0"/>
            </a:br>
            <a:r>
              <a:rPr lang="cs-CZ" sz="5400" dirty="0"/>
              <a:t>Střih</a:t>
            </a:r>
            <a:r>
              <a:rPr lang="cs-CZ" dirty="0"/>
              <a:t> </a:t>
            </a:r>
            <a:br>
              <a:rPr lang="cs-CZ" dirty="0"/>
            </a:br>
            <a:r>
              <a:rPr lang="cs-CZ" b="0" i="1" dirty="0"/>
              <a:t>technicky</a:t>
            </a:r>
            <a:r>
              <a:rPr lang="cs-CZ" b="0" dirty="0"/>
              <a:t> spojem mezi dvěma samostatnými kusy filmového pásu či dvěma souvislými digitálními záznamy akce před kamerou.</a:t>
            </a:r>
            <a:br>
              <a:rPr lang="cs-CZ" b="0" dirty="0"/>
            </a:br>
            <a:br>
              <a:rPr lang="cs-CZ" b="0" dirty="0"/>
            </a:br>
            <a:r>
              <a:rPr lang="cs-CZ" b="0" i="1" dirty="0"/>
              <a:t>Kompozičně</a:t>
            </a:r>
            <a:r>
              <a:rPr lang="cs-CZ" b="0" dirty="0"/>
              <a:t> jen tam, kde filmaři střih jako postup neskrývají. Střihem chápeme viditelnou časovou </a:t>
            </a:r>
            <a:r>
              <a:rPr lang="cs-CZ" dirty="0"/>
              <a:t>výpustku</a:t>
            </a:r>
            <a:r>
              <a:rPr lang="cs-CZ" b="0" dirty="0"/>
              <a:t> ze snímané akce nebo </a:t>
            </a:r>
            <a:r>
              <a:rPr lang="cs-CZ" dirty="0"/>
              <a:t>změnu</a:t>
            </a:r>
            <a:r>
              <a:rPr lang="cs-CZ" b="0" dirty="0"/>
              <a:t> pozice, z níž je snímaná.</a:t>
            </a:r>
            <a:br>
              <a:rPr lang="cs-CZ" dirty="0"/>
            </a:br>
            <a:br>
              <a:rPr lang="cs-CZ" dirty="0"/>
            </a:br>
            <a:endParaRPr lang="cs-CZ" dirty="0"/>
          </a:p>
        </p:txBody>
      </p:sp>
    </p:spTree>
    <p:extLst>
      <p:ext uri="{BB962C8B-B14F-4D97-AF65-F5344CB8AC3E}">
        <p14:creationId xmlns:p14="http://schemas.microsoft.com/office/powerpoint/2010/main" val="1497955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F5A1D57-5EC8-DD4A-83E4-E4B5F85AF61B}"/>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250DA562-3F9B-85E7-0B79-3791F13C23AE}"/>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E0EA8396-29D3-1E42-8E17-A1EDDBEAA554}"/>
              </a:ext>
            </a:extLst>
          </p:cNvPr>
          <p:cNvSpPr>
            <a:spLocks noGrp="1"/>
          </p:cNvSpPr>
          <p:nvPr>
            <p:ph type="title"/>
          </p:nvPr>
        </p:nvSpPr>
        <p:spPr>
          <a:xfrm>
            <a:off x="720000" y="274320"/>
            <a:ext cx="10753200" cy="6343650"/>
          </a:xfrm>
        </p:spPr>
        <p:txBody>
          <a:bodyPr/>
          <a:lstStyle/>
          <a:p>
            <a:pPr algn="ctr">
              <a:lnSpc>
                <a:spcPct val="100000"/>
              </a:lnSpc>
            </a:pPr>
            <a:br>
              <a:rPr lang="cs-CZ" sz="4800" dirty="0"/>
            </a:br>
            <a:r>
              <a:rPr lang="cs-CZ" sz="4800" i="1" dirty="0"/>
              <a:t>Jeden</a:t>
            </a:r>
            <a:r>
              <a:rPr lang="cs-CZ" sz="4800" dirty="0"/>
              <a:t> stylistický postup, </a:t>
            </a:r>
            <a:r>
              <a:rPr lang="cs-CZ" sz="4800" i="1" dirty="0"/>
              <a:t>vícero</a:t>
            </a:r>
            <a:r>
              <a:rPr lang="cs-CZ" sz="4800" dirty="0"/>
              <a:t> funkcí a </a:t>
            </a:r>
            <a:r>
              <a:rPr lang="cs-CZ" sz="4800" i="1" dirty="0"/>
              <a:t>množství</a:t>
            </a:r>
            <a:r>
              <a:rPr lang="cs-CZ" sz="4800" dirty="0"/>
              <a:t> potenciálních účinků na diváka.</a:t>
            </a:r>
            <a:br>
              <a:rPr lang="cs-CZ" sz="4800" dirty="0"/>
            </a:br>
            <a:br>
              <a:rPr lang="cs-CZ" sz="4800" dirty="0"/>
            </a:br>
            <a:r>
              <a:rPr lang="cs-CZ" sz="3000" b="0" dirty="0"/>
              <a:t>26:54 (60s), </a:t>
            </a:r>
            <a:r>
              <a:rPr lang="cs-CZ" sz="3000" b="0" dirty="0">
                <a:latin typeface="+mn-lt"/>
              </a:rPr>
              <a:t>29:07 (25s), 37:50 (57s), 1:12:51 (36s)</a:t>
            </a:r>
            <a:br>
              <a:rPr lang="cs-CZ" sz="4800" dirty="0"/>
            </a:br>
            <a:r>
              <a:rPr lang="cs-CZ" sz="4800" dirty="0"/>
              <a:t>Srov. použití dlouhých záběrů ve </a:t>
            </a:r>
            <a:r>
              <a:rPr lang="cs-CZ" sz="4800" i="1" dirty="0"/>
              <a:t>Válce světů</a:t>
            </a:r>
            <a:r>
              <a:rPr lang="cs-CZ" sz="4800" dirty="0"/>
              <a:t>.</a:t>
            </a:r>
            <a:br>
              <a:rPr lang="cs-CZ" sz="4800" dirty="0"/>
            </a:br>
            <a:br>
              <a:rPr lang="cs-CZ" sz="4800" dirty="0"/>
            </a:br>
            <a:endParaRPr lang="cs-CZ" sz="4800" dirty="0"/>
          </a:p>
        </p:txBody>
      </p:sp>
    </p:spTree>
    <p:extLst>
      <p:ext uri="{BB962C8B-B14F-4D97-AF65-F5344CB8AC3E}">
        <p14:creationId xmlns:p14="http://schemas.microsoft.com/office/powerpoint/2010/main" val="2213789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0C4EB00-0281-7C64-429D-77E9098115EF}"/>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B8BBFCAF-BB4F-16CF-1562-FA6271482F7B}"/>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D106E205-BFD5-8E2E-EFC6-00E40139E3E5}"/>
              </a:ext>
            </a:extLst>
          </p:cNvPr>
          <p:cNvSpPr>
            <a:spLocks noGrp="1"/>
          </p:cNvSpPr>
          <p:nvPr>
            <p:ph type="title"/>
          </p:nvPr>
        </p:nvSpPr>
        <p:spPr/>
        <p:txBody>
          <a:bodyPr/>
          <a:lstStyle/>
          <a:p>
            <a:r>
              <a:rPr lang="cs-CZ" dirty="0"/>
              <a:t>Jana Polášková – rozbor scény</a:t>
            </a:r>
          </a:p>
        </p:txBody>
      </p:sp>
      <p:sp>
        <p:nvSpPr>
          <p:cNvPr id="5" name="Zástupný obsah 4">
            <a:extLst>
              <a:ext uri="{FF2B5EF4-FFF2-40B4-BE49-F238E27FC236}">
                <a16:creationId xmlns:a16="http://schemas.microsoft.com/office/drawing/2014/main" id="{F056CFD5-000E-2576-56B2-8C7B0CD95DA9}"/>
              </a:ext>
            </a:extLst>
          </p:cNvPr>
          <p:cNvSpPr>
            <a:spLocks noGrp="1"/>
          </p:cNvSpPr>
          <p:nvPr>
            <p:ph idx="1"/>
          </p:nvPr>
        </p:nvSpPr>
        <p:spPr/>
        <p:txBody>
          <a:bodyPr/>
          <a:lstStyle/>
          <a:p>
            <a:r>
              <a:rPr lang="cs-CZ" sz="1800" dirty="0" err="1">
                <a:effectLst/>
                <a:ea typeface="Calibri" panose="020F0502020204030204" pitchFamily="34" charset="0"/>
                <a:cs typeface="Times New Roman" panose="02020603050405020304" pitchFamily="18" charset="0"/>
              </a:rPr>
              <a:t>Scéna</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začína</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dlouhým</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minutovým</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záběrem</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jenz</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divákovi</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představuje</a:t>
            </a:r>
            <a:r>
              <a:rPr lang="cs-CZ" sz="1800" dirty="0">
                <a:effectLst/>
                <a:ea typeface="Calibri" panose="020F0502020204030204" pitchFamily="34" charset="0"/>
                <a:cs typeface="Times New Roman" panose="02020603050405020304" pitchFamily="18" charset="0"/>
              </a:rPr>
              <a:t> prostor, ve </a:t>
            </a:r>
            <a:r>
              <a:rPr lang="cs-CZ" sz="1800" dirty="0" err="1">
                <a:effectLst/>
                <a:ea typeface="Calibri" panose="020F0502020204030204" pitchFamily="34" charset="0"/>
                <a:cs typeface="Times New Roman" panose="02020603050405020304" pitchFamily="18" charset="0"/>
              </a:rPr>
              <a:t>kterém</a:t>
            </a:r>
            <a:r>
              <a:rPr lang="cs-CZ" sz="1800" dirty="0">
                <a:effectLst/>
                <a:ea typeface="Calibri" panose="020F0502020204030204" pitchFamily="34" charset="0"/>
                <a:cs typeface="Times New Roman" panose="02020603050405020304" pitchFamily="18" charset="0"/>
              </a:rPr>
              <a:t> se postavy pohybují. Jde o </a:t>
            </a:r>
            <a:r>
              <a:rPr lang="cs-CZ" sz="1800" dirty="0" err="1">
                <a:effectLst/>
                <a:ea typeface="Calibri" panose="020F0502020204030204" pitchFamily="34" charset="0"/>
                <a:cs typeface="Times New Roman" panose="02020603050405020304" pitchFamily="18" charset="0"/>
              </a:rPr>
              <a:t>ustavujíci</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záběr</a:t>
            </a:r>
            <a:r>
              <a:rPr lang="cs-CZ" sz="1800" dirty="0">
                <a:effectLst/>
                <a:ea typeface="Calibri" panose="020F0502020204030204" pitchFamily="34" charset="0"/>
                <a:cs typeface="Times New Roman" panose="02020603050405020304" pitchFamily="18" charset="0"/>
              </a:rPr>
              <a:t>. Kamera je po celou dobu ve </a:t>
            </a:r>
            <a:r>
              <a:rPr lang="cs-CZ" sz="1800" dirty="0" err="1">
                <a:effectLst/>
                <a:ea typeface="Calibri" panose="020F0502020204030204" pitchFamily="34" charset="0"/>
                <a:cs typeface="Times New Roman" panose="02020603050405020304" pitchFamily="18" charset="0"/>
              </a:rPr>
              <a:t>stejne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výšce</a:t>
            </a:r>
            <a:r>
              <a:rPr lang="cs-CZ" sz="1800" dirty="0">
                <a:effectLst/>
                <a:ea typeface="Calibri" panose="020F0502020204030204" pitchFamily="34" charset="0"/>
                <a:cs typeface="Times New Roman" panose="02020603050405020304" pitchFamily="18" charset="0"/>
              </a:rPr>
              <a:t> od </a:t>
            </a:r>
            <a:r>
              <a:rPr lang="cs-CZ" sz="1800" dirty="0" err="1">
                <a:effectLst/>
                <a:ea typeface="Calibri" panose="020F0502020204030204" pitchFamily="34" charset="0"/>
                <a:cs typeface="Times New Roman" panose="02020603050405020304" pitchFamily="18" charset="0"/>
              </a:rPr>
              <a:t>zeme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Neni</a:t>
            </a:r>
            <a:r>
              <a:rPr lang="cs-CZ" sz="1800" dirty="0">
                <a:effectLst/>
                <a:ea typeface="Calibri" panose="020F0502020204030204" pitchFamily="34" charset="0"/>
                <a:cs typeface="Times New Roman" panose="02020603050405020304" pitchFamily="18" charset="0"/>
              </a:rPr>
              <a:t> ale </a:t>
            </a:r>
            <a:r>
              <a:rPr lang="cs-CZ" sz="1800" dirty="0" err="1">
                <a:effectLst/>
                <a:ea typeface="Calibri" panose="020F0502020204030204" pitchFamily="34" charset="0"/>
                <a:cs typeface="Times New Roman" panose="02020603050405020304" pitchFamily="18" charset="0"/>
              </a:rPr>
              <a:t>staticka</a:t>
            </a:r>
            <a:r>
              <a:rPr lang="cs-CZ" sz="1800" dirty="0">
                <a:effectLst/>
                <a:ea typeface="Calibri" panose="020F0502020204030204" pitchFamily="34" charset="0"/>
                <a:cs typeface="Times New Roman" panose="02020603050405020304" pitchFamily="18" charset="0"/>
              </a:rPr>
              <a:t>́, pohybuje se do stran, </a:t>
            </a:r>
            <a:r>
              <a:rPr lang="cs-CZ" sz="1800" dirty="0" err="1">
                <a:effectLst/>
                <a:ea typeface="Calibri" panose="020F0502020204030204" pitchFamily="34" charset="0"/>
                <a:cs typeface="Times New Roman" panose="02020603050405020304" pitchFamily="18" charset="0"/>
              </a:rPr>
              <a:t>zabíra</a:t>
            </a:r>
            <a:r>
              <a:rPr lang="cs-CZ" sz="1800" dirty="0">
                <a:effectLst/>
                <a:ea typeface="Calibri" panose="020F0502020204030204" pitchFamily="34" charset="0"/>
                <a:cs typeface="Times New Roman" panose="02020603050405020304" pitchFamily="18" charset="0"/>
              </a:rPr>
              <a:t>́ jak </a:t>
            </a:r>
            <a:r>
              <a:rPr lang="cs-CZ" sz="1800" dirty="0" err="1">
                <a:effectLst/>
                <a:ea typeface="Calibri" panose="020F0502020204030204" pitchFamily="34" charset="0"/>
                <a:cs typeface="Times New Roman" panose="02020603050405020304" pitchFamily="18" charset="0"/>
              </a:rPr>
              <a:t>předni</a:t>
            </a:r>
            <a:r>
              <a:rPr lang="cs-CZ" sz="1800" dirty="0">
                <a:effectLst/>
                <a:ea typeface="Calibri" panose="020F0502020204030204" pitchFamily="34" charset="0"/>
                <a:cs typeface="Times New Roman" panose="02020603050405020304" pitchFamily="18" charset="0"/>
              </a:rPr>
              <a:t>́, tak i zadní </a:t>
            </a:r>
            <a:r>
              <a:rPr lang="cs-CZ" sz="1800" dirty="0" err="1">
                <a:effectLst/>
                <a:ea typeface="Calibri" panose="020F0502020204030204" pitchFamily="34" charset="0"/>
                <a:cs typeface="Times New Roman" panose="02020603050405020304" pitchFamily="18" charset="0"/>
              </a:rPr>
              <a:t>plány</a:t>
            </a:r>
            <a:r>
              <a:rPr lang="cs-CZ" sz="1800" dirty="0">
                <a:effectLst/>
                <a:ea typeface="Calibri" panose="020F0502020204030204" pitchFamily="34" charset="0"/>
                <a:cs typeface="Times New Roman" panose="02020603050405020304" pitchFamily="18" charset="0"/>
              </a:rPr>
              <a:t> prostoru. Do toho postavy </a:t>
            </a:r>
            <a:r>
              <a:rPr lang="cs-CZ" sz="1800" dirty="0" err="1">
                <a:effectLst/>
                <a:ea typeface="Calibri" panose="020F0502020204030204" pitchFamily="34" charset="0"/>
                <a:cs typeface="Times New Roman" panose="02020603050405020304" pitchFamily="18" charset="0"/>
              </a:rPr>
              <a:t>opouštěji</a:t>
            </a:r>
            <a:r>
              <a:rPr lang="cs-CZ" sz="1800" dirty="0">
                <a:effectLst/>
                <a:ea typeface="Calibri" panose="020F0502020204030204" pitchFamily="34" charset="0"/>
                <a:cs typeface="Times New Roman" panose="02020603050405020304" pitchFamily="18" charset="0"/>
              </a:rPr>
              <a:t> a zase se </a:t>
            </a:r>
            <a:r>
              <a:rPr lang="cs-CZ" sz="1800" dirty="0" err="1">
                <a:effectLst/>
                <a:ea typeface="Calibri" panose="020F0502020204030204" pitchFamily="34" charset="0"/>
                <a:cs typeface="Times New Roman" panose="02020603050405020304" pitchFamily="18" charset="0"/>
              </a:rPr>
              <a:t>vraci</a:t>
            </a:r>
            <a:r>
              <a:rPr lang="cs-CZ" sz="1800" dirty="0">
                <a:effectLst/>
                <a:ea typeface="Calibri" panose="020F0502020204030204" pitchFamily="34" charset="0"/>
                <a:cs typeface="Times New Roman" panose="02020603050405020304" pitchFamily="18" charset="0"/>
              </a:rPr>
              <a:t> do </a:t>
            </a:r>
            <a:r>
              <a:rPr lang="cs-CZ" sz="1800" dirty="0" err="1">
                <a:effectLst/>
                <a:ea typeface="Calibri" panose="020F0502020204030204" pitchFamily="34" charset="0"/>
                <a:cs typeface="Times New Roman" panose="02020603050405020304" pitchFamily="18" charset="0"/>
              </a:rPr>
              <a:t>rámováni</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různými</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způsoby</a:t>
            </a:r>
            <a:r>
              <a:rPr lang="cs-CZ" sz="1800" dirty="0">
                <a:effectLst/>
                <a:ea typeface="Calibri" panose="020F0502020204030204" pitchFamily="34" charset="0"/>
                <a:cs typeface="Times New Roman" panose="02020603050405020304" pitchFamily="18" charset="0"/>
              </a:rPr>
              <a:t>. Od </a:t>
            </a:r>
            <a:r>
              <a:rPr lang="cs-CZ" sz="1800" dirty="0" err="1">
                <a:effectLst/>
                <a:ea typeface="Calibri" panose="020F0502020204030204" pitchFamily="34" charset="0"/>
                <a:cs typeface="Times New Roman" panose="02020603050405020304" pitchFamily="18" charset="0"/>
              </a:rPr>
              <a:t>prvni</a:t>
            </a:r>
            <a:r>
              <a:rPr lang="cs-CZ" sz="1800" dirty="0">
                <a:effectLst/>
                <a:ea typeface="Calibri" panose="020F0502020204030204" pitchFamily="34" charset="0"/>
                <a:cs typeface="Times New Roman" panose="02020603050405020304" pitchFamily="18" charset="0"/>
              </a:rPr>
              <a:t>́ sekundy tohoto </a:t>
            </a:r>
            <a:r>
              <a:rPr lang="cs-CZ" sz="1800" dirty="0" err="1">
                <a:effectLst/>
                <a:ea typeface="Calibri" panose="020F0502020204030204" pitchFamily="34" charset="0"/>
                <a:cs typeface="Times New Roman" panose="02020603050405020304" pitchFamily="18" charset="0"/>
              </a:rPr>
              <a:t>záběru</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vidíme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Rayovy</a:t>
            </a:r>
            <a:r>
              <a:rPr lang="cs-CZ" sz="1800" dirty="0">
                <a:effectLst/>
                <a:ea typeface="Calibri" panose="020F0502020204030204" pitchFamily="34" charset="0"/>
                <a:cs typeface="Times New Roman" panose="02020603050405020304" pitchFamily="18" charset="0"/>
              </a:rPr>
              <a:t> nohy, jak vstupují do </a:t>
            </a:r>
            <a:r>
              <a:rPr lang="cs-CZ" sz="1800" dirty="0" err="1">
                <a:effectLst/>
                <a:ea typeface="Calibri" panose="020F0502020204030204" pitchFamily="34" charset="0"/>
                <a:cs typeface="Times New Roman" panose="02020603050405020304" pitchFamily="18" charset="0"/>
              </a:rPr>
              <a:t>mizanscény</a:t>
            </a:r>
            <a:r>
              <a:rPr lang="cs-CZ" sz="1800" dirty="0">
                <a:effectLst/>
                <a:ea typeface="Calibri" panose="020F0502020204030204" pitchFamily="34" charset="0"/>
                <a:cs typeface="Times New Roman" panose="02020603050405020304" pitchFamily="18" charset="0"/>
              </a:rPr>
              <a:t> z podhledu. Dialog mezi </a:t>
            </a:r>
            <a:r>
              <a:rPr lang="cs-CZ" sz="1800" dirty="0" err="1">
                <a:effectLst/>
                <a:ea typeface="Calibri" panose="020F0502020204030204" pitchFamily="34" charset="0"/>
                <a:cs typeface="Times New Roman" panose="02020603050405020304" pitchFamily="18" charset="0"/>
              </a:rPr>
              <a:t>Rayem</a:t>
            </a:r>
            <a:r>
              <a:rPr lang="cs-CZ" sz="1800" dirty="0">
                <a:effectLst/>
                <a:ea typeface="Calibri" panose="020F0502020204030204" pitchFamily="34" charset="0"/>
                <a:cs typeface="Times New Roman" panose="02020603050405020304" pitchFamily="18" charset="0"/>
              </a:rPr>
              <a:t> a jeho </a:t>
            </a:r>
            <a:r>
              <a:rPr lang="cs-CZ" sz="1800" dirty="0" err="1">
                <a:effectLst/>
                <a:ea typeface="Calibri" panose="020F0502020204030204" pitchFamily="34" charset="0"/>
                <a:cs typeface="Times New Roman" panose="02020603050405020304" pitchFamily="18" charset="0"/>
              </a:rPr>
              <a:t>dětmi</a:t>
            </a:r>
            <a:r>
              <a:rPr lang="cs-CZ" sz="1800" dirty="0">
                <a:effectLst/>
                <a:ea typeface="Calibri" panose="020F0502020204030204" pitchFamily="34" charset="0"/>
                <a:cs typeface="Times New Roman" panose="02020603050405020304" pitchFamily="18" charset="0"/>
              </a:rPr>
              <a:t> je </a:t>
            </a:r>
            <a:r>
              <a:rPr lang="cs-CZ" sz="1800" dirty="0" err="1">
                <a:effectLst/>
                <a:ea typeface="Calibri" panose="020F0502020204030204" pitchFamily="34" charset="0"/>
                <a:cs typeface="Times New Roman" panose="02020603050405020304" pitchFamily="18" charset="0"/>
              </a:rPr>
              <a:t>dále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natáčen</a:t>
            </a:r>
            <a:r>
              <a:rPr lang="cs-CZ" sz="1800" dirty="0">
                <a:effectLst/>
                <a:ea typeface="Calibri" panose="020F0502020204030204" pitchFamily="34" charset="0"/>
                <a:cs typeface="Times New Roman" panose="02020603050405020304" pitchFamily="18" charset="0"/>
              </a:rPr>
              <a:t> z podhledu. </a:t>
            </a:r>
            <a:r>
              <a:rPr lang="cs-CZ" sz="1800" dirty="0" err="1">
                <a:effectLst/>
                <a:ea typeface="Calibri" panose="020F0502020204030204" pitchFamily="34" charset="0"/>
                <a:cs typeface="Times New Roman" panose="02020603050405020304" pitchFamily="18" charset="0"/>
              </a:rPr>
              <a:t>Děti</a:t>
            </a:r>
            <a:r>
              <a:rPr lang="cs-CZ" sz="1800" dirty="0">
                <a:effectLst/>
                <a:ea typeface="Calibri" panose="020F0502020204030204" pitchFamily="34" charset="0"/>
                <a:cs typeface="Times New Roman" panose="02020603050405020304" pitchFamily="18" charset="0"/>
              </a:rPr>
              <a:t> se jdou </a:t>
            </a:r>
            <a:r>
              <a:rPr lang="cs-CZ" sz="1800" dirty="0" err="1">
                <a:effectLst/>
                <a:ea typeface="Calibri" panose="020F0502020204030204" pitchFamily="34" charset="0"/>
                <a:cs typeface="Times New Roman" panose="02020603050405020304" pitchFamily="18" charset="0"/>
              </a:rPr>
              <a:t>uložit</a:t>
            </a:r>
            <a:r>
              <a:rPr lang="cs-CZ" sz="1800" dirty="0">
                <a:effectLst/>
                <a:ea typeface="Calibri" panose="020F0502020204030204" pitchFamily="34" charset="0"/>
                <a:cs typeface="Times New Roman" panose="02020603050405020304" pitchFamily="18" charset="0"/>
              </a:rPr>
              <a:t> ke </a:t>
            </a:r>
            <a:r>
              <a:rPr lang="cs-CZ" sz="1800" dirty="0" err="1">
                <a:effectLst/>
                <a:ea typeface="Calibri" panose="020F0502020204030204" pitchFamily="34" charset="0"/>
                <a:cs typeface="Times New Roman" panose="02020603050405020304" pitchFamily="18" charset="0"/>
              </a:rPr>
              <a:t>spani</a:t>
            </a:r>
            <a:r>
              <a:rPr lang="cs-CZ" sz="1800" dirty="0">
                <a:effectLst/>
                <a:ea typeface="Calibri" panose="020F0502020204030204" pitchFamily="34" charset="0"/>
                <a:cs typeface="Times New Roman" panose="02020603050405020304" pitchFamily="18" charset="0"/>
              </a:rPr>
              <a:t> pod schody, </a:t>
            </a:r>
            <a:r>
              <a:rPr lang="cs-CZ" sz="1800" dirty="0" err="1">
                <a:effectLst/>
                <a:ea typeface="Calibri" panose="020F0502020204030204" pitchFamily="34" charset="0"/>
                <a:cs typeface="Times New Roman" panose="02020603050405020304" pitchFamily="18" charset="0"/>
              </a:rPr>
              <a:t>Ray</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odcházi</a:t>
            </a:r>
            <a:r>
              <a:rPr lang="cs-CZ" sz="1800" dirty="0">
                <a:effectLst/>
                <a:ea typeface="Calibri" panose="020F0502020204030204" pitchFamily="34" charset="0"/>
                <a:cs typeface="Times New Roman" panose="02020603050405020304" pitchFamily="18" charset="0"/>
              </a:rPr>
              <a:t> do zadního </a:t>
            </a:r>
            <a:r>
              <a:rPr lang="cs-CZ" sz="1800" dirty="0" err="1">
                <a:effectLst/>
                <a:ea typeface="Calibri" panose="020F0502020204030204" pitchFamily="34" charset="0"/>
                <a:cs typeface="Times New Roman" panose="02020603050405020304" pitchFamily="18" charset="0"/>
              </a:rPr>
              <a:t>plánu</a:t>
            </a:r>
            <a:r>
              <a:rPr lang="cs-CZ" sz="1800" dirty="0">
                <a:effectLst/>
                <a:ea typeface="Calibri" panose="020F0502020204030204" pitchFamily="34" charset="0"/>
                <a:cs typeface="Times New Roman" panose="02020603050405020304" pitchFamily="18" charset="0"/>
              </a:rPr>
              <a:t>, aby </a:t>
            </a:r>
            <a:r>
              <a:rPr lang="cs-CZ" sz="1800" dirty="0" err="1">
                <a:effectLst/>
                <a:ea typeface="Calibri" panose="020F0502020204030204" pitchFamily="34" charset="0"/>
                <a:cs typeface="Times New Roman" panose="02020603050405020304" pitchFamily="18" charset="0"/>
              </a:rPr>
              <a:t>následne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přišel</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blíz</a:t>
            </a:r>
            <a:r>
              <a:rPr lang="cs-CZ" sz="1800" dirty="0">
                <a:effectLst/>
                <a:ea typeface="Calibri" panose="020F0502020204030204" pitchFamily="34" charset="0"/>
                <a:cs typeface="Times New Roman" panose="02020603050405020304" pitchFamily="18" charset="0"/>
              </a:rPr>
              <a:t>̌ ke </a:t>
            </a:r>
            <a:r>
              <a:rPr lang="cs-CZ" sz="1800" dirty="0" err="1">
                <a:effectLst/>
                <a:ea typeface="Calibri" panose="020F0502020204030204" pitchFamily="34" charset="0"/>
                <a:cs typeface="Times New Roman" panose="02020603050405020304" pitchFamily="18" charset="0"/>
              </a:rPr>
              <a:t>kameře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ktera</a:t>
            </a:r>
            <a:r>
              <a:rPr lang="cs-CZ" sz="1800" dirty="0">
                <a:effectLst/>
                <a:ea typeface="Calibri" panose="020F0502020204030204" pitchFamily="34" charset="0"/>
                <a:cs typeface="Times New Roman" panose="02020603050405020304" pitchFamily="18" charset="0"/>
              </a:rPr>
              <a:t>́ je </a:t>
            </a:r>
            <a:r>
              <a:rPr lang="cs-CZ" sz="1800" dirty="0" err="1">
                <a:effectLst/>
                <a:ea typeface="Calibri" panose="020F0502020204030204" pitchFamily="34" charset="0"/>
                <a:cs typeface="Times New Roman" panose="02020603050405020304" pitchFamily="18" charset="0"/>
              </a:rPr>
              <a:t>přesne</a:t>
            </a:r>
            <a:r>
              <a:rPr lang="cs-CZ" sz="1800" dirty="0">
                <a:effectLst/>
                <a:ea typeface="Calibri" panose="020F0502020204030204" pitchFamily="34" charset="0"/>
                <a:cs typeface="Times New Roman" panose="02020603050405020304" pitchFamily="18" charset="0"/>
              </a:rPr>
              <a:t>̌ v </a:t>
            </a:r>
            <a:r>
              <a:rPr lang="cs-CZ" sz="1800" dirty="0" err="1">
                <a:effectLst/>
                <a:ea typeface="Calibri" panose="020F0502020204030204" pitchFamily="34" charset="0"/>
                <a:cs typeface="Times New Roman" panose="02020603050405020304" pitchFamily="18" charset="0"/>
              </a:rPr>
              <a:t>úrovni</a:t>
            </a:r>
            <a:r>
              <a:rPr lang="cs-CZ" sz="1800" dirty="0">
                <a:effectLst/>
                <a:ea typeface="Calibri" panose="020F0502020204030204" pitchFamily="34" charset="0"/>
                <a:cs typeface="Times New Roman" panose="02020603050405020304" pitchFamily="18" charset="0"/>
              </a:rPr>
              <a:t> jeho pasu, a mohla tak zachytit </a:t>
            </a:r>
            <a:r>
              <a:rPr lang="cs-CZ" sz="1800" dirty="0" err="1">
                <a:effectLst/>
                <a:ea typeface="Calibri" panose="020F0502020204030204" pitchFamily="34" charset="0"/>
                <a:cs typeface="Times New Roman" panose="02020603050405020304" pitchFamily="18" charset="0"/>
              </a:rPr>
              <a:t>důležite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vodítko</a:t>
            </a:r>
            <a:r>
              <a:rPr lang="cs-CZ" sz="1800" dirty="0">
                <a:effectLst/>
                <a:ea typeface="Calibri" panose="020F0502020204030204" pitchFamily="34" charset="0"/>
                <a:cs typeface="Times New Roman" panose="02020603050405020304" pitchFamily="18" charset="0"/>
              </a:rPr>
              <a:t> pro </a:t>
            </a:r>
            <a:r>
              <a:rPr lang="cs-CZ" sz="1800" dirty="0" err="1">
                <a:effectLst/>
                <a:ea typeface="Calibri" panose="020F0502020204030204" pitchFamily="34" charset="0"/>
                <a:cs typeface="Times New Roman" panose="02020603050405020304" pitchFamily="18" charset="0"/>
              </a:rPr>
              <a:t>diváka</a:t>
            </a:r>
            <a:r>
              <a:rPr lang="cs-CZ" sz="1800" dirty="0">
                <a:effectLst/>
                <a:ea typeface="Calibri" panose="020F0502020204030204" pitchFamily="34" charset="0"/>
                <a:cs typeface="Times New Roman" panose="02020603050405020304" pitchFamily="18" charset="0"/>
              </a:rPr>
              <a:t>, revolver. </a:t>
            </a:r>
            <a:r>
              <a:rPr lang="cs-CZ" sz="1800" dirty="0" err="1">
                <a:effectLst/>
                <a:ea typeface="Calibri" panose="020F0502020204030204" pitchFamily="34" charset="0"/>
                <a:cs typeface="Times New Roman" panose="02020603050405020304" pitchFamily="18" charset="0"/>
              </a:rPr>
              <a:t>Ray</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useda</a:t>
            </a:r>
            <a:r>
              <a:rPr lang="cs-CZ" sz="1800" dirty="0">
                <a:effectLst/>
                <a:ea typeface="Calibri" panose="020F0502020204030204" pitchFamily="34" charset="0"/>
                <a:cs typeface="Times New Roman" panose="02020603050405020304" pitchFamily="18" charset="0"/>
              </a:rPr>
              <a:t>́ do </a:t>
            </a:r>
            <a:r>
              <a:rPr lang="cs-CZ" sz="1800" dirty="0" err="1">
                <a:effectLst/>
                <a:ea typeface="Calibri" panose="020F0502020204030204" pitchFamily="34" charset="0"/>
                <a:cs typeface="Times New Roman" panose="02020603050405020304" pitchFamily="18" charset="0"/>
              </a:rPr>
              <a:t>křesla</a:t>
            </a:r>
            <a:r>
              <a:rPr lang="cs-CZ" sz="1800" dirty="0">
                <a:effectLst/>
                <a:ea typeface="Calibri" panose="020F0502020204030204" pitchFamily="34" charset="0"/>
                <a:cs typeface="Times New Roman" panose="02020603050405020304" pitchFamily="18" charset="0"/>
              </a:rPr>
              <a:t> a je tak </a:t>
            </a:r>
            <a:r>
              <a:rPr lang="cs-CZ" sz="1800" dirty="0" err="1">
                <a:effectLst/>
                <a:ea typeface="Calibri" panose="020F0502020204030204" pitchFamily="34" charset="0"/>
                <a:cs typeface="Times New Roman" panose="02020603050405020304" pitchFamily="18" charset="0"/>
              </a:rPr>
              <a:t>nyni</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natáčen</a:t>
            </a:r>
            <a:r>
              <a:rPr lang="cs-CZ" sz="1800" dirty="0">
                <a:effectLst/>
                <a:ea typeface="Calibri" panose="020F0502020204030204" pitchFamily="34" charset="0"/>
                <a:cs typeface="Times New Roman" panose="02020603050405020304" pitchFamily="18" charset="0"/>
              </a:rPr>
              <a:t> kamerou z nadhledu. </a:t>
            </a:r>
            <a:r>
              <a:rPr lang="cs-CZ" sz="1800" dirty="0" err="1">
                <a:effectLst/>
                <a:ea typeface="Calibri" panose="020F0502020204030204" pitchFamily="34" charset="0"/>
                <a:cs typeface="Times New Roman" panose="02020603050405020304" pitchFamily="18" charset="0"/>
              </a:rPr>
              <a:t>Srovnáme-li</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začátek</a:t>
            </a:r>
            <a:r>
              <a:rPr lang="cs-CZ" sz="1800" dirty="0">
                <a:effectLst/>
                <a:ea typeface="Calibri" panose="020F0502020204030204" pitchFamily="34" charset="0"/>
                <a:cs typeface="Times New Roman" panose="02020603050405020304" pitchFamily="18" charset="0"/>
              </a:rPr>
              <a:t> a konec tohoto </a:t>
            </a:r>
            <a:r>
              <a:rPr lang="cs-CZ" sz="1800" dirty="0" err="1">
                <a:effectLst/>
                <a:ea typeface="Calibri" panose="020F0502020204030204" pitchFamily="34" charset="0"/>
                <a:cs typeface="Times New Roman" panose="02020603050405020304" pitchFamily="18" charset="0"/>
              </a:rPr>
              <a:t>záběru</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zjistíme</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že</a:t>
            </a:r>
            <a:r>
              <a:rPr lang="cs-CZ" sz="1800" dirty="0">
                <a:effectLst/>
                <a:ea typeface="Calibri" panose="020F0502020204030204" pitchFamily="34" charset="0"/>
                <a:cs typeface="Times New Roman" panose="02020603050405020304" pitchFamily="18" charset="0"/>
              </a:rPr>
              <a:t> jsou si protikladem.  </a:t>
            </a:r>
            <a:r>
              <a:rPr lang="cs-CZ" sz="1800" dirty="0" err="1">
                <a:effectLst/>
                <a:ea typeface="Calibri" panose="020F0502020204030204" pitchFamily="34" charset="0"/>
                <a:cs typeface="Times New Roman" panose="02020603050405020304" pitchFamily="18" charset="0"/>
              </a:rPr>
              <a:t>Začátek</a:t>
            </a:r>
            <a:r>
              <a:rPr lang="cs-CZ" sz="1800" dirty="0">
                <a:effectLst/>
                <a:ea typeface="Calibri" panose="020F0502020204030204" pitchFamily="34" charset="0"/>
                <a:cs typeface="Times New Roman" panose="02020603050405020304" pitchFamily="18" charset="0"/>
              </a:rPr>
              <a:t> je </a:t>
            </a:r>
            <a:r>
              <a:rPr lang="cs-CZ" sz="1800" dirty="0" err="1">
                <a:effectLst/>
                <a:ea typeface="Calibri" panose="020F0502020204030204" pitchFamily="34" charset="0"/>
                <a:cs typeface="Times New Roman" panose="02020603050405020304" pitchFamily="18" charset="0"/>
              </a:rPr>
              <a:t>snímán</a:t>
            </a:r>
            <a:r>
              <a:rPr lang="cs-CZ" sz="1800" dirty="0">
                <a:effectLst/>
                <a:ea typeface="Calibri" panose="020F0502020204030204" pitchFamily="34" charset="0"/>
                <a:cs typeface="Times New Roman" panose="02020603050405020304" pitchFamily="18" charset="0"/>
              </a:rPr>
              <a:t> z podhledu </a:t>
            </a:r>
            <a:r>
              <a:rPr lang="cs-CZ" sz="1800" dirty="0" err="1">
                <a:effectLst/>
                <a:ea typeface="Calibri" panose="020F0502020204030204" pitchFamily="34" charset="0"/>
                <a:cs typeface="Times New Roman" panose="02020603050405020304" pitchFamily="18" charset="0"/>
              </a:rPr>
              <a:t>při</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chůzi</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Raye</a:t>
            </a:r>
            <a:r>
              <a:rPr lang="cs-CZ" sz="1800" dirty="0">
                <a:effectLst/>
                <a:ea typeface="Calibri" panose="020F0502020204030204" pitchFamily="34" charset="0"/>
                <a:cs typeface="Times New Roman" panose="02020603050405020304" pitchFamily="18" charset="0"/>
              </a:rPr>
              <a:t> po schodech. Konec je naopak </a:t>
            </a:r>
            <a:r>
              <a:rPr lang="cs-CZ" sz="1800" dirty="0" err="1">
                <a:effectLst/>
                <a:ea typeface="Calibri" panose="020F0502020204030204" pitchFamily="34" charset="0"/>
                <a:cs typeface="Times New Roman" panose="02020603050405020304" pitchFamily="18" charset="0"/>
              </a:rPr>
              <a:t>natáčen</a:t>
            </a:r>
            <a:r>
              <a:rPr lang="cs-CZ" sz="1800" dirty="0">
                <a:effectLst/>
                <a:ea typeface="Calibri" panose="020F0502020204030204" pitchFamily="34" charset="0"/>
                <a:cs typeface="Times New Roman" panose="02020603050405020304" pitchFamily="18" charset="0"/>
              </a:rPr>
              <a:t> z nadhledu, kdy </a:t>
            </a:r>
            <a:r>
              <a:rPr lang="cs-CZ" sz="1800" dirty="0" err="1">
                <a:effectLst/>
                <a:ea typeface="Calibri" panose="020F0502020204030204" pitchFamily="34" charset="0"/>
                <a:cs typeface="Times New Roman" panose="02020603050405020304" pitchFamily="18" charset="0"/>
              </a:rPr>
              <a:t>Ray</a:t>
            </a:r>
            <a:r>
              <a:rPr lang="cs-CZ" sz="1800" dirty="0">
                <a:effectLst/>
                <a:ea typeface="Calibri" panose="020F0502020204030204" pitchFamily="34" charset="0"/>
                <a:cs typeface="Times New Roman" panose="02020603050405020304" pitchFamily="18" charset="0"/>
              </a:rPr>
              <a:t> sedí v klidu v </a:t>
            </a:r>
            <a:r>
              <a:rPr lang="cs-CZ" sz="1800" dirty="0" err="1">
                <a:effectLst/>
                <a:ea typeface="Calibri" panose="020F0502020204030204" pitchFamily="34" charset="0"/>
                <a:cs typeface="Times New Roman" panose="02020603050405020304" pitchFamily="18" charset="0"/>
              </a:rPr>
              <a:t>křesle</a:t>
            </a:r>
            <a:r>
              <a:rPr lang="cs-CZ" sz="1800" dirty="0">
                <a:effectLst/>
                <a:ea typeface="Calibri" panose="020F0502020204030204" pitchFamily="34" charset="0"/>
                <a:cs typeface="Times New Roman" panose="02020603050405020304" pitchFamily="18" charset="0"/>
              </a:rPr>
              <a:t>. </a:t>
            </a:r>
            <a:endParaRPr lang="cs-CZ" dirty="0"/>
          </a:p>
        </p:txBody>
      </p:sp>
    </p:spTree>
    <p:extLst>
      <p:ext uri="{BB962C8B-B14F-4D97-AF65-F5344CB8AC3E}">
        <p14:creationId xmlns:p14="http://schemas.microsoft.com/office/powerpoint/2010/main" val="83958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F5A1D57-5EC8-DD4A-83E4-E4B5F85AF61B}"/>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250DA562-3F9B-85E7-0B79-3791F13C23AE}"/>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E0EA8396-29D3-1E42-8E17-A1EDDBEAA554}"/>
              </a:ext>
            </a:extLst>
          </p:cNvPr>
          <p:cNvSpPr>
            <a:spLocks noGrp="1"/>
          </p:cNvSpPr>
          <p:nvPr>
            <p:ph type="title"/>
          </p:nvPr>
        </p:nvSpPr>
        <p:spPr>
          <a:xfrm>
            <a:off x="718800" y="1248240"/>
            <a:ext cx="10753200" cy="4979760"/>
          </a:xfrm>
        </p:spPr>
        <p:txBody>
          <a:bodyPr/>
          <a:lstStyle/>
          <a:p>
            <a:pPr algn="ctr">
              <a:lnSpc>
                <a:spcPct val="100000"/>
              </a:lnSpc>
            </a:pPr>
            <a:br>
              <a:rPr lang="cs-CZ" dirty="0"/>
            </a:br>
            <a:r>
              <a:rPr lang="cs-CZ" sz="5400" dirty="0"/>
              <a:t>Opakování, variace, kontrasty, vývojové řady a další typy vzorců</a:t>
            </a:r>
            <a:br>
              <a:rPr lang="cs-CZ" dirty="0"/>
            </a:br>
            <a:br>
              <a:rPr lang="cs-CZ" dirty="0"/>
            </a:br>
            <a:endParaRPr lang="cs-CZ" dirty="0"/>
          </a:p>
        </p:txBody>
      </p:sp>
    </p:spTree>
    <p:extLst>
      <p:ext uri="{BB962C8B-B14F-4D97-AF65-F5344CB8AC3E}">
        <p14:creationId xmlns:p14="http://schemas.microsoft.com/office/powerpoint/2010/main" val="315500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8BBFCAF-BB4F-16CF-1562-FA6271482F7B}"/>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D106E205-BFD5-8E2E-EFC6-00E40139E3E5}"/>
              </a:ext>
            </a:extLst>
          </p:cNvPr>
          <p:cNvSpPr>
            <a:spLocks noGrp="1"/>
          </p:cNvSpPr>
          <p:nvPr>
            <p:ph type="title"/>
          </p:nvPr>
        </p:nvSpPr>
        <p:spPr/>
        <p:txBody>
          <a:bodyPr/>
          <a:lstStyle/>
          <a:p>
            <a:r>
              <a:rPr lang="cs-CZ" dirty="0"/>
              <a:t>Jana Polášková – rozbor scény</a:t>
            </a:r>
          </a:p>
        </p:txBody>
      </p:sp>
      <p:sp>
        <p:nvSpPr>
          <p:cNvPr id="5" name="Zástupný obsah 4">
            <a:extLst>
              <a:ext uri="{FF2B5EF4-FFF2-40B4-BE49-F238E27FC236}">
                <a16:creationId xmlns:a16="http://schemas.microsoft.com/office/drawing/2014/main" id="{F056CFD5-000E-2576-56B2-8C7B0CD95DA9}"/>
              </a:ext>
            </a:extLst>
          </p:cNvPr>
          <p:cNvSpPr>
            <a:spLocks noGrp="1"/>
          </p:cNvSpPr>
          <p:nvPr>
            <p:ph idx="1"/>
          </p:nvPr>
        </p:nvSpPr>
        <p:spPr>
          <a:xfrm>
            <a:off x="720000" y="1466814"/>
            <a:ext cx="10753200" cy="5391186"/>
          </a:xfrm>
        </p:spPr>
        <p:txBody>
          <a:bodyPr/>
          <a:lstStyle/>
          <a:p>
            <a:r>
              <a:rPr lang="cs-CZ" sz="1800" dirty="0" err="1">
                <a:effectLst/>
                <a:latin typeface="+mj-lt"/>
                <a:ea typeface="Calibri" panose="020F0502020204030204" pitchFamily="34" charset="0"/>
                <a:cs typeface="Times New Roman" panose="02020603050405020304" pitchFamily="18" charset="0"/>
              </a:rPr>
              <a:t>Dalši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scéna</a:t>
            </a:r>
            <a:r>
              <a:rPr lang="cs-CZ" sz="1800" dirty="0">
                <a:effectLst/>
                <a:latin typeface="+mj-lt"/>
                <a:ea typeface="Calibri" panose="020F0502020204030204" pitchFamily="34" charset="0"/>
                <a:cs typeface="Times New Roman" panose="02020603050405020304" pitchFamily="18" charset="0"/>
              </a:rPr>
              <a:t> se </a:t>
            </a:r>
            <a:r>
              <a:rPr lang="cs-CZ" sz="1800" dirty="0" err="1">
                <a:effectLst/>
                <a:latin typeface="+mj-lt"/>
                <a:ea typeface="Calibri" panose="020F0502020204030204" pitchFamily="34" charset="0"/>
                <a:cs typeface="Times New Roman" panose="02020603050405020304" pitchFamily="18" charset="0"/>
              </a:rPr>
              <a:t>odehráva</a:t>
            </a:r>
            <a:r>
              <a:rPr lang="cs-CZ" sz="1800" dirty="0">
                <a:effectLst/>
                <a:latin typeface="+mj-lt"/>
                <a:ea typeface="Calibri" panose="020F0502020204030204" pitchFamily="34" charset="0"/>
                <a:cs typeface="Times New Roman" panose="02020603050405020304" pitchFamily="18" charset="0"/>
              </a:rPr>
              <a:t> o </a:t>
            </a:r>
            <a:r>
              <a:rPr lang="cs-CZ" sz="1800" dirty="0" err="1">
                <a:effectLst/>
                <a:latin typeface="+mj-lt"/>
                <a:ea typeface="Calibri" panose="020F0502020204030204" pitchFamily="34" charset="0"/>
                <a:cs typeface="Times New Roman" panose="02020603050405020304" pitchFamily="18" charset="0"/>
              </a:rPr>
              <a:t>několik</a:t>
            </a:r>
            <a:r>
              <a:rPr lang="cs-CZ" sz="1800" dirty="0">
                <a:effectLst/>
                <a:latin typeface="+mj-lt"/>
                <a:ea typeface="Calibri" panose="020F0502020204030204" pitchFamily="34" charset="0"/>
                <a:cs typeface="Times New Roman" panose="02020603050405020304" pitchFamily="18" charset="0"/>
              </a:rPr>
              <a:t> hodin </a:t>
            </a:r>
            <a:r>
              <a:rPr lang="cs-CZ" sz="1800" dirty="0" err="1">
                <a:effectLst/>
                <a:latin typeface="+mj-lt"/>
                <a:ea typeface="Calibri" panose="020F0502020204030204" pitchFamily="34" charset="0"/>
                <a:cs typeface="Times New Roman" panose="02020603050405020304" pitchFamily="18" charset="0"/>
              </a:rPr>
              <a:t>později</a:t>
            </a:r>
            <a:r>
              <a:rPr lang="cs-CZ" sz="1800" dirty="0">
                <a:effectLst/>
                <a:latin typeface="+mj-lt"/>
                <a:ea typeface="Calibri" panose="020F0502020204030204" pitchFamily="34" charset="0"/>
                <a:cs typeface="Times New Roman" panose="02020603050405020304" pitchFamily="18" charset="0"/>
              </a:rPr>
              <a:t> na </a:t>
            </a:r>
            <a:r>
              <a:rPr lang="cs-CZ" sz="1800" dirty="0" err="1">
                <a:effectLst/>
                <a:latin typeface="+mj-lt"/>
                <a:ea typeface="Calibri" panose="020F0502020204030204" pitchFamily="34" charset="0"/>
                <a:cs typeface="Times New Roman" panose="02020603050405020304" pitchFamily="18" charset="0"/>
              </a:rPr>
              <a:t>stejném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míste</a:t>
            </a:r>
            <a:r>
              <a:rPr lang="cs-CZ" sz="1800" dirty="0">
                <a:effectLst/>
                <a:latin typeface="+mj-lt"/>
                <a:ea typeface="Calibri" panose="020F0502020204030204" pitchFamily="34" charset="0"/>
                <a:cs typeface="Times New Roman" panose="02020603050405020304" pitchFamily="18" charset="0"/>
              </a:rPr>
              <a:t>̌. V </a:t>
            </a:r>
            <a:r>
              <a:rPr lang="cs-CZ" sz="1800" dirty="0" err="1">
                <a:effectLst/>
                <a:latin typeface="+mj-lt"/>
                <a:ea typeface="Calibri" panose="020F0502020204030204" pitchFamily="34" charset="0"/>
                <a:cs typeface="Times New Roman" panose="02020603050405020304" pitchFamily="18" charset="0"/>
              </a:rPr>
              <a:t>této</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sérii</a:t>
            </a:r>
            <a:r>
              <a:rPr lang="cs-CZ" sz="1800" dirty="0">
                <a:effectLst/>
                <a:latin typeface="+mj-lt"/>
                <a:ea typeface="Calibri" panose="020F0502020204030204" pitchFamily="34" charset="0"/>
                <a:cs typeface="Times New Roman" panose="02020603050405020304" pitchFamily="18" charset="0"/>
              </a:rPr>
              <a:t> obrazů si </a:t>
            </a:r>
            <a:r>
              <a:rPr lang="cs-CZ" sz="1800" dirty="0" err="1">
                <a:effectLst/>
                <a:latin typeface="+mj-lt"/>
                <a:ea typeface="Calibri" panose="020F0502020204030204" pitchFamily="34" charset="0"/>
                <a:cs typeface="Times New Roman" panose="02020603050405020304" pitchFamily="18" charset="0"/>
              </a:rPr>
              <a:t>tvůrci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vyhráli</a:t>
            </a:r>
            <a:r>
              <a:rPr lang="cs-CZ" sz="1800" dirty="0">
                <a:effectLst/>
                <a:latin typeface="+mj-lt"/>
                <a:ea typeface="Calibri" panose="020F0502020204030204" pitchFamily="34" charset="0"/>
                <a:cs typeface="Times New Roman" panose="02020603050405020304" pitchFamily="18" charset="0"/>
              </a:rPr>
              <a:t> s </a:t>
            </a:r>
            <a:r>
              <a:rPr lang="cs-CZ" sz="1800" dirty="0" err="1">
                <a:effectLst/>
                <a:latin typeface="+mj-lt"/>
                <a:ea typeface="Calibri" panose="020F0502020204030204" pitchFamily="34" charset="0"/>
                <a:cs typeface="Times New Roman" panose="02020603050405020304" pitchFamily="18" charset="0"/>
              </a:rPr>
              <a:t>osvětlením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ktere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osvětluje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převážne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tváře</a:t>
            </a:r>
            <a:r>
              <a:rPr lang="cs-CZ" sz="1800" dirty="0">
                <a:effectLst/>
                <a:latin typeface="+mj-lt"/>
                <a:ea typeface="Calibri" panose="020F0502020204030204" pitchFamily="34" charset="0"/>
                <a:cs typeface="Times New Roman" panose="02020603050405020304" pitchFamily="18" charset="0"/>
              </a:rPr>
              <a:t> postav, a </a:t>
            </a:r>
            <a:r>
              <a:rPr lang="cs-CZ" sz="1800" dirty="0" err="1">
                <a:effectLst/>
                <a:latin typeface="+mj-lt"/>
                <a:ea typeface="Calibri" panose="020F0502020204030204" pitchFamily="34" charset="0"/>
                <a:cs typeface="Times New Roman" panose="02020603050405020304" pitchFamily="18" charset="0"/>
              </a:rPr>
              <a:t>tím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divák</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dokáže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přečíst</a:t>
            </a:r>
            <a:r>
              <a:rPr lang="cs-CZ" sz="1800" dirty="0">
                <a:effectLst/>
                <a:latin typeface="+mj-lt"/>
                <a:ea typeface="Calibri" panose="020F0502020204030204" pitchFamily="34" charset="0"/>
                <a:cs typeface="Times New Roman" panose="02020603050405020304" pitchFamily="18" charset="0"/>
              </a:rPr>
              <a:t> i jejich emoce. </a:t>
            </a:r>
            <a:r>
              <a:rPr lang="cs-CZ" sz="1800" dirty="0" err="1">
                <a:effectLst/>
                <a:latin typeface="+mj-lt"/>
                <a:ea typeface="Calibri" panose="020F0502020204030204" pitchFamily="34" charset="0"/>
                <a:cs typeface="Times New Roman" panose="02020603050405020304" pitchFamily="18" charset="0"/>
              </a:rPr>
              <a:t>Vstupni</a:t>
            </a:r>
            <a:r>
              <a:rPr lang="cs-CZ" sz="1800" dirty="0">
                <a:effectLst/>
                <a:latin typeface="+mj-lt"/>
                <a:ea typeface="Calibri" panose="020F0502020204030204" pitchFamily="34" charset="0"/>
                <a:cs typeface="Times New Roman" panose="02020603050405020304" pitchFamily="18" charset="0"/>
              </a:rPr>
              <a:t> obraz </a:t>
            </a:r>
            <a:r>
              <a:rPr lang="cs-CZ" sz="1800" dirty="0" err="1">
                <a:effectLst/>
                <a:latin typeface="+mj-lt"/>
                <a:ea typeface="Calibri" panose="020F0502020204030204" pitchFamily="34" charset="0"/>
                <a:cs typeface="Times New Roman" panose="02020603050405020304" pitchFamily="18" charset="0"/>
              </a:rPr>
              <a:t>sestáva</a:t>
            </a:r>
            <a:r>
              <a:rPr lang="cs-CZ" sz="1800" dirty="0">
                <a:effectLst/>
                <a:latin typeface="+mj-lt"/>
                <a:ea typeface="Calibri" panose="020F0502020204030204" pitchFamily="34" charset="0"/>
                <a:cs typeface="Times New Roman" panose="02020603050405020304" pitchFamily="18" charset="0"/>
              </a:rPr>
              <a:t> z okna, ve </a:t>
            </a:r>
            <a:r>
              <a:rPr lang="cs-CZ" sz="1800" dirty="0" err="1">
                <a:effectLst/>
                <a:latin typeface="+mj-lt"/>
                <a:ea typeface="Calibri" panose="020F0502020204030204" pitchFamily="34" charset="0"/>
                <a:cs typeface="Times New Roman" panose="02020603050405020304" pitchFamily="18" charset="0"/>
              </a:rPr>
              <a:t>kterém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vidíme</a:t>
            </a:r>
            <a:r>
              <a:rPr lang="cs-CZ" sz="1800" dirty="0">
                <a:effectLst/>
                <a:latin typeface="+mj-lt"/>
                <a:ea typeface="Calibri" panose="020F0502020204030204" pitchFamily="34" charset="0"/>
                <a:cs typeface="Times New Roman" panose="02020603050405020304" pitchFamily="18" charset="0"/>
              </a:rPr>
              <a:t> keř </a:t>
            </a:r>
            <a:r>
              <a:rPr lang="cs-CZ" sz="1800" dirty="0" err="1">
                <a:effectLst/>
                <a:latin typeface="+mj-lt"/>
                <a:ea typeface="Calibri" panose="020F0502020204030204" pitchFamily="34" charset="0"/>
                <a:cs typeface="Times New Roman" panose="02020603050405020304" pitchFamily="18" charset="0"/>
              </a:rPr>
              <a:t>osvětleny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protisvětlem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Stejným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způsobem</a:t>
            </a:r>
            <a:r>
              <a:rPr lang="cs-CZ" sz="1800" dirty="0">
                <a:effectLst/>
                <a:latin typeface="+mj-lt"/>
                <a:ea typeface="Calibri" panose="020F0502020204030204" pitchFamily="34" charset="0"/>
                <a:cs typeface="Times New Roman" panose="02020603050405020304" pitchFamily="18" charset="0"/>
              </a:rPr>
              <a:t> je </a:t>
            </a:r>
            <a:r>
              <a:rPr lang="cs-CZ" sz="1800" dirty="0" err="1">
                <a:effectLst/>
                <a:latin typeface="+mj-lt"/>
                <a:ea typeface="Calibri" panose="020F0502020204030204" pitchFamily="34" charset="0"/>
                <a:cs typeface="Times New Roman" panose="02020603050405020304" pitchFamily="18" charset="0"/>
              </a:rPr>
              <a:t>osvětlen</a:t>
            </a:r>
            <a:r>
              <a:rPr lang="cs-CZ" sz="1800" dirty="0">
                <a:effectLst/>
                <a:latin typeface="+mj-lt"/>
                <a:ea typeface="Calibri" panose="020F0502020204030204" pitchFamily="34" charset="0"/>
                <a:cs typeface="Times New Roman" panose="02020603050405020304" pitchFamily="18" charset="0"/>
              </a:rPr>
              <a:t> i </a:t>
            </a:r>
            <a:r>
              <a:rPr lang="cs-CZ" sz="1800" dirty="0" err="1">
                <a:effectLst/>
                <a:latin typeface="+mj-lt"/>
                <a:ea typeface="Calibri" panose="020F0502020204030204" pitchFamily="34" charset="0"/>
                <a:cs typeface="Times New Roman" panose="02020603050405020304" pitchFamily="18" charset="0"/>
              </a:rPr>
              <a:t>spíci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kterému</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navíc</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vidíme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částečne</a:t>
            </a:r>
            <a:r>
              <a:rPr lang="cs-CZ" sz="1800" dirty="0">
                <a:effectLst/>
                <a:latin typeface="+mj-lt"/>
                <a:ea typeface="Calibri" panose="020F0502020204030204" pitchFamily="34" charset="0"/>
                <a:cs typeface="Times New Roman" panose="02020603050405020304" pitchFamily="18" charset="0"/>
              </a:rPr>
              <a:t>̌ do </a:t>
            </a:r>
            <a:r>
              <a:rPr lang="cs-CZ" sz="1800" dirty="0" err="1">
                <a:effectLst/>
                <a:latin typeface="+mj-lt"/>
                <a:ea typeface="Calibri" panose="020F0502020204030204" pitchFamily="34" charset="0"/>
                <a:cs typeface="Times New Roman" panose="02020603050405020304" pitchFamily="18" charset="0"/>
              </a:rPr>
              <a:t>tváře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díky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použiti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doplňkového</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světla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Diegeticke</a:t>
            </a:r>
            <a:r>
              <a:rPr lang="cs-CZ" sz="1800" dirty="0">
                <a:effectLst/>
                <a:latin typeface="+mj-lt"/>
                <a:ea typeface="Calibri" panose="020F0502020204030204" pitchFamily="34" charset="0"/>
                <a:cs typeface="Times New Roman" panose="02020603050405020304" pitchFamily="18" charset="0"/>
              </a:rPr>
              <a:t> zvuky a paprsky </a:t>
            </a:r>
            <a:r>
              <a:rPr lang="cs-CZ" sz="1800" dirty="0" err="1">
                <a:effectLst/>
                <a:latin typeface="+mj-lt"/>
                <a:ea typeface="Calibri" panose="020F0502020204030204" pitchFamily="34" charset="0"/>
                <a:cs typeface="Times New Roman" panose="02020603050405020304" pitchFamily="18" charset="0"/>
              </a:rPr>
              <a:t>pronikajíci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přes</a:t>
            </a:r>
            <a:r>
              <a:rPr lang="cs-CZ" sz="1800" dirty="0">
                <a:effectLst/>
                <a:latin typeface="+mj-lt"/>
                <a:ea typeface="Calibri" panose="020F0502020204030204" pitchFamily="34" charset="0"/>
                <a:cs typeface="Times New Roman" panose="02020603050405020304" pitchFamily="18" charset="0"/>
              </a:rPr>
              <a:t> sklepní okna </a:t>
            </a:r>
            <a:r>
              <a:rPr lang="cs-CZ" sz="1800" dirty="0" err="1">
                <a:effectLst/>
                <a:latin typeface="+mj-lt"/>
                <a:ea typeface="Calibri" panose="020F0502020204030204" pitchFamily="34" charset="0"/>
                <a:cs typeface="Times New Roman" panose="02020603050405020304" pitchFamily="18" charset="0"/>
              </a:rPr>
              <a:t>probouzi</a:t>
            </a:r>
            <a:r>
              <a:rPr lang="cs-CZ" sz="1800" dirty="0">
                <a:effectLst/>
                <a:latin typeface="+mj-lt"/>
                <a:ea typeface="Calibri" panose="020F0502020204030204" pitchFamily="34" charset="0"/>
                <a:cs typeface="Times New Roman" panose="02020603050405020304" pitchFamily="18" charset="0"/>
              </a:rPr>
              <a:t> rodinu. </a:t>
            </a:r>
            <a:r>
              <a:rPr lang="cs-CZ" sz="1800" dirty="0" err="1">
                <a:effectLst/>
                <a:latin typeface="+mj-lt"/>
                <a:ea typeface="Calibri" panose="020F0502020204030204" pitchFamily="34" charset="0"/>
                <a:cs typeface="Times New Roman" panose="02020603050405020304" pitchFamily="18" charset="0"/>
              </a:rPr>
              <a:t>Vidíme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sekane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osvětlene</a:t>
            </a:r>
            <a:r>
              <a:rPr lang="cs-CZ" sz="1800" dirty="0">
                <a:effectLst/>
                <a:latin typeface="+mj-lt"/>
                <a:ea typeface="Calibri" panose="020F0502020204030204" pitchFamily="34" charset="0"/>
                <a:cs typeface="Times New Roman" panose="02020603050405020304" pitchFamily="18" charset="0"/>
              </a:rPr>
              <a:t> postavy. Kamera je </a:t>
            </a:r>
            <a:r>
              <a:rPr lang="cs-CZ" sz="1800" dirty="0" err="1">
                <a:effectLst/>
                <a:latin typeface="+mj-lt"/>
                <a:ea typeface="Calibri" panose="020F0502020204030204" pitchFamily="34" charset="0"/>
                <a:cs typeface="Times New Roman" panose="02020603050405020304" pitchFamily="18" charset="0"/>
              </a:rPr>
              <a:t>roztřesena</a:t>
            </a:r>
            <a:r>
              <a:rPr lang="cs-CZ" sz="1800" dirty="0">
                <a:effectLst/>
                <a:latin typeface="+mj-lt"/>
                <a:ea typeface="Calibri" panose="020F0502020204030204" pitchFamily="34" charset="0"/>
                <a:cs typeface="Times New Roman" panose="02020603050405020304" pitchFamily="18" charset="0"/>
              </a:rPr>
              <a:t> a </a:t>
            </a:r>
            <a:r>
              <a:rPr lang="cs-CZ" sz="1800" dirty="0" err="1">
                <a:effectLst/>
                <a:latin typeface="+mj-lt"/>
                <a:ea typeface="Calibri" panose="020F0502020204030204" pitchFamily="34" charset="0"/>
                <a:cs typeface="Times New Roman" panose="02020603050405020304" pitchFamily="18" charset="0"/>
              </a:rPr>
              <a:t>nesníma</a:t>
            </a:r>
            <a:r>
              <a:rPr lang="cs-CZ" sz="1800" dirty="0">
                <a:effectLst/>
                <a:latin typeface="+mj-lt"/>
                <a:ea typeface="Calibri" panose="020F0502020204030204" pitchFamily="34" charset="0"/>
                <a:cs typeface="Times New Roman" panose="02020603050405020304" pitchFamily="18" charset="0"/>
              </a:rPr>
              <a:t> obraz </a:t>
            </a:r>
            <a:r>
              <a:rPr lang="cs-CZ" sz="1800" dirty="0" err="1">
                <a:effectLst/>
                <a:latin typeface="+mj-lt"/>
                <a:ea typeface="Calibri" panose="020F0502020204030204" pitchFamily="34" charset="0"/>
                <a:cs typeface="Times New Roman" panose="02020603050405020304" pitchFamily="18" charset="0"/>
              </a:rPr>
              <a:t>vodorovne</a:t>
            </a:r>
            <a:r>
              <a:rPr lang="cs-CZ" sz="1800" dirty="0">
                <a:effectLst/>
                <a:latin typeface="+mj-lt"/>
                <a:ea typeface="Calibri" panose="020F0502020204030204" pitchFamily="34" charset="0"/>
                <a:cs typeface="Times New Roman" panose="02020603050405020304" pitchFamily="18" charset="0"/>
              </a:rPr>
              <a:t>̌ . To proto, aby </a:t>
            </a:r>
            <a:r>
              <a:rPr lang="cs-CZ" sz="1800" dirty="0" err="1">
                <a:effectLst/>
                <a:latin typeface="+mj-lt"/>
                <a:ea typeface="Calibri" panose="020F0502020204030204" pitchFamily="34" charset="0"/>
                <a:cs typeface="Times New Roman" panose="02020603050405020304" pitchFamily="18" charset="0"/>
              </a:rPr>
              <a:t>scéna</a:t>
            </a:r>
            <a:r>
              <a:rPr lang="cs-CZ" sz="1800" dirty="0">
                <a:effectLst/>
                <a:latin typeface="+mj-lt"/>
                <a:ea typeface="Calibri" panose="020F0502020204030204" pitchFamily="34" charset="0"/>
                <a:cs typeface="Times New Roman" panose="02020603050405020304" pitchFamily="18" charset="0"/>
              </a:rPr>
              <a:t> nabyla na </a:t>
            </a:r>
            <a:r>
              <a:rPr lang="cs-CZ" sz="1800" dirty="0" err="1">
                <a:effectLst/>
                <a:latin typeface="+mj-lt"/>
                <a:ea typeface="Calibri" panose="020F0502020204030204" pitchFamily="34" charset="0"/>
                <a:cs typeface="Times New Roman" panose="02020603050405020304" pitchFamily="18" charset="0"/>
              </a:rPr>
              <a:t>autentičnosti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Robbie</a:t>
            </a:r>
            <a:r>
              <a:rPr lang="cs-CZ" sz="1800" dirty="0">
                <a:effectLst/>
                <a:latin typeface="+mj-lt"/>
                <a:ea typeface="Calibri" panose="020F0502020204030204" pitchFamily="34" charset="0"/>
                <a:cs typeface="Times New Roman" panose="02020603050405020304" pitchFamily="18" charset="0"/>
              </a:rPr>
              <a:t> vede Rachel do </a:t>
            </a:r>
            <a:r>
              <a:rPr lang="cs-CZ" sz="1800" dirty="0" err="1">
                <a:effectLst/>
                <a:latin typeface="+mj-lt"/>
                <a:ea typeface="Calibri" panose="020F0502020204030204" pitchFamily="34" charset="0"/>
                <a:cs typeface="Times New Roman" panose="02020603050405020304" pitchFamily="18" charset="0"/>
              </a:rPr>
              <a:t>menši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místnosti</a:t>
            </a:r>
            <a:r>
              <a:rPr lang="cs-CZ" sz="1800" dirty="0">
                <a:effectLst/>
                <a:latin typeface="+mj-lt"/>
                <a:ea typeface="Calibri" panose="020F0502020204030204" pitchFamily="34" charset="0"/>
                <a:cs typeface="Times New Roman" panose="02020603050405020304" pitchFamily="18" charset="0"/>
              </a:rPr>
              <a:t>, ve které se </a:t>
            </a:r>
            <a:r>
              <a:rPr lang="cs-CZ" sz="1800" dirty="0" err="1">
                <a:effectLst/>
                <a:latin typeface="+mj-lt"/>
                <a:ea typeface="Calibri" panose="020F0502020204030204" pitchFamily="34" charset="0"/>
                <a:cs typeface="Times New Roman" panose="02020603050405020304" pitchFamily="18" charset="0"/>
              </a:rPr>
              <a:t>dívka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schova</a:t>
            </a:r>
            <a:r>
              <a:rPr lang="cs-CZ" sz="1800" dirty="0">
                <a:effectLst/>
                <a:latin typeface="+mj-lt"/>
                <a:ea typeface="Calibri" panose="020F0502020204030204" pitchFamily="34" charset="0"/>
                <a:cs typeface="Times New Roman" panose="02020603050405020304" pitchFamily="18" charset="0"/>
              </a:rPr>
              <a:t> za </a:t>
            </a:r>
            <a:r>
              <a:rPr lang="cs-CZ" sz="1800" dirty="0" err="1">
                <a:effectLst/>
                <a:latin typeface="+mj-lt"/>
                <a:ea typeface="Calibri" panose="020F0502020204030204" pitchFamily="34" charset="0"/>
                <a:cs typeface="Times New Roman" panose="02020603050405020304" pitchFamily="18" charset="0"/>
              </a:rPr>
              <a:t>potrubi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Stíny</a:t>
            </a:r>
            <a:r>
              <a:rPr lang="cs-CZ" sz="1800" dirty="0">
                <a:effectLst/>
                <a:latin typeface="+mj-lt"/>
                <a:ea typeface="Calibri" panose="020F0502020204030204" pitchFamily="34" charset="0"/>
                <a:cs typeface="Times New Roman" panose="02020603050405020304" pitchFamily="18" charset="0"/>
              </a:rPr>
              <a:t>, jež </a:t>
            </a:r>
            <a:r>
              <a:rPr lang="cs-CZ" sz="1800" dirty="0" err="1">
                <a:effectLst/>
                <a:latin typeface="+mj-lt"/>
                <a:ea typeface="Calibri" panose="020F0502020204030204" pitchFamily="34" charset="0"/>
                <a:cs typeface="Times New Roman" panose="02020603050405020304" pitchFamily="18" charset="0"/>
              </a:rPr>
              <a:t>potrubi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vrha</a:t>
            </a:r>
            <a:r>
              <a:rPr lang="cs-CZ" sz="1800" dirty="0">
                <a:effectLst/>
                <a:latin typeface="+mj-lt"/>
                <a:ea typeface="Calibri" panose="020F0502020204030204" pitchFamily="34" charset="0"/>
                <a:cs typeface="Times New Roman" panose="02020603050405020304" pitchFamily="18" charset="0"/>
              </a:rPr>
              <a:t>́ na malou Rachel jako by metaforicky </a:t>
            </a:r>
            <a:r>
              <a:rPr lang="cs-CZ" sz="1800" dirty="0" err="1">
                <a:effectLst/>
                <a:latin typeface="+mj-lt"/>
                <a:ea typeface="Calibri" panose="020F0502020204030204" pitchFamily="34" charset="0"/>
                <a:cs typeface="Times New Roman" panose="02020603050405020304" pitchFamily="18" charset="0"/>
              </a:rPr>
              <a:t>představovaly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vězeni</a:t>
            </a:r>
            <a:r>
              <a:rPr lang="cs-CZ" sz="1800" dirty="0">
                <a:effectLst/>
                <a:latin typeface="+mj-lt"/>
                <a:ea typeface="Calibri" panose="020F0502020204030204" pitchFamily="34" charset="0"/>
                <a:cs typeface="Times New Roman" panose="02020603050405020304" pitchFamily="18" charset="0"/>
              </a:rPr>
              <a:t>,  ve </a:t>
            </a:r>
            <a:r>
              <a:rPr lang="cs-CZ" sz="1800" dirty="0" err="1">
                <a:effectLst/>
                <a:latin typeface="+mj-lt"/>
                <a:ea typeface="Calibri" panose="020F0502020204030204" pitchFamily="34" charset="0"/>
                <a:cs typeface="Times New Roman" panose="02020603050405020304" pitchFamily="18" charset="0"/>
              </a:rPr>
              <a:t>ktere</a:t>
            </a:r>
            <a:r>
              <a:rPr lang="cs-CZ" sz="1800" dirty="0">
                <a:effectLst/>
                <a:latin typeface="+mj-lt"/>
                <a:ea typeface="Calibri" panose="020F0502020204030204" pitchFamily="34" charset="0"/>
                <a:cs typeface="Times New Roman" panose="02020603050405020304" pitchFamily="18" charset="0"/>
              </a:rPr>
              <a:t> se celý </a:t>
            </a:r>
            <a:r>
              <a:rPr lang="cs-CZ" sz="1800" dirty="0" err="1">
                <a:effectLst/>
                <a:latin typeface="+mj-lt"/>
                <a:ea typeface="Calibri" panose="020F0502020204030204" pitchFamily="34" charset="0"/>
                <a:cs typeface="Times New Roman" panose="02020603050405020304" pitchFamily="18" charset="0"/>
              </a:rPr>
              <a:t>dům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proměnil</a:t>
            </a:r>
            <a:r>
              <a:rPr lang="cs-CZ" sz="1800" dirty="0">
                <a:effectLst/>
                <a:latin typeface="+mj-lt"/>
                <a:ea typeface="Calibri" panose="020F0502020204030204" pitchFamily="34" charset="0"/>
                <a:cs typeface="Times New Roman" panose="02020603050405020304" pitchFamily="18" charset="0"/>
              </a:rPr>
              <a:t> a odkud </a:t>
            </a:r>
            <a:r>
              <a:rPr lang="cs-CZ" sz="1800" dirty="0" err="1">
                <a:effectLst/>
                <a:latin typeface="+mj-lt"/>
                <a:ea typeface="Calibri" panose="020F0502020204030204" pitchFamily="34" charset="0"/>
                <a:cs typeface="Times New Roman" panose="02020603050405020304" pitchFamily="18" charset="0"/>
              </a:rPr>
              <a:t>neni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úniku</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Třeti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část</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této</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scény</a:t>
            </a:r>
            <a:r>
              <a:rPr lang="cs-CZ" sz="1800" dirty="0">
                <a:effectLst/>
                <a:latin typeface="+mj-lt"/>
                <a:ea typeface="Calibri" panose="020F0502020204030204" pitchFamily="34" charset="0"/>
                <a:cs typeface="Times New Roman" panose="02020603050405020304" pitchFamily="18" charset="0"/>
              </a:rPr>
              <a:t> se </a:t>
            </a:r>
            <a:r>
              <a:rPr lang="cs-CZ" sz="1800" dirty="0" err="1">
                <a:effectLst/>
                <a:latin typeface="+mj-lt"/>
                <a:ea typeface="Calibri" panose="020F0502020204030204" pitchFamily="34" charset="0"/>
                <a:cs typeface="Times New Roman" panose="02020603050405020304" pitchFamily="18" charset="0"/>
              </a:rPr>
              <a:t>odehráva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následujíci</a:t>
            </a:r>
            <a:r>
              <a:rPr lang="cs-CZ" sz="1800" dirty="0">
                <a:effectLst/>
                <a:latin typeface="+mj-lt"/>
                <a:ea typeface="Calibri" panose="020F0502020204030204" pitchFamily="34" charset="0"/>
                <a:cs typeface="Times New Roman" panose="02020603050405020304" pitchFamily="18" charset="0"/>
              </a:rPr>
              <a:t> den </a:t>
            </a:r>
            <a:r>
              <a:rPr lang="cs-CZ" sz="1800" dirty="0" err="1">
                <a:effectLst/>
                <a:latin typeface="+mj-lt"/>
                <a:ea typeface="Calibri" panose="020F0502020204030204" pitchFamily="34" charset="0"/>
                <a:cs typeface="Times New Roman" panose="02020603050405020304" pitchFamily="18" charset="0"/>
              </a:rPr>
              <a:t>ráno</a:t>
            </a:r>
            <a:r>
              <a:rPr lang="cs-CZ" sz="1800" dirty="0">
                <a:effectLst/>
                <a:latin typeface="+mj-lt"/>
                <a:ea typeface="Calibri" panose="020F0502020204030204" pitchFamily="34" charset="0"/>
                <a:cs typeface="Times New Roman" panose="02020603050405020304" pitchFamily="18" charset="0"/>
              </a:rPr>
              <a:t>. Do </a:t>
            </a:r>
            <a:r>
              <a:rPr lang="cs-CZ" sz="1800" dirty="0" err="1">
                <a:effectLst/>
                <a:latin typeface="+mj-lt"/>
                <a:ea typeface="Calibri" panose="020F0502020204030204" pitchFamily="34" charset="0"/>
                <a:cs typeface="Times New Roman" panose="02020603050405020304" pitchFamily="18" charset="0"/>
              </a:rPr>
              <a:t>místnosti</a:t>
            </a:r>
            <a:r>
              <a:rPr lang="cs-CZ" sz="1800" dirty="0">
                <a:effectLst/>
                <a:latin typeface="+mj-lt"/>
                <a:ea typeface="Calibri" panose="020F0502020204030204" pitchFamily="34" charset="0"/>
                <a:cs typeface="Times New Roman" panose="02020603050405020304" pitchFamily="18" charset="0"/>
              </a:rPr>
              <a:t> s </a:t>
            </a:r>
            <a:r>
              <a:rPr lang="cs-CZ" sz="1800" dirty="0" err="1">
                <a:effectLst/>
                <a:latin typeface="+mj-lt"/>
                <a:ea typeface="Calibri" panose="020F0502020204030204" pitchFamily="34" charset="0"/>
                <a:cs typeface="Times New Roman" panose="02020603050405020304" pitchFamily="18" charset="0"/>
              </a:rPr>
              <a:t>potrubím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pronika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denni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světlo</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Nyni</a:t>
            </a:r>
            <a:r>
              <a:rPr lang="cs-CZ" sz="1800" dirty="0">
                <a:effectLst/>
                <a:latin typeface="+mj-lt"/>
                <a:ea typeface="Calibri" panose="020F0502020204030204" pitchFamily="34" charset="0"/>
                <a:cs typeface="Times New Roman" panose="02020603050405020304" pitchFamily="18" charset="0"/>
              </a:rPr>
              <a:t> se ona </a:t>
            </a:r>
            <a:r>
              <a:rPr lang="cs-CZ" sz="1800" dirty="0" err="1">
                <a:effectLst/>
                <a:latin typeface="+mj-lt"/>
                <a:ea typeface="Calibri" panose="020F0502020204030204" pitchFamily="34" charset="0"/>
                <a:cs typeface="Times New Roman" panose="02020603050405020304" pitchFamily="18" charset="0"/>
              </a:rPr>
              <a:t>místnost</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nejevi</a:t>
            </a:r>
            <a:r>
              <a:rPr lang="cs-CZ" sz="1800" dirty="0">
                <a:effectLst/>
                <a:latin typeface="+mj-lt"/>
                <a:ea typeface="Calibri" panose="020F0502020204030204" pitchFamily="34" charset="0"/>
                <a:cs typeface="Times New Roman" panose="02020603050405020304" pitchFamily="18" charset="0"/>
              </a:rPr>
              <a:t> tak </a:t>
            </a:r>
            <a:r>
              <a:rPr lang="cs-CZ" sz="1800" dirty="0" err="1">
                <a:effectLst/>
                <a:latin typeface="+mj-lt"/>
                <a:ea typeface="Calibri" panose="020F0502020204030204" pitchFamily="34" charset="0"/>
                <a:cs typeface="Times New Roman" panose="02020603050405020304" pitchFamily="18" charset="0"/>
              </a:rPr>
              <a:t>strašna</a:t>
            </a:r>
            <a:r>
              <a:rPr lang="cs-CZ" sz="1800" dirty="0">
                <a:effectLst/>
                <a:latin typeface="+mj-lt"/>
                <a:ea typeface="Calibri" panose="020F0502020204030204" pitchFamily="34" charset="0"/>
                <a:cs typeface="Times New Roman" panose="02020603050405020304" pitchFamily="18" charset="0"/>
              </a:rPr>
              <a:t>. Co lze </a:t>
            </a:r>
            <a:r>
              <a:rPr lang="cs-CZ" sz="1800" dirty="0" err="1">
                <a:effectLst/>
                <a:latin typeface="+mj-lt"/>
                <a:ea typeface="Calibri" panose="020F0502020204030204" pitchFamily="34" charset="0"/>
                <a:cs typeface="Times New Roman" panose="02020603050405020304" pitchFamily="18" charset="0"/>
              </a:rPr>
              <a:t>nyni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považovat</a:t>
            </a:r>
            <a:r>
              <a:rPr lang="cs-CZ" sz="1800" dirty="0">
                <a:effectLst/>
                <a:latin typeface="+mj-lt"/>
                <a:ea typeface="Calibri" panose="020F0502020204030204" pitchFamily="34" charset="0"/>
                <a:cs typeface="Times New Roman" panose="02020603050405020304" pitchFamily="18" charset="0"/>
              </a:rPr>
              <a:t> za </a:t>
            </a:r>
            <a:r>
              <a:rPr lang="cs-CZ" sz="1800" dirty="0" err="1">
                <a:effectLst/>
                <a:latin typeface="+mj-lt"/>
                <a:ea typeface="Calibri" panose="020F0502020204030204" pitchFamily="34" charset="0"/>
                <a:cs typeface="Times New Roman" panose="02020603050405020304" pitchFamily="18" charset="0"/>
              </a:rPr>
              <a:t>strašne</a:t>
            </a:r>
            <a:r>
              <a:rPr lang="cs-CZ" sz="1800" dirty="0">
                <a:effectLst/>
                <a:latin typeface="+mj-lt"/>
                <a:ea typeface="Calibri" panose="020F0502020204030204" pitchFamily="34" charset="0"/>
                <a:cs typeface="Times New Roman" panose="02020603050405020304" pitchFamily="18" charset="0"/>
              </a:rPr>
              <a:t>́ je ale stav sklepa, </a:t>
            </a:r>
            <a:r>
              <a:rPr lang="cs-CZ" sz="1800" dirty="0" err="1">
                <a:effectLst/>
                <a:latin typeface="+mj-lt"/>
                <a:ea typeface="Calibri" panose="020F0502020204030204" pitchFamily="34" charset="0"/>
                <a:cs typeface="Times New Roman" panose="02020603050405020304" pitchFamily="18" charset="0"/>
              </a:rPr>
              <a:t>ktery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vyhořel</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Stejne</a:t>
            </a:r>
            <a:r>
              <a:rPr lang="cs-CZ" sz="1800" dirty="0">
                <a:effectLst/>
                <a:latin typeface="+mj-lt"/>
                <a:ea typeface="Calibri" panose="020F0502020204030204" pitchFamily="34" charset="0"/>
                <a:cs typeface="Times New Roman" panose="02020603050405020304" pitchFamily="18" charset="0"/>
              </a:rPr>
              <a:t>̌ jako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začal</a:t>
            </a:r>
            <a:r>
              <a:rPr lang="cs-CZ" sz="1800" dirty="0">
                <a:effectLst/>
                <a:latin typeface="+mj-lt"/>
                <a:ea typeface="Calibri" panose="020F0502020204030204" pitchFamily="34" charset="0"/>
                <a:cs typeface="Times New Roman" panose="02020603050405020304" pitchFamily="18" charset="0"/>
              </a:rPr>
              <a:t> celou tuto </a:t>
            </a:r>
            <a:r>
              <a:rPr lang="cs-CZ" sz="1800" dirty="0" err="1">
                <a:effectLst/>
                <a:latin typeface="+mj-lt"/>
                <a:ea typeface="Calibri" panose="020F0502020204030204" pitchFamily="34" charset="0"/>
                <a:cs typeface="Times New Roman" panose="02020603050405020304" pitchFamily="18" charset="0"/>
              </a:rPr>
              <a:t>scénu</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chůzi</a:t>
            </a:r>
            <a:r>
              <a:rPr lang="cs-CZ" sz="1800" dirty="0">
                <a:effectLst/>
                <a:latin typeface="+mj-lt"/>
                <a:ea typeface="Calibri" panose="020F0502020204030204" pitchFamily="34" charset="0"/>
                <a:cs typeface="Times New Roman" panose="02020603050405020304" pitchFamily="18" charset="0"/>
              </a:rPr>
              <a:t> po schodech, </a:t>
            </a:r>
            <a:r>
              <a:rPr lang="cs-CZ" sz="1800" dirty="0" err="1">
                <a:effectLst/>
                <a:latin typeface="+mj-lt"/>
                <a:ea typeface="Calibri" panose="020F0502020204030204" pitchFamily="34" charset="0"/>
                <a:cs typeface="Times New Roman" panose="02020603050405020304" pitchFamily="18" charset="0"/>
              </a:rPr>
              <a:t>nyni</a:t>
            </a:r>
            <a:r>
              <a:rPr lang="cs-CZ" sz="1800" dirty="0">
                <a:effectLst/>
                <a:latin typeface="+mj-lt"/>
                <a:ea typeface="Calibri" panose="020F0502020204030204" pitchFamily="34" charset="0"/>
                <a:cs typeface="Times New Roman" panose="02020603050405020304" pitchFamily="18" charset="0"/>
              </a:rPr>
              <a:t> ji </a:t>
            </a:r>
            <a:r>
              <a:rPr lang="cs-CZ" sz="1800" dirty="0" err="1">
                <a:effectLst/>
                <a:latin typeface="+mj-lt"/>
                <a:ea typeface="Calibri" panose="020F0502020204030204" pitchFamily="34" charset="0"/>
                <a:cs typeface="Times New Roman" panose="02020603050405020304" pitchFamily="18" charset="0"/>
              </a:rPr>
              <a:t>uzavíra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stejným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způsobem</a:t>
            </a:r>
            <a:r>
              <a:rPr lang="cs-CZ" sz="1800" dirty="0">
                <a:effectLst/>
                <a:latin typeface="+mj-lt"/>
                <a:ea typeface="Calibri" panose="020F0502020204030204" pitchFamily="34" charset="0"/>
                <a:cs typeface="Times New Roman" panose="02020603050405020304" pitchFamily="18" charset="0"/>
              </a:rPr>
              <a:t>.</a:t>
            </a:r>
            <a:r>
              <a:rPr lang="cs-CZ" sz="1200" dirty="0">
                <a:effectLst/>
                <a:latin typeface="+mj-lt"/>
              </a:rPr>
              <a:t> </a:t>
            </a:r>
            <a:r>
              <a:rPr lang="cs-CZ" sz="1800" dirty="0">
                <a:effectLst/>
                <a:latin typeface="+mj-l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01174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0C4EB00-0281-7C64-429D-77E9098115EF}"/>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B8BBFCAF-BB4F-16CF-1562-FA6271482F7B}"/>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D106E205-BFD5-8E2E-EFC6-00E40139E3E5}"/>
              </a:ext>
            </a:extLst>
          </p:cNvPr>
          <p:cNvSpPr>
            <a:spLocks noGrp="1"/>
          </p:cNvSpPr>
          <p:nvPr>
            <p:ph type="title"/>
          </p:nvPr>
        </p:nvSpPr>
        <p:spPr/>
        <p:txBody>
          <a:bodyPr/>
          <a:lstStyle/>
          <a:p>
            <a:r>
              <a:rPr lang="cs-CZ" dirty="0"/>
              <a:t>Jana Polášková – rozbor scény</a:t>
            </a:r>
          </a:p>
        </p:txBody>
      </p:sp>
      <p:sp>
        <p:nvSpPr>
          <p:cNvPr id="5" name="Zástupný obsah 4">
            <a:extLst>
              <a:ext uri="{FF2B5EF4-FFF2-40B4-BE49-F238E27FC236}">
                <a16:creationId xmlns:a16="http://schemas.microsoft.com/office/drawing/2014/main" id="{F056CFD5-000E-2576-56B2-8C7B0CD95DA9}"/>
              </a:ext>
            </a:extLst>
          </p:cNvPr>
          <p:cNvSpPr>
            <a:spLocks noGrp="1"/>
          </p:cNvSpPr>
          <p:nvPr>
            <p:ph idx="1"/>
          </p:nvPr>
        </p:nvSpPr>
        <p:spPr/>
        <p:txBody>
          <a:bodyPr/>
          <a:lstStyle/>
          <a:p>
            <a:r>
              <a:rPr lang="cs-CZ" sz="1800" dirty="0" err="1">
                <a:effectLst/>
                <a:latin typeface="+mj-lt"/>
                <a:ea typeface="Calibri" panose="020F0502020204030204" pitchFamily="34" charset="0"/>
                <a:cs typeface="Times New Roman" panose="02020603050405020304" pitchFamily="18" charset="0"/>
              </a:rPr>
              <a:t>Scéna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začína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dlouhým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minutovým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záběrem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jenz</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divákovi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představuje</a:t>
            </a:r>
            <a:r>
              <a:rPr lang="cs-CZ" sz="1800" dirty="0">
                <a:effectLst/>
                <a:latin typeface="+mj-lt"/>
                <a:ea typeface="Calibri" panose="020F0502020204030204" pitchFamily="34" charset="0"/>
                <a:cs typeface="Times New Roman" panose="02020603050405020304" pitchFamily="18" charset="0"/>
              </a:rPr>
              <a:t> prostor, ve </a:t>
            </a:r>
            <a:r>
              <a:rPr lang="cs-CZ" sz="1800" dirty="0" err="1">
                <a:effectLst/>
                <a:latin typeface="+mj-lt"/>
                <a:ea typeface="Calibri" panose="020F0502020204030204" pitchFamily="34" charset="0"/>
                <a:cs typeface="Times New Roman" panose="02020603050405020304" pitchFamily="18" charset="0"/>
              </a:rPr>
              <a:t>kterém</a:t>
            </a:r>
            <a:r>
              <a:rPr lang="cs-CZ" sz="1800" dirty="0">
                <a:effectLst/>
                <a:latin typeface="+mj-lt"/>
                <a:ea typeface="Calibri" panose="020F0502020204030204" pitchFamily="34" charset="0"/>
                <a:cs typeface="Times New Roman" panose="02020603050405020304" pitchFamily="18" charset="0"/>
              </a:rPr>
              <a:t> se postavy pohybují. </a:t>
            </a:r>
            <a:r>
              <a:rPr lang="cs-CZ" sz="1800" b="1" dirty="0">
                <a:effectLst/>
                <a:latin typeface="+mj-lt"/>
                <a:ea typeface="Calibri" panose="020F0502020204030204" pitchFamily="34" charset="0"/>
                <a:cs typeface="Times New Roman" panose="02020603050405020304" pitchFamily="18" charset="0"/>
              </a:rPr>
              <a:t>Jde o </a:t>
            </a:r>
            <a:r>
              <a:rPr lang="cs-CZ" sz="1800" b="1" dirty="0" err="1">
                <a:effectLst/>
                <a:latin typeface="+mj-lt"/>
                <a:ea typeface="Calibri" panose="020F0502020204030204" pitchFamily="34" charset="0"/>
                <a:cs typeface="Times New Roman" panose="02020603050405020304" pitchFamily="18" charset="0"/>
              </a:rPr>
              <a:t>ustavujíci</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záběr</a:t>
            </a:r>
            <a:r>
              <a:rPr lang="cs-CZ" sz="1800" b="1" dirty="0">
                <a:effectLst/>
                <a:latin typeface="+mj-lt"/>
                <a:ea typeface="Calibri" panose="020F0502020204030204" pitchFamily="34" charset="0"/>
                <a:cs typeface="Times New Roman" panose="02020603050405020304" pitchFamily="18" charset="0"/>
              </a:rPr>
              <a:t> . </a:t>
            </a:r>
            <a:r>
              <a:rPr lang="cs-CZ" sz="1800" dirty="0">
                <a:effectLst/>
                <a:latin typeface="+mj-lt"/>
                <a:ea typeface="Calibri" panose="020F0502020204030204" pitchFamily="34" charset="0"/>
                <a:cs typeface="Times New Roman" panose="02020603050405020304" pitchFamily="18" charset="0"/>
              </a:rPr>
              <a:t>Kamera je po celou dobu ve </a:t>
            </a:r>
            <a:r>
              <a:rPr lang="cs-CZ" sz="1800" dirty="0" err="1">
                <a:effectLst/>
                <a:latin typeface="+mj-lt"/>
                <a:ea typeface="Calibri" panose="020F0502020204030204" pitchFamily="34" charset="0"/>
                <a:cs typeface="Times New Roman" panose="02020603050405020304" pitchFamily="18" charset="0"/>
              </a:rPr>
              <a:t>stejne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výšce</a:t>
            </a:r>
            <a:r>
              <a:rPr lang="cs-CZ" sz="1800" dirty="0">
                <a:effectLst/>
                <a:latin typeface="+mj-lt"/>
                <a:ea typeface="Calibri" panose="020F0502020204030204" pitchFamily="34" charset="0"/>
                <a:cs typeface="Times New Roman" panose="02020603050405020304" pitchFamily="18" charset="0"/>
              </a:rPr>
              <a:t> od </a:t>
            </a:r>
            <a:r>
              <a:rPr lang="cs-CZ" sz="1800" dirty="0" err="1">
                <a:effectLst/>
                <a:latin typeface="+mj-lt"/>
                <a:ea typeface="Calibri" panose="020F0502020204030204" pitchFamily="34" charset="0"/>
                <a:cs typeface="Times New Roman" panose="02020603050405020304" pitchFamily="18" charset="0"/>
              </a:rPr>
              <a:t>zeme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Neni</a:t>
            </a:r>
            <a:r>
              <a:rPr lang="cs-CZ" sz="1800" dirty="0">
                <a:effectLst/>
                <a:latin typeface="+mj-lt"/>
                <a:ea typeface="Calibri" panose="020F0502020204030204" pitchFamily="34" charset="0"/>
                <a:cs typeface="Times New Roman" panose="02020603050405020304" pitchFamily="18" charset="0"/>
              </a:rPr>
              <a:t> ale </a:t>
            </a:r>
            <a:r>
              <a:rPr lang="cs-CZ" sz="1800" dirty="0" err="1">
                <a:effectLst/>
                <a:latin typeface="+mj-lt"/>
                <a:ea typeface="Calibri" panose="020F0502020204030204" pitchFamily="34" charset="0"/>
                <a:cs typeface="Times New Roman" panose="02020603050405020304" pitchFamily="18" charset="0"/>
              </a:rPr>
              <a:t>staticka</a:t>
            </a:r>
            <a:r>
              <a:rPr lang="cs-CZ" sz="1800" dirty="0">
                <a:effectLst/>
                <a:latin typeface="+mj-lt"/>
                <a:ea typeface="Calibri" panose="020F0502020204030204" pitchFamily="34" charset="0"/>
                <a:cs typeface="Times New Roman" panose="02020603050405020304" pitchFamily="18" charset="0"/>
              </a:rPr>
              <a:t>́, pohybuje se do stran, </a:t>
            </a:r>
            <a:r>
              <a:rPr lang="cs-CZ" sz="1800" dirty="0" err="1">
                <a:effectLst/>
                <a:latin typeface="+mj-lt"/>
                <a:ea typeface="Calibri" panose="020F0502020204030204" pitchFamily="34" charset="0"/>
                <a:cs typeface="Times New Roman" panose="02020603050405020304" pitchFamily="18" charset="0"/>
              </a:rPr>
              <a:t>zabíra</a:t>
            </a:r>
            <a:r>
              <a:rPr lang="cs-CZ" sz="1800" dirty="0">
                <a:effectLst/>
                <a:latin typeface="+mj-lt"/>
                <a:ea typeface="Calibri" panose="020F0502020204030204" pitchFamily="34" charset="0"/>
                <a:cs typeface="Times New Roman" panose="02020603050405020304" pitchFamily="18" charset="0"/>
              </a:rPr>
              <a:t>́ jak </a:t>
            </a:r>
            <a:r>
              <a:rPr lang="cs-CZ" sz="1800" dirty="0" err="1">
                <a:effectLst/>
                <a:latin typeface="+mj-lt"/>
                <a:ea typeface="Calibri" panose="020F0502020204030204" pitchFamily="34" charset="0"/>
                <a:cs typeface="Times New Roman" panose="02020603050405020304" pitchFamily="18" charset="0"/>
              </a:rPr>
              <a:t>předni</a:t>
            </a:r>
            <a:r>
              <a:rPr lang="cs-CZ" sz="1800" dirty="0">
                <a:effectLst/>
                <a:latin typeface="+mj-lt"/>
                <a:ea typeface="Calibri" panose="020F0502020204030204" pitchFamily="34" charset="0"/>
                <a:cs typeface="Times New Roman" panose="02020603050405020304" pitchFamily="18" charset="0"/>
              </a:rPr>
              <a:t>́, tak i zadní </a:t>
            </a:r>
            <a:r>
              <a:rPr lang="cs-CZ" sz="1800" dirty="0" err="1">
                <a:effectLst/>
                <a:latin typeface="+mj-lt"/>
                <a:ea typeface="Calibri" panose="020F0502020204030204" pitchFamily="34" charset="0"/>
                <a:cs typeface="Times New Roman" panose="02020603050405020304" pitchFamily="18" charset="0"/>
              </a:rPr>
              <a:t>plány</a:t>
            </a:r>
            <a:r>
              <a:rPr lang="cs-CZ" sz="1800" dirty="0">
                <a:effectLst/>
                <a:latin typeface="+mj-lt"/>
                <a:ea typeface="Calibri" panose="020F0502020204030204" pitchFamily="34" charset="0"/>
                <a:cs typeface="Times New Roman" panose="02020603050405020304" pitchFamily="18" charset="0"/>
              </a:rPr>
              <a:t> prostoru. Do toho postavy </a:t>
            </a:r>
            <a:r>
              <a:rPr lang="cs-CZ" sz="1800" dirty="0" err="1">
                <a:effectLst/>
                <a:latin typeface="+mj-lt"/>
                <a:ea typeface="Calibri" panose="020F0502020204030204" pitchFamily="34" charset="0"/>
                <a:cs typeface="Times New Roman" panose="02020603050405020304" pitchFamily="18" charset="0"/>
              </a:rPr>
              <a:t>opouštěji</a:t>
            </a:r>
            <a:r>
              <a:rPr lang="cs-CZ" sz="1800" dirty="0">
                <a:effectLst/>
                <a:latin typeface="+mj-lt"/>
                <a:ea typeface="Calibri" panose="020F0502020204030204" pitchFamily="34" charset="0"/>
                <a:cs typeface="Times New Roman" panose="02020603050405020304" pitchFamily="18" charset="0"/>
              </a:rPr>
              <a:t> a zase se </a:t>
            </a:r>
            <a:r>
              <a:rPr lang="cs-CZ" sz="1800" dirty="0" err="1">
                <a:effectLst/>
                <a:latin typeface="+mj-lt"/>
                <a:ea typeface="Calibri" panose="020F0502020204030204" pitchFamily="34" charset="0"/>
                <a:cs typeface="Times New Roman" panose="02020603050405020304" pitchFamily="18" charset="0"/>
              </a:rPr>
              <a:t>vraci</a:t>
            </a:r>
            <a:r>
              <a:rPr lang="cs-CZ" sz="1800" dirty="0">
                <a:effectLst/>
                <a:latin typeface="+mj-lt"/>
                <a:ea typeface="Calibri" panose="020F0502020204030204" pitchFamily="34" charset="0"/>
                <a:cs typeface="Times New Roman" panose="02020603050405020304" pitchFamily="18" charset="0"/>
              </a:rPr>
              <a:t> do </a:t>
            </a:r>
            <a:r>
              <a:rPr lang="cs-CZ" sz="1800" dirty="0" err="1">
                <a:effectLst/>
                <a:latin typeface="+mj-lt"/>
                <a:ea typeface="Calibri" panose="020F0502020204030204" pitchFamily="34" charset="0"/>
                <a:cs typeface="Times New Roman" panose="02020603050405020304" pitchFamily="18" charset="0"/>
              </a:rPr>
              <a:t>rámováni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různými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způsoby</a:t>
            </a:r>
            <a:r>
              <a:rPr lang="cs-CZ" sz="1800" dirty="0">
                <a:effectLst/>
                <a:latin typeface="+mj-lt"/>
                <a:ea typeface="Calibri" panose="020F0502020204030204" pitchFamily="34" charset="0"/>
                <a:cs typeface="Times New Roman" panose="02020603050405020304" pitchFamily="18" charset="0"/>
              </a:rPr>
              <a:t>. Od </a:t>
            </a:r>
            <a:r>
              <a:rPr lang="cs-CZ" sz="1800" dirty="0" err="1">
                <a:effectLst/>
                <a:latin typeface="+mj-lt"/>
                <a:ea typeface="Calibri" panose="020F0502020204030204" pitchFamily="34" charset="0"/>
                <a:cs typeface="Times New Roman" panose="02020603050405020304" pitchFamily="18" charset="0"/>
              </a:rPr>
              <a:t>prvni</a:t>
            </a:r>
            <a:r>
              <a:rPr lang="cs-CZ" sz="1800" dirty="0">
                <a:effectLst/>
                <a:latin typeface="+mj-lt"/>
                <a:ea typeface="Calibri" panose="020F0502020204030204" pitchFamily="34" charset="0"/>
                <a:cs typeface="Times New Roman" panose="02020603050405020304" pitchFamily="18" charset="0"/>
              </a:rPr>
              <a:t>́ sekundy tohoto </a:t>
            </a:r>
            <a:r>
              <a:rPr lang="cs-CZ" sz="1800" dirty="0" err="1">
                <a:effectLst/>
                <a:latin typeface="+mj-lt"/>
                <a:ea typeface="Calibri" panose="020F0502020204030204" pitchFamily="34" charset="0"/>
                <a:cs typeface="Times New Roman" panose="02020603050405020304" pitchFamily="18" charset="0"/>
              </a:rPr>
              <a:t>záběru</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vidíme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Rayovy</a:t>
            </a:r>
            <a:r>
              <a:rPr lang="cs-CZ" sz="1800" dirty="0">
                <a:effectLst/>
                <a:latin typeface="+mj-lt"/>
                <a:ea typeface="Calibri" panose="020F0502020204030204" pitchFamily="34" charset="0"/>
                <a:cs typeface="Times New Roman" panose="02020603050405020304" pitchFamily="18" charset="0"/>
              </a:rPr>
              <a:t> nohy, jak vstupují do </a:t>
            </a:r>
            <a:r>
              <a:rPr lang="cs-CZ" sz="1800" dirty="0" err="1">
                <a:effectLst/>
                <a:latin typeface="+mj-lt"/>
                <a:ea typeface="Calibri" panose="020F0502020204030204" pitchFamily="34" charset="0"/>
                <a:cs typeface="Times New Roman" panose="02020603050405020304" pitchFamily="18" charset="0"/>
              </a:rPr>
              <a:t>mizanscény</a:t>
            </a:r>
            <a:r>
              <a:rPr lang="cs-CZ" sz="1800" dirty="0">
                <a:effectLst/>
                <a:latin typeface="+mj-lt"/>
                <a:ea typeface="Calibri" panose="020F0502020204030204" pitchFamily="34" charset="0"/>
                <a:cs typeface="Times New Roman" panose="02020603050405020304" pitchFamily="18" charset="0"/>
              </a:rPr>
              <a:t> z podhledu. Dialog mezi </a:t>
            </a:r>
            <a:r>
              <a:rPr lang="cs-CZ" sz="1800" dirty="0" err="1">
                <a:effectLst/>
                <a:latin typeface="+mj-lt"/>
                <a:ea typeface="Calibri" panose="020F0502020204030204" pitchFamily="34" charset="0"/>
                <a:cs typeface="Times New Roman" panose="02020603050405020304" pitchFamily="18" charset="0"/>
              </a:rPr>
              <a:t>Rayem</a:t>
            </a:r>
            <a:r>
              <a:rPr lang="cs-CZ" sz="1800" dirty="0">
                <a:effectLst/>
                <a:latin typeface="+mj-lt"/>
                <a:ea typeface="Calibri" panose="020F0502020204030204" pitchFamily="34" charset="0"/>
                <a:cs typeface="Times New Roman" panose="02020603050405020304" pitchFamily="18" charset="0"/>
              </a:rPr>
              <a:t> a jeho </a:t>
            </a:r>
            <a:r>
              <a:rPr lang="cs-CZ" sz="1800" dirty="0" err="1">
                <a:effectLst/>
                <a:latin typeface="+mj-lt"/>
                <a:ea typeface="Calibri" panose="020F0502020204030204" pitchFamily="34" charset="0"/>
                <a:cs typeface="Times New Roman" panose="02020603050405020304" pitchFamily="18" charset="0"/>
              </a:rPr>
              <a:t>dětmi</a:t>
            </a:r>
            <a:r>
              <a:rPr lang="cs-CZ" sz="1800" dirty="0">
                <a:effectLst/>
                <a:latin typeface="+mj-lt"/>
                <a:ea typeface="Calibri" panose="020F0502020204030204" pitchFamily="34" charset="0"/>
                <a:cs typeface="Times New Roman" panose="02020603050405020304" pitchFamily="18" charset="0"/>
              </a:rPr>
              <a:t> je </a:t>
            </a:r>
            <a:r>
              <a:rPr lang="cs-CZ" sz="1800" dirty="0" err="1">
                <a:effectLst/>
                <a:latin typeface="+mj-lt"/>
                <a:ea typeface="Calibri" panose="020F0502020204030204" pitchFamily="34" charset="0"/>
                <a:cs typeface="Times New Roman" panose="02020603050405020304" pitchFamily="18" charset="0"/>
              </a:rPr>
              <a:t>dále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natáčen</a:t>
            </a:r>
            <a:r>
              <a:rPr lang="cs-CZ" sz="1800" dirty="0">
                <a:effectLst/>
                <a:latin typeface="+mj-lt"/>
                <a:ea typeface="Calibri" panose="020F0502020204030204" pitchFamily="34" charset="0"/>
                <a:cs typeface="Times New Roman" panose="02020603050405020304" pitchFamily="18" charset="0"/>
              </a:rPr>
              <a:t> z podhledu. </a:t>
            </a:r>
            <a:r>
              <a:rPr lang="cs-CZ" sz="1800" dirty="0" err="1">
                <a:effectLst/>
                <a:latin typeface="+mj-lt"/>
                <a:ea typeface="Calibri" panose="020F0502020204030204" pitchFamily="34" charset="0"/>
                <a:cs typeface="Times New Roman" panose="02020603050405020304" pitchFamily="18" charset="0"/>
              </a:rPr>
              <a:t>Děti</a:t>
            </a:r>
            <a:r>
              <a:rPr lang="cs-CZ" sz="1800" dirty="0">
                <a:effectLst/>
                <a:latin typeface="+mj-lt"/>
                <a:ea typeface="Calibri" panose="020F0502020204030204" pitchFamily="34" charset="0"/>
                <a:cs typeface="Times New Roman" panose="02020603050405020304" pitchFamily="18" charset="0"/>
              </a:rPr>
              <a:t> se jdou </a:t>
            </a:r>
            <a:r>
              <a:rPr lang="cs-CZ" sz="1800" dirty="0" err="1">
                <a:effectLst/>
                <a:latin typeface="+mj-lt"/>
                <a:ea typeface="Calibri" panose="020F0502020204030204" pitchFamily="34" charset="0"/>
                <a:cs typeface="Times New Roman" panose="02020603050405020304" pitchFamily="18" charset="0"/>
              </a:rPr>
              <a:t>uložit</a:t>
            </a:r>
            <a:r>
              <a:rPr lang="cs-CZ" sz="1800" dirty="0">
                <a:effectLst/>
                <a:latin typeface="+mj-lt"/>
                <a:ea typeface="Calibri" panose="020F0502020204030204" pitchFamily="34" charset="0"/>
                <a:cs typeface="Times New Roman" panose="02020603050405020304" pitchFamily="18" charset="0"/>
              </a:rPr>
              <a:t> ke </a:t>
            </a:r>
            <a:r>
              <a:rPr lang="cs-CZ" sz="1800" dirty="0" err="1">
                <a:effectLst/>
                <a:latin typeface="+mj-lt"/>
                <a:ea typeface="Calibri" panose="020F0502020204030204" pitchFamily="34" charset="0"/>
                <a:cs typeface="Times New Roman" panose="02020603050405020304" pitchFamily="18" charset="0"/>
              </a:rPr>
              <a:t>spani</a:t>
            </a:r>
            <a:r>
              <a:rPr lang="cs-CZ" sz="1800" dirty="0">
                <a:effectLst/>
                <a:latin typeface="+mj-lt"/>
                <a:ea typeface="Calibri" panose="020F0502020204030204" pitchFamily="34" charset="0"/>
                <a:cs typeface="Times New Roman" panose="02020603050405020304" pitchFamily="18" charset="0"/>
              </a:rPr>
              <a:t> pod schody,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odcházi</a:t>
            </a:r>
            <a:r>
              <a:rPr lang="cs-CZ" sz="1800" dirty="0">
                <a:effectLst/>
                <a:latin typeface="+mj-lt"/>
                <a:ea typeface="Calibri" panose="020F0502020204030204" pitchFamily="34" charset="0"/>
                <a:cs typeface="Times New Roman" panose="02020603050405020304" pitchFamily="18" charset="0"/>
              </a:rPr>
              <a:t> do zadního </a:t>
            </a:r>
            <a:r>
              <a:rPr lang="cs-CZ" sz="1800" dirty="0" err="1">
                <a:effectLst/>
                <a:latin typeface="+mj-lt"/>
                <a:ea typeface="Calibri" panose="020F0502020204030204" pitchFamily="34" charset="0"/>
                <a:cs typeface="Times New Roman" panose="02020603050405020304" pitchFamily="18" charset="0"/>
              </a:rPr>
              <a:t>plánu</a:t>
            </a:r>
            <a:r>
              <a:rPr lang="cs-CZ" sz="1800" dirty="0">
                <a:effectLst/>
                <a:latin typeface="+mj-lt"/>
                <a:ea typeface="Calibri" panose="020F0502020204030204" pitchFamily="34" charset="0"/>
                <a:cs typeface="Times New Roman" panose="02020603050405020304" pitchFamily="18" charset="0"/>
              </a:rPr>
              <a:t>, aby </a:t>
            </a:r>
            <a:r>
              <a:rPr lang="cs-CZ" sz="1800" dirty="0" err="1">
                <a:effectLst/>
                <a:latin typeface="+mj-lt"/>
                <a:ea typeface="Calibri" panose="020F0502020204030204" pitchFamily="34" charset="0"/>
                <a:cs typeface="Times New Roman" panose="02020603050405020304" pitchFamily="18" charset="0"/>
              </a:rPr>
              <a:t>následne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přišel</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blíz</a:t>
            </a:r>
            <a:r>
              <a:rPr lang="cs-CZ" sz="1800" dirty="0">
                <a:effectLst/>
                <a:latin typeface="+mj-lt"/>
                <a:ea typeface="Calibri" panose="020F0502020204030204" pitchFamily="34" charset="0"/>
                <a:cs typeface="Times New Roman" panose="02020603050405020304" pitchFamily="18" charset="0"/>
              </a:rPr>
              <a:t>̌ ke </a:t>
            </a:r>
            <a:r>
              <a:rPr lang="cs-CZ" sz="1800" dirty="0" err="1">
                <a:effectLst/>
                <a:latin typeface="+mj-lt"/>
                <a:ea typeface="Calibri" panose="020F0502020204030204" pitchFamily="34" charset="0"/>
                <a:cs typeface="Times New Roman" panose="02020603050405020304" pitchFamily="18" charset="0"/>
              </a:rPr>
              <a:t>kameře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ktera</a:t>
            </a:r>
            <a:r>
              <a:rPr lang="cs-CZ" sz="1800" dirty="0">
                <a:effectLst/>
                <a:latin typeface="+mj-lt"/>
                <a:ea typeface="Calibri" panose="020F0502020204030204" pitchFamily="34" charset="0"/>
                <a:cs typeface="Times New Roman" panose="02020603050405020304" pitchFamily="18" charset="0"/>
              </a:rPr>
              <a:t>́ je </a:t>
            </a:r>
            <a:r>
              <a:rPr lang="cs-CZ" sz="1800" dirty="0" err="1">
                <a:effectLst/>
                <a:latin typeface="+mj-lt"/>
                <a:ea typeface="Calibri" panose="020F0502020204030204" pitchFamily="34" charset="0"/>
                <a:cs typeface="Times New Roman" panose="02020603050405020304" pitchFamily="18" charset="0"/>
              </a:rPr>
              <a:t>přesne</a:t>
            </a:r>
            <a:r>
              <a:rPr lang="cs-CZ" sz="1800" dirty="0">
                <a:effectLst/>
                <a:latin typeface="+mj-lt"/>
                <a:ea typeface="Calibri" panose="020F0502020204030204" pitchFamily="34" charset="0"/>
                <a:cs typeface="Times New Roman" panose="02020603050405020304" pitchFamily="18" charset="0"/>
              </a:rPr>
              <a:t>̌ v </a:t>
            </a:r>
            <a:r>
              <a:rPr lang="cs-CZ" sz="1800" dirty="0" err="1">
                <a:effectLst/>
                <a:latin typeface="+mj-lt"/>
                <a:ea typeface="Calibri" panose="020F0502020204030204" pitchFamily="34" charset="0"/>
                <a:cs typeface="Times New Roman" panose="02020603050405020304" pitchFamily="18" charset="0"/>
              </a:rPr>
              <a:t>úrovni</a:t>
            </a:r>
            <a:r>
              <a:rPr lang="cs-CZ" sz="1800" dirty="0">
                <a:effectLst/>
                <a:latin typeface="+mj-lt"/>
                <a:ea typeface="Calibri" panose="020F0502020204030204" pitchFamily="34" charset="0"/>
                <a:cs typeface="Times New Roman" panose="02020603050405020304" pitchFamily="18" charset="0"/>
              </a:rPr>
              <a:t> jeho pasu, a mohla tak zachytit </a:t>
            </a:r>
            <a:r>
              <a:rPr lang="cs-CZ" sz="1800" dirty="0" err="1">
                <a:effectLst/>
                <a:latin typeface="+mj-lt"/>
                <a:ea typeface="Calibri" panose="020F0502020204030204" pitchFamily="34" charset="0"/>
                <a:cs typeface="Times New Roman" panose="02020603050405020304" pitchFamily="18" charset="0"/>
              </a:rPr>
              <a:t>důležite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vodítko</a:t>
            </a:r>
            <a:r>
              <a:rPr lang="cs-CZ" sz="1800" dirty="0">
                <a:effectLst/>
                <a:latin typeface="+mj-lt"/>
                <a:ea typeface="Calibri" panose="020F0502020204030204" pitchFamily="34" charset="0"/>
                <a:cs typeface="Times New Roman" panose="02020603050405020304" pitchFamily="18" charset="0"/>
              </a:rPr>
              <a:t> pro </a:t>
            </a:r>
            <a:r>
              <a:rPr lang="cs-CZ" sz="1800" dirty="0" err="1">
                <a:effectLst/>
                <a:latin typeface="+mj-lt"/>
                <a:ea typeface="Calibri" panose="020F0502020204030204" pitchFamily="34" charset="0"/>
                <a:cs typeface="Times New Roman" panose="02020603050405020304" pitchFamily="18" charset="0"/>
              </a:rPr>
              <a:t>diváka</a:t>
            </a:r>
            <a:r>
              <a:rPr lang="cs-CZ" sz="1800" dirty="0">
                <a:effectLst/>
                <a:latin typeface="+mj-lt"/>
                <a:ea typeface="Calibri" panose="020F0502020204030204" pitchFamily="34" charset="0"/>
                <a:cs typeface="Times New Roman" panose="02020603050405020304" pitchFamily="18" charset="0"/>
              </a:rPr>
              <a:t>, revolver.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useda</a:t>
            </a:r>
            <a:r>
              <a:rPr lang="cs-CZ" sz="1800" dirty="0">
                <a:effectLst/>
                <a:latin typeface="+mj-lt"/>
                <a:ea typeface="Calibri" panose="020F0502020204030204" pitchFamily="34" charset="0"/>
                <a:cs typeface="Times New Roman" panose="02020603050405020304" pitchFamily="18" charset="0"/>
              </a:rPr>
              <a:t>́ do </a:t>
            </a:r>
            <a:r>
              <a:rPr lang="cs-CZ" sz="1800" dirty="0" err="1">
                <a:effectLst/>
                <a:latin typeface="+mj-lt"/>
                <a:ea typeface="Calibri" panose="020F0502020204030204" pitchFamily="34" charset="0"/>
                <a:cs typeface="Times New Roman" panose="02020603050405020304" pitchFamily="18" charset="0"/>
              </a:rPr>
              <a:t>křesla</a:t>
            </a:r>
            <a:r>
              <a:rPr lang="cs-CZ" sz="1800" dirty="0">
                <a:effectLst/>
                <a:latin typeface="+mj-lt"/>
                <a:ea typeface="Calibri" panose="020F0502020204030204" pitchFamily="34" charset="0"/>
                <a:cs typeface="Times New Roman" panose="02020603050405020304" pitchFamily="18" charset="0"/>
              </a:rPr>
              <a:t> a je tak </a:t>
            </a:r>
            <a:r>
              <a:rPr lang="cs-CZ" sz="1800" dirty="0" err="1">
                <a:effectLst/>
                <a:latin typeface="+mj-lt"/>
                <a:ea typeface="Calibri" panose="020F0502020204030204" pitchFamily="34" charset="0"/>
                <a:cs typeface="Times New Roman" panose="02020603050405020304" pitchFamily="18" charset="0"/>
              </a:rPr>
              <a:t>nyni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natáčen</a:t>
            </a:r>
            <a:r>
              <a:rPr lang="cs-CZ" sz="1800" dirty="0">
                <a:effectLst/>
                <a:latin typeface="+mj-lt"/>
                <a:ea typeface="Calibri" panose="020F0502020204030204" pitchFamily="34" charset="0"/>
                <a:cs typeface="Times New Roman" panose="02020603050405020304" pitchFamily="18" charset="0"/>
              </a:rPr>
              <a:t> kamerou z nadhledu. </a:t>
            </a:r>
            <a:r>
              <a:rPr lang="cs-CZ" sz="1800" b="1" dirty="0" err="1">
                <a:effectLst/>
                <a:latin typeface="+mj-lt"/>
                <a:ea typeface="Calibri" panose="020F0502020204030204" pitchFamily="34" charset="0"/>
                <a:cs typeface="Times New Roman" panose="02020603050405020304" pitchFamily="18" charset="0"/>
              </a:rPr>
              <a:t>Srovnáme-li</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začátek</a:t>
            </a:r>
            <a:r>
              <a:rPr lang="cs-CZ" sz="1800" b="1" dirty="0">
                <a:effectLst/>
                <a:latin typeface="+mj-lt"/>
                <a:ea typeface="Calibri" panose="020F0502020204030204" pitchFamily="34" charset="0"/>
                <a:cs typeface="Times New Roman" panose="02020603050405020304" pitchFamily="18" charset="0"/>
              </a:rPr>
              <a:t> a konec tohoto </a:t>
            </a:r>
            <a:r>
              <a:rPr lang="cs-CZ" sz="1800" b="1" dirty="0" err="1">
                <a:effectLst/>
                <a:latin typeface="+mj-lt"/>
                <a:ea typeface="Calibri" panose="020F0502020204030204" pitchFamily="34" charset="0"/>
                <a:cs typeface="Times New Roman" panose="02020603050405020304" pitchFamily="18" charset="0"/>
              </a:rPr>
              <a:t>záběru</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zjistíme</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že</a:t>
            </a:r>
            <a:r>
              <a:rPr lang="cs-CZ" sz="1800" b="1" dirty="0">
                <a:effectLst/>
                <a:latin typeface="+mj-lt"/>
                <a:ea typeface="Calibri" panose="020F0502020204030204" pitchFamily="34" charset="0"/>
                <a:cs typeface="Times New Roman" panose="02020603050405020304" pitchFamily="18" charset="0"/>
              </a:rPr>
              <a:t> jsou si protikladem.  </a:t>
            </a:r>
            <a:r>
              <a:rPr lang="cs-CZ" sz="1800" dirty="0" err="1">
                <a:effectLst/>
                <a:latin typeface="+mj-lt"/>
                <a:ea typeface="Calibri" panose="020F0502020204030204" pitchFamily="34" charset="0"/>
                <a:cs typeface="Times New Roman" panose="02020603050405020304" pitchFamily="18" charset="0"/>
              </a:rPr>
              <a:t>Začátek</a:t>
            </a:r>
            <a:r>
              <a:rPr lang="cs-CZ" sz="1800" dirty="0">
                <a:effectLst/>
                <a:latin typeface="+mj-lt"/>
                <a:ea typeface="Calibri" panose="020F0502020204030204" pitchFamily="34" charset="0"/>
                <a:cs typeface="Times New Roman" panose="02020603050405020304" pitchFamily="18" charset="0"/>
              </a:rPr>
              <a:t> je </a:t>
            </a:r>
            <a:r>
              <a:rPr lang="cs-CZ" sz="1800" dirty="0" err="1">
                <a:effectLst/>
                <a:latin typeface="+mj-lt"/>
                <a:ea typeface="Calibri" panose="020F0502020204030204" pitchFamily="34" charset="0"/>
                <a:cs typeface="Times New Roman" panose="02020603050405020304" pitchFamily="18" charset="0"/>
              </a:rPr>
              <a:t>snímán</a:t>
            </a:r>
            <a:r>
              <a:rPr lang="cs-CZ" sz="1800" dirty="0">
                <a:effectLst/>
                <a:latin typeface="+mj-lt"/>
                <a:ea typeface="Calibri" panose="020F0502020204030204" pitchFamily="34" charset="0"/>
                <a:cs typeface="Times New Roman" panose="02020603050405020304" pitchFamily="18" charset="0"/>
              </a:rPr>
              <a:t> z podhledu </a:t>
            </a:r>
            <a:r>
              <a:rPr lang="cs-CZ" sz="1800" dirty="0" err="1">
                <a:effectLst/>
                <a:latin typeface="+mj-lt"/>
                <a:ea typeface="Calibri" panose="020F0502020204030204" pitchFamily="34" charset="0"/>
                <a:cs typeface="Times New Roman" panose="02020603050405020304" pitchFamily="18" charset="0"/>
              </a:rPr>
              <a:t>při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chůzi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po schodech. Konec je naopak </a:t>
            </a:r>
            <a:r>
              <a:rPr lang="cs-CZ" sz="1800" dirty="0" err="1">
                <a:effectLst/>
                <a:latin typeface="+mj-lt"/>
                <a:ea typeface="Calibri" panose="020F0502020204030204" pitchFamily="34" charset="0"/>
                <a:cs typeface="Times New Roman" panose="02020603050405020304" pitchFamily="18" charset="0"/>
              </a:rPr>
              <a:t>natáčen</a:t>
            </a:r>
            <a:r>
              <a:rPr lang="cs-CZ" sz="1800" dirty="0">
                <a:effectLst/>
                <a:latin typeface="+mj-lt"/>
                <a:ea typeface="Calibri" panose="020F0502020204030204" pitchFamily="34" charset="0"/>
                <a:cs typeface="Times New Roman" panose="02020603050405020304" pitchFamily="18" charset="0"/>
              </a:rPr>
              <a:t> z nadhledu, kdy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sedí v klidu v </a:t>
            </a:r>
            <a:r>
              <a:rPr lang="cs-CZ" sz="1800" dirty="0" err="1">
                <a:effectLst/>
                <a:latin typeface="+mj-lt"/>
                <a:ea typeface="Calibri" panose="020F0502020204030204" pitchFamily="34" charset="0"/>
                <a:cs typeface="Times New Roman" panose="02020603050405020304" pitchFamily="18" charset="0"/>
              </a:rPr>
              <a:t>křesle</a:t>
            </a:r>
            <a:r>
              <a:rPr lang="cs-CZ" sz="1800" dirty="0">
                <a:effectLst/>
                <a:latin typeface="+mj-lt"/>
                <a:ea typeface="Calibri" panose="020F0502020204030204" pitchFamily="34" charset="0"/>
                <a:cs typeface="Times New Roman" panose="02020603050405020304" pitchFamily="18" charset="0"/>
              </a:rPr>
              <a:t>. </a:t>
            </a:r>
            <a:endParaRPr lang="cs-CZ" dirty="0">
              <a:latin typeface="+mj-lt"/>
            </a:endParaRPr>
          </a:p>
        </p:txBody>
      </p:sp>
    </p:spTree>
    <p:extLst>
      <p:ext uri="{BB962C8B-B14F-4D97-AF65-F5344CB8AC3E}">
        <p14:creationId xmlns:p14="http://schemas.microsoft.com/office/powerpoint/2010/main" val="1128379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0C4EB00-0281-7C64-429D-77E9098115EF}"/>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B8BBFCAF-BB4F-16CF-1562-FA6271482F7B}"/>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D106E205-BFD5-8E2E-EFC6-00E40139E3E5}"/>
              </a:ext>
            </a:extLst>
          </p:cNvPr>
          <p:cNvSpPr>
            <a:spLocks noGrp="1"/>
          </p:cNvSpPr>
          <p:nvPr>
            <p:ph type="title"/>
          </p:nvPr>
        </p:nvSpPr>
        <p:spPr/>
        <p:txBody>
          <a:bodyPr/>
          <a:lstStyle/>
          <a:p>
            <a:r>
              <a:rPr lang="cs-CZ" dirty="0"/>
              <a:t>Jana Polášková – rozbor scény</a:t>
            </a:r>
          </a:p>
        </p:txBody>
      </p:sp>
      <p:sp>
        <p:nvSpPr>
          <p:cNvPr id="5" name="Zástupný obsah 4">
            <a:extLst>
              <a:ext uri="{FF2B5EF4-FFF2-40B4-BE49-F238E27FC236}">
                <a16:creationId xmlns:a16="http://schemas.microsoft.com/office/drawing/2014/main" id="{F056CFD5-000E-2576-56B2-8C7B0CD95DA9}"/>
              </a:ext>
            </a:extLst>
          </p:cNvPr>
          <p:cNvSpPr>
            <a:spLocks noGrp="1"/>
          </p:cNvSpPr>
          <p:nvPr>
            <p:ph idx="1"/>
          </p:nvPr>
        </p:nvSpPr>
        <p:spPr/>
        <p:txBody>
          <a:bodyPr/>
          <a:lstStyle/>
          <a:p>
            <a:r>
              <a:rPr lang="cs-CZ" sz="1800" dirty="0" err="1">
                <a:effectLst/>
                <a:latin typeface="+mj-lt"/>
                <a:ea typeface="Calibri" panose="020F0502020204030204" pitchFamily="34" charset="0"/>
                <a:cs typeface="Times New Roman" panose="02020603050405020304" pitchFamily="18" charset="0"/>
              </a:rPr>
              <a:t>Scéna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začína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dlouhým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minutovým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záběrem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jenz</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divákovi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představuje</a:t>
            </a:r>
            <a:r>
              <a:rPr lang="cs-CZ" sz="1800" dirty="0">
                <a:effectLst/>
                <a:latin typeface="+mj-lt"/>
                <a:ea typeface="Calibri" panose="020F0502020204030204" pitchFamily="34" charset="0"/>
                <a:cs typeface="Times New Roman" panose="02020603050405020304" pitchFamily="18" charset="0"/>
              </a:rPr>
              <a:t> prostor, ve </a:t>
            </a:r>
            <a:r>
              <a:rPr lang="cs-CZ" sz="1800" dirty="0" err="1">
                <a:effectLst/>
                <a:latin typeface="+mj-lt"/>
                <a:ea typeface="Calibri" panose="020F0502020204030204" pitchFamily="34" charset="0"/>
                <a:cs typeface="Times New Roman" panose="02020603050405020304" pitchFamily="18" charset="0"/>
              </a:rPr>
              <a:t>kterém</a:t>
            </a:r>
            <a:r>
              <a:rPr lang="cs-CZ" sz="1800" dirty="0">
                <a:effectLst/>
                <a:latin typeface="+mj-lt"/>
                <a:ea typeface="Calibri" panose="020F0502020204030204" pitchFamily="34" charset="0"/>
                <a:cs typeface="Times New Roman" panose="02020603050405020304" pitchFamily="18" charset="0"/>
              </a:rPr>
              <a:t> se postavy pohybují. </a:t>
            </a:r>
            <a:r>
              <a:rPr lang="cs-CZ" sz="1800" b="1" dirty="0">
                <a:effectLst/>
                <a:latin typeface="+mj-lt"/>
                <a:ea typeface="Calibri" panose="020F0502020204030204" pitchFamily="34" charset="0"/>
                <a:cs typeface="Times New Roman" panose="02020603050405020304" pitchFamily="18" charset="0"/>
              </a:rPr>
              <a:t>Jde o </a:t>
            </a:r>
            <a:r>
              <a:rPr lang="cs-CZ" sz="1800" b="1" dirty="0" err="1">
                <a:effectLst/>
                <a:latin typeface="+mj-lt"/>
                <a:ea typeface="Calibri" panose="020F0502020204030204" pitchFamily="34" charset="0"/>
                <a:cs typeface="Times New Roman" panose="02020603050405020304" pitchFamily="18" charset="0"/>
              </a:rPr>
              <a:t>ustavujíci</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záběr</a:t>
            </a:r>
            <a:r>
              <a:rPr lang="cs-CZ" sz="1800" b="1" dirty="0">
                <a:effectLst/>
                <a:latin typeface="+mj-lt"/>
                <a:ea typeface="Calibri" panose="020F0502020204030204" pitchFamily="34" charset="0"/>
                <a:cs typeface="Times New Roman" panose="02020603050405020304" pitchFamily="18" charset="0"/>
              </a:rPr>
              <a:t> . </a:t>
            </a:r>
            <a:r>
              <a:rPr lang="cs-CZ" sz="1800" dirty="0">
                <a:effectLst/>
                <a:latin typeface="+mj-lt"/>
                <a:ea typeface="Calibri" panose="020F0502020204030204" pitchFamily="34" charset="0"/>
                <a:cs typeface="Times New Roman" panose="02020603050405020304" pitchFamily="18" charset="0"/>
              </a:rPr>
              <a:t>Kamera je po celou dobu ve </a:t>
            </a:r>
            <a:r>
              <a:rPr lang="cs-CZ" sz="1800" dirty="0" err="1">
                <a:effectLst/>
                <a:latin typeface="+mj-lt"/>
                <a:ea typeface="Calibri" panose="020F0502020204030204" pitchFamily="34" charset="0"/>
                <a:cs typeface="Times New Roman" panose="02020603050405020304" pitchFamily="18" charset="0"/>
              </a:rPr>
              <a:t>stejne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výšce</a:t>
            </a:r>
            <a:r>
              <a:rPr lang="cs-CZ" sz="1800" dirty="0">
                <a:effectLst/>
                <a:latin typeface="+mj-lt"/>
                <a:ea typeface="Calibri" panose="020F0502020204030204" pitchFamily="34" charset="0"/>
                <a:cs typeface="Times New Roman" panose="02020603050405020304" pitchFamily="18" charset="0"/>
              </a:rPr>
              <a:t> od </a:t>
            </a:r>
            <a:r>
              <a:rPr lang="cs-CZ" sz="1800" dirty="0" err="1">
                <a:effectLst/>
                <a:latin typeface="+mj-lt"/>
                <a:ea typeface="Calibri" panose="020F0502020204030204" pitchFamily="34" charset="0"/>
                <a:cs typeface="Times New Roman" panose="02020603050405020304" pitchFamily="18" charset="0"/>
              </a:rPr>
              <a:t>zeme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Neni</a:t>
            </a:r>
            <a:r>
              <a:rPr lang="cs-CZ" sz="1800" dirty="0">
                <a:effectLst/>
                <a:latin typeface="+mj-lt"/>
                <a:ea typeface="Calibri" panose="020F0502020204030204" pitchFamily="34" charset="0"/>
                <a:cs typeface="Times New Roman" panose="02020603050405020304" pitchFamily="18" charset="0"/>
              </a:rPr>
              <a:t> ale </a:t>
            </a:r>
            <a:r>
              <a:rPr lang="cs-CZ" sz="1800" dirty="0" err="1">
                <a:effectLst/>
                <a:latin typeface="+mj-lt"/>
                <a:ea typeface="Calibri" panose="020F0502020204030204" pitchFamily="34" charset="0"/>
                <a:cs typeface="Times New Roman" panose="02020603050405020304" pitchFamily="18" charset="0"/>
              </a:rPr>
              <a:t>staticka</a:t>
            </a:r>
            <a:r>
              <a:rPr lang="cs-CZ" sz="1800" dirty="0">
                <a:effectLst/>
                <a:latin typeface="+mj-lt"/>
                <a:ea typeface="Calibri" panose="020F0502020204030204" pitchFamily="34" charset="0"/>
                <a:cs typeface="Times New Roman" panose="02020603050405020304" pitchFamily="18" charset="0"/>
              </a:rPr>
              <a:t>́, pohybuje se do stran, </a:t>
            </a:r>
            <a:r>
              <a:rPr lang="cs-CZ" sz="1800" dirty="0" err="1">
                <a:effectLst/>
                <a:latin typeface="+mj-lt"/>
                <a:ea typeface="Calibri" panose="020F0502020204030204" pitchFamily="34" charset="0"/>
                <a:cs typeface="Times New Roman" panose="02020603050405020304" pitchFamily="18" charset="0"/>
              </a:rPr>
              <a:t>zabíra</a:t>
            </a:r>
            <a:r>
              <a:rPr lang="cs-CZ" sz="1800" dirty="0">
                <a:effectLst/>
                <a:latin typeface="+mj-lt"/>
                <a:ea typeface="Calibri" panose="020F0502020204030204" pitchFamily="34" charset="0"/>
                <a:cs typeface="Times New Roman" panose="02020603050405020304" pitchFamily="18" charset="0"/>
              </a:rPr>
              <a:t>́ jak </a:t>
            </a:r>
            <a:r>
              <a:rPr lang="cs-CZ" sz="1800" dirty="0" err="1">
                <a:effectLst/>
                <a:latin typeface="+mj-lt"/>
                <a:ea typeface="Calibri" panose="020F0502020204030204" pitchFamily="34" charset="0"/>
                <a:cs typeface="Times New Roman" panose="02020603050405020304" pitchFamily="18" charset="0"/>
              </a:rPr>
              <a:t>předni</a:t>
            </a:r>
            <a:r>
              <a:rPr lang="cs-CZ" sz="1800" dirty="0">
                <a:effectLst/>
                <a:latin typeface="+mj-lt"/>
                <a:ea typeface="Calibri" panose="020F0502020204030204" pitchFamily="34" charset="0"/>
                <a:cs typeface="Times New Roman" panose="02020603050405020304" pitchFamily="18" charset="0"/>
              </a:rPr>
              <a:t>́, tak i zadní </a:t>
            </a:r>
            <a:r>
              <a:rPr lang="cs-CZ" sz="1800" dirty="0" err="1">
                <a:effectLst/>
                <a:latin typeface="+mj-lt"/>
                <a:ea typeface="Calibri" panose="020F0502020204030204" pitchFamily="34" charset="0"/>
                <a:cs typeface="Times New Roman" panose="02020603050405020304" pitchFamily="18" charset="0"/>
              </a:rPr>
              <a:t>plány</a:t>
            </a:r>
            <a:r>
              <a:rPr lang="cs-CZ" sz="1800" dirty="0">
                <a:effectLst/>
                <a:latin typeface="+mj-lt"/>
                <a:ea typeface="Calibri" panose="020F0502020204030204" pitchFamily="34" charset="0"/>
                <a:cs typeface="Times New Roman" panose="02020603050405020304" pitchFamily="18" charset="0"/>
              </a:rPr>
              <a:t> prostoru. Do toho postavy </a:t>
            </a:r>
            <a:r>
              <a:rPr lang="cs-CZ" sz="1800" dirty="0" err="1">
                <a:effectLst/>
                <a:latin typeface="+mj-lt"/>
                <a:ea typeface="Calibri" panose="020F0502020204030204" pitchFamily="34" charset="0"/>
                <a:cs typeface="Times New Roman" panose="02020603050405020304" pitchFamily="18" charset="0"/>
              </a:rPr>
              <a:t>opouštěji</a:t>
            </a:r>
            <a:r>
              <a:rPr lang="cs-CZ" sz="1800" dirty="0">
                <a:effectLst/>
                <a:latin typeface="+mj-lt"/>
                <a:ea typeface="Calibri" panose="020F0502020204030204" pitchFamily="34" charset="0"/>
                <a:cs typeface="Times New Roman" panose="02020603050405020304" pitchFamily="18" charset="0"/>
              </a:rPr>
              <a:t> a zase se </a:t>
            </a:r>
            <a:r>
              <a:rPr lang="cs-CZ" sz="1800" dirty="0" err="1">
                <a:effectLst/>
                <a:latin typeface="+mj-lt"/>
                <a:ea typeface="Calibri" panose="020F0502020204030204" pitchFamily="34" charset="0"/>
                <a:cs typeface="Times New Roman" panose="02020603050405020304" pitchFamily="18" charset="0"/>
              </a:rPr>
              <a:t>vraci</a:t>
            </a:r>
            <a:r>
              <a:rPr lang="cs-CZ" sz="1800" dirty="0">
                <a:effectLst/>
                <a:latin typeface="+mj-lt"/>
                <a:ea typeface="Calibri" panose="020F0502020204030204" pitchFamily="34" charset="0"/>
                <a:cs typeface="Times New Roman" panose="02020603050405020304" pitchFamily="18" charset="0"/>
              </a:rPr>
              <a:t> do </a:t>
            </a:r>
            <a:r>
              <a:rPr lang="cs-CZ" sz="1800" dirty="0" err="1">
                <a:effectLst/>
                <a:latin typeface="+mj-lt"/>
                <a:ea typeface="Calibri" panose="020F0502020204030204" pitchFamily="34" charset="0"/>
                <a:cs typeface="Times New Roman" panose="02020603050405020304" pitchFamily="18" charset="0"/>
              </a:rPr>
              <a:t>rámováni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různými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způsoby</a:t>
            </a:r>
            <a:r>
              <a:rPr lang="cs-CZ" sz="1800" dirty="0">
                <a:effectLst/>
                <a:latin typeface="+mj-lt"/>
                <a:ea typeface="Calibri" panose="020F0502020204030204" pitchFamily="34" charset="0"/>
                <a:cs typeface="Times New Roman" panose="02020603050405020304" pitchFamily="18" charset="0"/>
              </a:rPr>
              <a:t>. Od </a:t>
            </a:r>
            <a:r>
              <a:rPr lang="cs-CZ" sz="1800" dirty="0" err="1">
                <a:effectLst/>
                <a:latin typeface="+mj-lt"/>
                <a:ea typeface="Calibri" panose="020F0502020204030204" pitchFamily="34" charset="0"/>
                <a:cs typeface="Times New Roman" panose="02020603050405020304" pitchFamily="18" charset="0"/>
              </a:rPr>
              <a:t>prvni</a:t>
            </a:r>
            <a:r>
              <a:rPr lang="cs-CZ" sz="1800" dirty="0">
                <a:effectLst/>
                <a:latin typeface="+mj-lt"/>
                <a:ea typeface="Calibri" panose="020F0502020204030204" pitchFamily="34" charset="0"/>
                <a:cs typeface="Times New Roman" panose="02020603050405020304" pitchFamily="18" charset="0"/>
              </a:rPr>
              <a:t>́ sekundy tohoto </a:t>
            </a:r>
            <a:r>
              <a:rPr lang="cs-CZ" sz="1800" dirty="0" err="1">
                <a:effectLst/>
                <a:latin typeface="+mj-lt"/>
                <a:ea typeface="Calibri" panose="020F0502020204030204" pitchFamily="34" charset="0"/>
                <a:cs typeface="Times New Roman" panose="02020603050405020304" pitchFamily="18" charset="0"/>
              </a:rPr>
              <a:t>záběru</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vidíme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Rayovy</a:t>
            </a:r>
            <a:r>
              <a:rPr lang="cs-CZ" sz="1800" dirty="0">
                <a:effectLst/>
                <a:latin typeface="+mj-lt"/>
                <a:ea typeface="Calibri" panose="020F0502020204030204" pitchFamily="34" charset="0"/>
                <a:cs typeface="Times New Roman" panose="02020603050405020304" pitchFamily="18" charset="0"/>
              </a:rPr>
              <a:t> nohy, jak vstupují do </a:t>
            </a:r>
            <a:r>
              <a:rPr lang="cs-CZ" sz="1800" dirty="0" err="1">
                <a:effectLst/>
                <a:latin typeface="+mj-lt"/>
                <a:ea typeface="Calibri" panose="020F0502020204030204" pitchFamily="34" charset="0"/>
                <a:cs typeface="Times New Roman" panose="02020603050405020304" pitchFamily="18" charset="0"/>
              </a:rPr>
              <a:t>mizanscény</a:t>
            </a:r>
            <a:r>
              <a:rPr lang="cs-CZ" sz="1800" dirty="0">
                <a:effectLst/>
                <a:latin typeface="+mj-lt"/>
                <a:ea typeface="Calibri" panose="020F0502020204030204" pitchFamily="34" charset="0"/>
                <a:cs typeface="Times New Roman" panose="02020603050405020304" pitchFamily="18" charset="0"/>
              </a:rPr>
              <a:t> z podhledu. Dialog mezi </a:t>
            </a:r>
            <a:r>
              <a:rPr lang="cs-CZ" sz="1800" dirty="0" err="1">
                <a:effectLst/>
                <a:latin typeface="+mj-lt"/>
                <a:ea typeface="Calibri" panose="020F0502020204030204" pitchFamily="34" charset="0"/>
                <a:cs typeface="Times New Roman" panose="02020603050405020304" pitchFamily="18" charset="0"/>
              </a:rPr>
              <a:t>Rayem</a:t>
            </a:r>
            <a:r>
              <a:rPr lang="cs-CZ" sz="1800" dirty="0">
                <a:effectLst/>
                <a:latin typeface="+mj-lt"/>
                <a:ea typeface="Calibri" panose="020F0502020204030204" pitchFamily="34" charset="0"/>
                <a:cs typeface="Times New Roman" panose="02020603050405020304" pitchFamily="18" charset="0"/>
              </a:rPr>
              <a:t> a jeho </a:t>
            </a:r>
            <a:r>
              <a:rPr lang="cs-CZ" sz="1800" dirty="0" err="1">
                <a:effectLst/>
                <a:latin typeface="+mj-lt"/>
                <a:ea typeface="Calibri" panose="020F0502020204030204" pitchFamily="34" charset="0"/>
                <a:cs typeface="Times New Roman" panose="02020603050405020304" pitchFamily="18" charset="0"/>
              </a:rPr>
              <a:t>dětmi</a:t>
            </a:r>
            <a:r>
              <a:rPr lang="cs-CZ" sz="1800" dirty="0">
                <a:effectLst/>
                <a:latin typeface="+mj-lt"/>
                <a:ea typeface="Calibri" panose="020F0502020204030204" pitchFamily="34" charset="0"/>
                <a:cs typeface="Times New Roman" panose="02020603050405020304" pitchFamily="18" charset="0"/>
              </a:rPr>
              <a:t> je </a:t>
            </a:r>
            <a:r>
              <a:rPr lang="cs-CZ" sz="1800" dirty="0" err="1">
                <a:effectLst/>
                <a:latin typeface="+mj-lt"/>
                <a:ea typeface="Calibri" panose="020F0502020204030204" pitchFamily="34" charset="0"/>
                <a:cs typeface="Times New Roman" panose="02020603050405020304" pitchFamily="18" charset="0"/>
              </a:rPr>
              <a:t>dále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natáčen</a:t>
            </a:r>
            <a:r>
              <a:rPr lang="cs-CZ" sz="1800" dirty="0">
                <a:effectLst/>
                <a:latin typeface="+mj-lt"/>
                <a:ea typeface="Calibri" panose="020F0502020204030204" pitchFamily="34" charset="0"/>
                <a:cs typeface="Times New Roman" panose="02020603050405020304" pitchFamily="18" charset="0"/>
              </a:rPr>
              <a:t> z podhledu. </a:t>
            </a:r>
            <a:r>
              <a:rPr lang="cs-CZ" sz="1800" dirty="0" err="1">
                <a:effectLst/>
                <a:latin typeface="+mj-lt"/>
                <a:ea typeface="Calibri" panose="020F0502020204030204" pitchFamily="34" charset="0"/>
                <a:cs typeface="Times New Roman" panose="02020603050405020304" pitchFamily="18" charset="0"/>
              </a:rPr>
              <a:t>Děti</a:t>
            </a:r>
            <a:r>
              <a:rPr lang="cs-CZ" sz="1800" dirty="0">
                <a:effectLst/>
                <a:latin typeface="+mj-lt"/>
                <a:ea typeface="Calibri" panose="020F0502020204030204" pitchFamily="34" charset="0"/>
                <a:cs typeface="Times New Roman" panose="02020603050405020304" pitchFamily="18" charset="0"/>
              </a:rPr>
              <a:t> se jdou </a:t>
            </a:r>
            <a:r>
              <a:rPr lang="cs-CZ" sz="1800" dirty="0" err="1">
                <a:effectLst/>
                <a:latin typeface="+mj-lt"/>
                <a:ea typeface="Calibri" panose="020F0502020204030204" pitchFamily="34" charset="0"/>
                <a:cs typeface="Times New Roman" panose="02020603050405020304" pitchFamily="18" charset="0"/>
              </a:rPr>
              <a:t>uložit</a:t>
            </a:r>
            <a:r>
              <a:rPr lang="cs-CZ" sz="1800" dirty="0">
                <a:effectLst/>
                <a:latin typeface="+mj-lt"/>
                <a:ea typeface="Calibri" panose="020F0502020204030204" pitchFamily="34" charset="0"/>
                <a:cs typeface="Times New Roman" panose="02020603050405020304" pitchFamily="18" charset="0"/>
              </a:rPr>
              <a:t> ke </a:t>
            </a:r>
            <a:r>
              <a:rPr lang="cs-CZ" sz="1800" dirty="0" err="1">
                <a:effectLst/>
                <a:latin typeface="+mj-lt"/>
                <a:ea typeface="Calibri" panose="020F0502020204030204" pitchFamily="34" charset="0"/>
                <a:cs typeface="Times New Roman" panose="02020603050405020304" pitchFamily="18" charset="0"/>
              </a:rPr>
              <a:t>spani</a:t>
            </a:r>
            <a:r>
              <a:rPr lang="cs-CZ" sz="1800" dirty="0">
                <a:effectLst/>
                <a:latin typeface="+mj-lt"/>
                <a:ea typeface="Calibri" panose="020F0502020204030204" pitchFamily="34" charset="0"/>
                <a:cs typeface="Times New Roman" panose="02020603050405020304" pitchFamily="18" charset="0"/>
              </a:rPr>
              <a:t> pod schody,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odcházi</a:t>
            </a:r>
            <a:r>
              <a:rPr lang="cs-CZ" sz="1800" dirty="0">
                <a:effectLst/>
                <a:latin typeface="+mj-lt"/>
                <a:ea typeface="Calibri" panose="020F0502020204030204" pitchFamily="34" charset="0"/>
                <a:cs typeface="Times New Roman" panose="02020603050405020304" pitchFamily="18" charset="0"/>
              </a:rPr>
              <a:t> do zadního </a:t>
            </a:r>
            <a:r>
              <a:rPr lang="cs-CZ" sz="1800" dirty="0" err="1">
                <a:effectLst/>
                <a:latin typeface="+mj-lt"/>
                <a:ea typeface="Calibri" panose="020F0502020204030204" pitchFamily="34" charset="0"/>
                <a:cs typeface="Times New Roman" panose="02020603050405020304" pitchFamily="18" charset="0"/>
              </a:rPr>
              <a:t>plánu</a:t>
            </a:r>
            <a:r>
              <a:rPr lang="cs-CZ" sz="1800" dirty="0">
                <a:effectLst/>
                <a:latin typeface="+mj-lt"/>
                <a:ea typeface="Calibri" panose="020F0502020204030204" pitchFamily="34" charset="0"/>
                <a:cs typeface="Times New Roman" panose="02020603050405020304" pitchFamily="18" charset="0"/>
              </a:rPr>
              <a:t>, aby </a:t>
            </a:r>
            <a:r>
              <a:rPr lang="cs-CZ" sz="1800" dirty="0" err="1">
                <a:effectLst/>
                <a:latin typeface="+mj-lt"/>
                <a:ea typeface="Calibri" panose="020F0502020204030204" pitchFamily="34" charset="0"/>
                <a:cs typeface="Times New Roman" panose="02020603050405020304" pitchFamily="18" charset="0"/>
              </a:rPr>
              <a:t>následne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přišel</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blíz</a:t>
            </a:r>
            <a:r>
              <a:rPr lang="cs-CZ" sz="1800" dirty="0">
                <a:effectLst/>
                <a:latin typeface="+mj-lt"/>
                <a:ea typeface="Calibri" panose="020F0502020204030204" pitchFamily="34" charset="0"/>
                <a:cs typeface="Times New Roman" panose="02020603050405020304" pitchFamily="18" charset="0"/>
              </a:rPr>
              <a:t>̌ ke </a:t>
            </a:r>
            <a:r>
              <a:rPr lang="cs-CZ" sz="1800" dirty="0" err="1">
                <a:effectLst/>
                <a:latin typeface="+mj-lt"/>
                <a:ea typeface="Calibri" panose="020F0502020204030204" pitchFamily="34" charset="0"/>
                <a:cs typeface="Times New Roman" panose="02020603050405020304" pitchFamily="18" charset="0"/>
              </a:rPr>
              <a:t>kameře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ktera</a:t>
            </a:r>
            <a:r>
              <a:rPr lang="cs-CZ" sz="1800" dirty="0">
                <a:effectLst/>
                <a:latin typeface="+mj-lt"/>
                <a:ea typeface="Calibri" panose="020F0502020204030204" pitchFamily="34" charset="0"/>
                <a:cs typeface="Times New Roman" panose="02020603050405020304" pitchFamily="18" charset="0"/>
              </a:rPr>
              <a:t>́ je </a:t>
            </a:r>
            <a:r>
              <a:rPr lang="cs-CZ" sz="1800" dirty="0" err="1">
                <a:effectLst/>
                <a:latin typeface="+mj-lt"/>
                <a:ea typeface="Calibri" panose="020F0502020204030204" pitchFamily="34" charset="0"/>
                <a:cs typeface="Times New Roman" panose="02020603050405020304" pitchFamily="18" charset="0"/>
              </a:rPr>
              <a:t>přesne</a:t>
            </a:r>
            <a:r>
              <a:rPr lang="cs-CZ" sz="1800" dirty="0">
                <a:effectLst/>
                <a:latin typeface="+mj-lt"/>
                <a:ea typeface="Calibri" panose="020F0502020204030204" pitchFamily="34" charset="0"/>
                <a:cs typeface="Times New Roman" panose="02020603050405020304" pitchFamily="18" charset="0"/>
              </a:rPr>
              <a:t>̌ v </a:t>
            </a:r>
            <a:r>
              <a:rPr lang="cs-CZ" sz="1800" dirty="0" err="1">
                <a:effectLst/>
                <a:latin typeface="+mj-lt"/>
                <a:ea typeface="Calibri" panose="020F0502020204030204" pitchFamily="34" charset="0"/>
                <a:cs typeface="Times New Roman" panose="02020603050405020304" pitchFamily="18" charset="0"/>
              </a:rPr>
              <a:t>úrovni</a:t>
            </a:r>
            <a:r>
              <a:rPr lang="cs-CZ" sz="1800" dirty="0">
                <a:effectLst/>
                <a:latin typeface="+mj-lt"/>
                <a:ea typeface="Calibri" panose="020F0502020204030204" pitchFamily="34" charset="0"/>
                <a:cs typeface="Times New Roman" panose="02020603050405020304" pitchFamily="18" charset="0"/>
              </a:rPr>
              <a:t> jeho pasu, a mohla tak zachytit </a:t>
            </a:r>
            <a:r>
              <a:rPr lang="cs-CZ" sz="1800" dirty="0" err="1">
                <a:effectLst/>
                <a:latin typeface="+mj-lt"/>
                <a:ea typeface="Calibri" panose="020F0502020204030204" pitchFamily="34" charset="0"/>
                <a:cs typeface="Times New Roman" panose="02020603050405020304" pitchFamily="18" charset="0"/>
              </a:rPr>
              <a:t>důležite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vodítko</a:t>
            </a:r>
            <a:r>
              <a:rPr lang="cs-CZ" sz="1800" dirty="0">
                <a:effectLst/>
                <a:latin typeface="+mj-lt"/>
                <a:ea typeface="Calibri" panose="020F0502020204030204" pitchFamily="34" charset="0"/>
                <a:cs typeface="Times New Roman" panose="02020603050405020304" pitchFamily="18" charset="0"/>
              </a:rPr>
              <a:t> pro </a:t>
            </a:r>
            <a:r>
              <a:rPr lang="cs-CZ" sz="1800" dirty="0" err="1">
                <a:effectLst/>
                <a:latin typeface="+mj-lt"/>
                <a:ea typeface="Calibri" panose="020F0502020204030204" pitchFamily="34" charset="0"/>
                <a:cs typeface="Times New Roman" panose="02020603050405020304" pitchFamily="18" charset="0"/>
              </a:rPr>
              <a:t>diváka</a:t>
            </a:r>
            <a:r>
              <a:rPr lang="cs-CZ" sz="1800" dirty="0">
                <a:effectLst/>
                <a:latin typeface="+mj-lt"/>
                <a:ea typeface="Calibri" panose="020F0502020204030204" pitchFamily="34" charset="0"/>
                <a:cs typeface="Times New Roman" panose="02020603050405020304" pitchFamily="18" charset="0"/>
              </a:rPr>
              <a:t>, revolver.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useda</a:t>
            </a:r>
            <a:r>
              <a:rPr lang="cs-CZ" sz="1800" dirty="0">
                <a:effectLst/>
                <a:latin typeface="+mj-lt"/>
                <a:ea typeface="Calibri" panose="020F0502020204030204" pitchFamily="34" charset="0"/>
                <a:cs typeface="Times New Roman" panose="02020603050405020304" pitchFamily="18" charset="0"/>
              </a:rPr>
              <a:t>́ do </a:t>
            </a:r>
            <a:r>
              <a:rPr lang="cs-CZ" sz="1800" dirty="0" err="1">
                <a:effectLst/>
                <a:latin typeface="+mj-lt"/>
                <a:ea typeface="Calibri" panose="020F0502020204030204" pitchFamily="34" charset="0"/>
                <a:cs typeface="Times New Roman" panose="02020603050405020304" pitchFamily="18" charset="0"/>
              </a:rPr>
              <a:t>křesla</a:t>
            </a:r>
            <a:r>
              <a:rPr lang="cs-CZ" sz="1800" dirty="0">
                <a:effectLst/>
                <a:latin typeface="+mj-lt"/>
                <a:ea typeface="Calibri" panose="020F0502020204030204" pitchFamily="34" charset="0"/>
                <a:cs typeface="Times New Roman" panose="02020603050405020304" pitchFamily="18" charset="0"/>
              </a:rPr>
              <a:t> a je tak </a:t>
            </a:r>
            <a:r>
              <a:rPr lang="cs-CZ" sz="1800" dirty="0" err="1">
                <a:effectLst/>
                <a:latin typeface="+mj-lt"/>
                <a:ea typeface="Calibri" panose="020F0502020204030204" pitchFamily="34" charset="0"/>
                <a:cs typeface="Times New Roman" panose="02020603050405020304" pitchFamily="18" charset="0"/>
              </a:rPr>
              <a:t>nyni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natáčen</a:t>
            </a:r>
            <a:r>
              <a:rPr lang="cs-CZ" sz="1800" dirty="0">
                <a:effectLst/>
                <a:latin typeface="+mj-lt"/>
                <a:ea typeface="Calibri" panose="020F0502020204030204" pitchFamily="34" charset="0"/>
                <a:cs typeface="Times New Roman" panose="02020603050405020304" pitchFamily="18" charset="0"/>
              </a:rPr>
              <a:t> kamerou z nadhledu. </a:t>
            </a:r>
            <a:r>
              <a:rPr lang="cs-CZ" sz="1800" b="1" dirty="0" err="1">
                <a:effectLst/>
                <a:latin typeface="+mj-lt"/>
                <a:ea typeface="Calibri" panose="020F0502020204030204" pitchFamily="34" charset="0"/>
                <a:cs typeface="Times New Roman" panose="02020603050405020304" pitchFamily="18" charset="0"/>
              </a:rPr>
              <a:t>Srovnáme-li</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začátek</a:t>
            </a:r>
            <a:r>
              <a:rPr lang="cs-CZ" sz="1800" b="1" dirty="0">
                <a:effectLst/>
                <a:latin typeface="+mj-lt"/>
                <a:ea typeface="Calibri" panose="020F0502020204030204" pitchFamily="34" charset="0"/>
                <a:cs typeface="Times New Roman" panose="02020603050405020304" pitchFamily="18" charset="0"/>
              </a:rPr>
              <a:t> a konec tohoto </a:t>
            </a:r>
            <a:r>
              <a:rPr lang="cs-CZ" sz="1800" b="1" dirty="0" err="1">
                <a:effectLst/>
                <a:latin typeface="+mj-lt"/>
                <a:ea typeface="Calibri" panose="020F0502020204030204" pitchFamily="34" charset="0"/>
                <a:cs typeface="Times New Roman" panose="02020603050405020304" pitchFamily="18" charset="0"/>
              </a:rPr>
              <a:t>záběru</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zjistíme</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že</a:t>
            </a:r>
            <a:r>
              <a:rPr lang="cs-CZ" sz="1800" b="1" dirty="0">
                <a:effectLst/>
                <a:latin typeface="+mj-lt"/>
                <a:ea typeface="Calibri" panose="020F0502020204030204" pitchFamily="34" charset="0"/>
                <a:cs typeface="Times New Roman" panose="02020603050405020304" pitchFamily="18" charset="0"/>
              </a:rPr>
              <a:t> jsou si protikladem.  </a:t>
            </a:r>
            <a:r>
              <a:rPr lang="cs-CZ" sz="1800" dirty="0" err="1">
                <a:effectLst/>
                <a:latin typeface="+mj-lt"/>
                <a:ea typeface="Calibri" panose="020F0502020204030204" pitchFamily="34" charset="0"/>
                <a:cs typeface="Times New Roman" panose="02020603050405020304" pitchFamily="18" charset="0"/>
              </a:rPr>
              <a:t>Začátek</a:t>
            </a:r>
            <a:r>
              <a:rPr lang="cs-CZ" sz="1800" dirty="0">
                <a:effectLst/>
                <a:latin typeface="+mj-lt"/>
                <a:ea typeface="Calibri" panose="020F0502020204030204" pitchFamily="34" charset="0"/>
                <a:cs typeface="Times New Roman" panose="02020603050405020304" pitchFamily="18" charset="0"/>
              </a:rPr>
              <a:t> je </a:t>
            </a:r>
            <a:r>
              <a:rPr lang="cs-CZ" sz="1800" dirty="0" err="1">
                <a:effectLst/>
                <a:latin typeface="+mj-lt"/>
                <a:ea typeface="Calibri" panose="020F0502020204030204" pitchFamily="34" charset="0"/>
                <a:cs typeface="Times New Roman" panose="02020603050405020304" pitchFamily="18" charset="0"/>
              </a:rPr>
              <a:t>snímán</a:t>
            </a:r>
            <a:r>
              <a:rPr lang="cs-CZ" sz="1800" dirty="0">
                <a:effectLst/>
                <a:latin typeface="+mj-lt"/>
                <a:ea typeface="Calibri" panose="020F0502020204030204" pitchFamily="34" charset="0"/>
                <a:cs typeface="Times New Roman" panose="02020603050405020304" pitchFamily="18" charset="0"/>
              </a:rPr>
              <a:t> z podhledu </a:t>
            </a:r>
            <a:r>
              <a:rPr lang="cs-CZ" sz="1800" dirty="0" err="1">
                <a:effectLst/>
                <a:latin typeface="+mj-lt"/>
                <a:ea typeface="Calibri" panose="020F0502020204030204" pitchFamily="34" charset="0"/>
                <a:cs typeface="Times New Roman" panose="02020603050405020304" pitchFamily="18" charset="0"/>
              </a:rPr>
              <a:t>při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chůzi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po schodech. Konec je naopak </a:t>
            </a:r>
            <a:r>
              <a:rPr lang="cs-CZ" sz="1800" dirty="0" err="1">
                <a:effectLst/>
                <a:latin typeface="+mj-lt"/>
                <a:ea typeface="Calibri" panose="020F0502020204030204" pitchFamily="34" charset="0"/>
                <a:cs typeface="Times New Roman" panose="02020603050405020304" pitchFamily="18" charset="0"/>
              </a:rPr>
              <a:t>natáčen</a:t>
            </a:r>
            <a:r>
              <a:rPr lang="cs-CZ" sz="1800" dirty="0">
                <a:effectLst/>
                <a:latin typeface="+mj-lt"/>
                <a:ea typeface="Calibri" panose="020F0502020204030204" pitchFamily="34" charset="0"/>
                <a:cs typeface="Times New Roman" panose="02020603050405020304" pitchFamily="18" charset="0"/>
              </a:rPr>
              <a:t> z nadhledu, kdy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sedí v klidu v </a:t>
            </a:r>
            <a:r>
              <a:rPr lang="cs-CZ" sz="1800" dirty="0" err="1">
                <a:effectLst/>
                <a:latin typeface="+mj-lt"/>
                <a:ea typeface="Calibri" panose="020F0502020204030204" pitchFamily="34" charset="0"/>
                <a:cs typeface="Times New Roman" panose="02020603050405020304" pitchFamily="18" charset="0"/>
              </a:rPr>
              <a:t>křesle</a:t>
            </a:r>
            <a:r>
              <a:rPr lang="cs-CZ" sz="1800" dirty="0">
                <a:effectLst/>
                <a:latin typeface="+mj-lt"/>
                <a:ea typeface="Calibri" panose="020F0502020204030204" pitchFamily="34" charset="0"/>
                <a:cs typeface="Times New Roman" panose="02020603050405020304" pitchFamily="18" charset="0"/>
              </a:rPr>
              <a:t>. </a:t>
            </a:r>
            <a:endParaRPr lang="cs-CZ" dirty="0">
              <a:latin typeface="+mj-lt"/>
            </a:endParaRPr>
          </a:p>
        </p:txBody>
      </p:sp>
      <p:pic>
        <p:nvPicPr>
          <p:cNvPr id="6" name="Scéna srovnání.mp4">
            <a:hlinkClick r:id="" action="ppaction://media"/>
            <a:extLst>
              <a:ext uri="{FF2B5EF4-FFF2-40B4-BE49-F238E27FC236}">
                <a16:creationId xmlns:a16="http://schemas.microsoft.com/office/drawing/2014/main" id="{26390E8F-FEF6-BB9B-BC96-B0425A9762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8314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8BBFCAF-BB4F-16CF-1562-FA6271482F7B}"/>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D106E205-BFD5-8E2E-EFC6-00E40139E3E5}"/>
              </a:ext>
            </a:extLst>
          </p:cNvPr>
          <p:cNvSpPr>
            <a:spLocks noGrp="1"/>
          </p:cNvSpPr>
          <p:nvPr>
            <p:ph type="title"/>
          </p:nvPr>
        </p:nvSpPr>
        <p:spPr/>
        <p:txBody>
          <a:bodyPr/>
          <a:lstStyle/>
          <a:p>
            <a:r>
              <a:rPr lang="cs-CZ" dirty="0"/>
              <a:t>Jana Polášková – rozbor scény</a:t>
            </a:r>
          </a:p>
        </p:txBody>
      </p:sp>
      <p:sp>
        <p:nvSpPr>
          <p:cNvPr id="5" name="Zástupný obsah 4">
            <a:extLst>
              <a:ext uri="{FF2B5EF4-FFF2-40B4-BE49-F238E27FC236}">
                <a16:creationId xmlns:a16="http://schemas.microsoft.com/office/drawing/2014/main" id="{F056CFD5-000E-2576-56B2-8C7B0CD95DA9}"/>
              </a:ext>
            </a:extLst>
          </p:cNvPr>
          <p:cNvSpPr>
            <a:spLocks noGrp="1"/>
          </p:cNvSpPr>
          <p:nvPr>
            <p:ph idx="1"/>
          </p:nvPr>
        </p:nvSpPr>
        <p:spPr>
          <a:xfrm>
            <a:off x="720000" y="1171576"/>
            <a:ext cx="10753200" cy="5391186"/>
          </a:xfrm>
        </p:spPr>
        <p:txBody>
          <a:bodyPr/>
          <a:lstStyle/>
          <a:p>
            <a:r>
              <a:rPr lang="cs-CZ" sz="1800" dirty="0" err="1">
                <a:effectLst/>
                <a:latin typeface="+mj-lt"/>
                <a:ea typeface="Calibri" panose="020F0502020204030204" pitchFamily="34" charset="0"/>
                <a:cs typeface="Times New Roman" panose="02020603050405020304" pitchFamily="18" charset="0"/>
              </a:rPr>
              <a:t>Dalši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scéna</a:t>
            </a:r>
            <a:r>
              <a:rPr lang="cs-CZ" sz="1800" dirty="0">
                <a:effectLst/>
                <a:latin typeface="+mj-lt"/>
                <a:ea typeface="Calibri" panose="020F0502020204030204" pitchFamily="34" charset="0"/>
                <a:cs typeface="Times New Roman" panose="02020603050405020304" pitchFamily="18" charset="0"/>
              </a:rPr>
              <a:t> se </a:t>
            </a:r>
            <a:r>
              <a:rPr lang="cs-CZ" sz="1800" dirty="0" err="1">
                <a:effectLst/>
                <a:latin typeface="+mj-lt"/>
                <a:ea typeface="Calibri" panose="020F0502020204030204" pitchFamily="34" charset="0"/>
                <a:cs typeface="Times New Roman" panose="02020603050405020304" pitchFamily="18" charset="0"/>
              </a:rPr>
              <a:t>odehráva</a:t>
            </a:r>
            <a:r>
              <a:rPr lang="cs-CZ" sz="1800" dirty="0">
                <a:effectLst/>
                <a:latin typeface="+mj-lt"/>
                <a:ea typeface="Calibri" panose="020F0502020204030204" pitchFamily="34" charset="0"/>
                <a:cs typeface="Times New Roman" panose="02020603050405020304" pitchFamily="18" charset="0"/>
              </a:rPr>
              <a:t>́ o </a:t>
            </a:r>
            <a:r>
              <a:rPr lang="cs-CZ" sz="1800" dirty="0" err="1">
                <a:effectLst/>
                <a:latin typeface="+mj-lt"/>
                <a:ea typeface="Calibri" panose="020F0502020204030204" pitchFamily="34" charset="0"/>
                <a:cs typeface="Times New Roman" panose="02020603050405020304" pitchFamily="18" charset="0"/>
              </a:rPr>
              <a:t>několik</a:t>
            </a:r>
            <a:r>
              <a:rPr lang="cs-CZ" sz="1800" dirty="0">
                <a:effectLst/>
                <a:latin typeface="+mj-lt"/>
                <a:ea typeface="Calibri" panose="020F0502020204030204" pitchFamily="34" charset="0"/>
                <a:cs typeface="Times New Roman" panose="02020603050405020304" pitchFamily="18" charset="0"/>
              </a:rPr>
              <a:t> hodin </a:t>
            </a:r>
            <a:r>
              <a:rPr lang="cs-CZ" sz="1800" dirty="0" err="1">
                <a:effectLst/>
                <a:latin typeface="+mj-lt"/>
                <a:ea typeface="Calibri" panose="020F0502020204030204" pitchFamily="34" charset="0"/>
                <a:cs typeface="Times New Roman" panose="02020603050405020304" pitchFamily="18" charset="0"/>
              </a:rPr>
              <a:t>později</a:t>
            </a:r>
            <a:r>
              <a:rPr lang="cs-CZ" sz="1800" dirty="0">
                <a:effectLst/>
                <a:latin typeface="+mj-lt"/>
                <a:ea typeface="Calibri" panose="020F0502020204030204" pitchFamily="34" charset="0"/>
                <a:cs typeface="Times New Roman" panose="02020603050405020304" pitchFamily="18" charset="0"/>
              </a:rPr>
              <a:t> na </a:t>
            </a:r>
            <a:r>
              <a:rPr lang="cs-CZ" sz="1800" dirty="0" err="1">
                <a:effectLst/>
                <a:latin typeface="+mj-lt"/>
                <a:ea typeface="Calibri" panose="020F0502020204030204" pitchFamily="34" charset="0"/>
                <a:cs typeface="Times New Roman" panose="02020603050405020304" pitchFamily="18" charset="0"/>
              </a:rPr>
              <a:t>stejném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míste</a:t>
            </a:r>
            <a:r>
              <a:rPr lang="cs-CZ" sz="1800" dirty="0">
                <a:effectLst/>
                <a:latin typeface="+mj-lt"/>
                <a:ea typeface="Calibri" panose="020F0502020204030204" pitchFamily="34" charset="0"/>
                <a:cs typeface="Times New Roman" panose="02020603050405020304" pitchFamily="18" charset="0"/>
              </a:rPr>
              <a:t>̌. V </a:t>
            </a:r>
            <a:r>
              <a:rPr lang="cs-CZ" sz="1800" dirty="0" err="1">
                <a:effectLst/>
                <a:latin typeface="+mj-lt"/>
                <a:ea typeface="Calibri" panose="020F0502020204030204" pitchFamily="34" charset="0"/>
                <a:cs typeface="Times New Roman" panose="02020603050405020304" pitchFamily="18" charset="0"/>
              </a:rPr>
              <a:t>této</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sérii</a:t>
            </a:r>
            <a:r>
              <a:rPr lang="cs-CZ" sz="1800" dirty="0">
                <a:effectLst/>
                <a:latin typeface="+mj-lt"/>
                <a:ea typeface="Calibri" panose="020F0502020204030204" pitchFamily="34" charset="0"/>
                <a:cs typeface="Times New Roman" panose="02020603050405020304" pitchFamily="18" charset="0"/>
              </a:rPr>
              <a:t> obrazů si </a:t>
            </a:r>
            <a:r>
              <a:rPr lang="cs-CZ" sz="1800" dirty="0" err="1">
                <a:effectLst/>
                <a:latin typeface="+mj-lt"/>
                <a:ea typeface="Calibri" panose="020F0502020204030204" pitchFamily="34" charset="0"/>
                <a:cs typeface="Times New Roman" panose="02020603050405020304" pitchFamily="18" charset="0"/>
              </a:rPr>
              <a:t>tvůrci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vyhráli</a:t>
            </a:r>
            <a:r>
              <a:rPr lang="cs-CZ" sz="1800" dirty="0">
                <a:effectLst/>
                <a:latin typeface="+mj-lt"/>
                <a:ea typeface="Calibri" panose="020F0502020204030204" pitchFamily="34" charset="0"/>
                <a:cs typeface="Times New Roman" panose="02020603050405020304" pitchFamily="18" charset="0"/>
              </a:rPr>
              <a:t> s </a:t>
            </a:r>
            <a:r>
              <a:rPr lang="cs-CZ" sz="1800" dirty="0" err="1">
                <a:effectLst/>
                <a:latin typeface="+mj-lt"/>
                <a:ea typeface="Calibri" panose="020F0502020204030204" pitchFamily="34" charset="0"/>
                <a:cs typeface="Times New Roman" panose="02020603050405020304" pitchFamily="18" charset="0"/>
              </a:rPr>
              <a:t>osvětlením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ktere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osvětluje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převážne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tváře</a:t>
            </a:r>
            <a:r>
              <a:rPr lang="cs-CZ" sz="1800" dirty="0">
                <a:effectLst/>
                <a:latin typeface="+mj-lt"/>
                <a:ea typeface="Calibri" panose="020F0502020204030204" pitchFamily="34" charset="0"/>
                <a:cs typeface="Times New Roman" panose="02020603050405020304" pitchFamily="18" charset="0"/>
              </a:rPr>
              <a:t> postav, a </a:t>
            </a:r>
            <a:r>
              <a:rPr lang="cs-CZ" sz="1800" dirty="0" err="1">
                <a:effectLst/>
                <a:latin typeface="+mj-lt"/>
                <a:ea typeface="Calibri" panose="020F0502020204030204" pitchFamily="34" charset="0"/>
                <a:cs typeface="Times New Roman" panose="02020603050405020304" pitchFamily="18" charset="0"/>
              </a:rPr>
              <a:t>tím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divák</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dokáže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přečíst</a:t>
            </a:r>
            <a:r>
              <a:rPr lang="cs-CZ" sz="1800" dirty="0">
                <a:effectLst/>
                <a:latin typeface="+mj-lt"/>
                <a:ea typeface="Calibri" panose="020F0502020204030204" pitchFamily="34" charset="0"/>
                <a:cs typeface="Times New Roman" panose="02020603050405020304" pitchFamily="18" charset="0"/>
              </a:rPr>
              <a:t> i jejich emoce. </a:t>
            </a:r>
            <a:r>
              <a:rPr lang="cs-CZ" sz="1800" dirty="0" err="1">
                <a:effectLst/>
                <a:latin typeface="+mj-lt"/>
                <a:ea typeface="Calibri" panose="020F0502020204030204" pitchFamily="34" charset="0"/>
                <a:cs typeface="Times New Roman" panose="02020603050405020304" pitchFamily="18" charset="0"/>
              </a:rPr>
              <a:t>Vstupni</a:t>
            </a:r>
            <a:r>
              <a:rPr lang="cs-CZ" sz="1800" dirty="0">
                <a:effectLst/>
                <a:latin typeface="+mj-lt"/>
                <a:ea typeface="Calibri" panose="020F0502020204030204" pitchFamily="34" charset="0"/>
                <a:cs typeface="Times New Roman" panose="02020603050405020304" pitchFamily="18" charset="0"/>
              </a:rPr>
              <a:t> obraz </a:t>
            </a:r>
            <a:r>
              <a:rPr lang="cs-CZ" sz="1800" dirty="0" err="1">
                <a:effectLst/>
                <a:latin typeface="+mj-lt"/>
                <a:ea typeface="Calibri" panose="020F0502020204030204" pitchFamily="34" charset="0"/>
                <a:cs typeface="Times New Roman" panose="02020603050405020304" pitchFamily="18" charset="0"/>
              </a:rPr>
              <a:t>sestáva</a:t>
            </a:r>
            <a:r>
              <a:rPr lang="cs-CZ" sz="1800" dirty="0">
                <a:effectLst/>
                <a:latin typeface="+mj-lt"/>
                <a:ea typeface="Calibri" panose="020F0502020204030204" pitchFamily="34" charset="0"/>
                <a:cs typeface="Times New Roman" panose="02020603050405020304" pitchFamily="18" charset="0"/>
              </a:rPr>
              <a:t> z okna, ve </a:t>
            </a:r>
            <a:r>
              <a:rPr lang="cs-CZ" sz="1800" dirty="0" err="1">
                <a:effectLst/>
                <a:latin typeface="+mj-lt"/>
                <a:ea typeface="Calibri" panose="020F0502020204030204" pitchFamily="34" charset="0"/>
                <a:cs typeface="Times New Roman" panose="02020603050405020304" pitchFamily="18" charset="0"/>
              </a:rPr>
              <a:t>kterém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vidíme</a:t>
            </a:r>
            <a:r>
              <a:rPr lang="cs-CZ" sz="1800" dirty="0">
                <a:effectLst/>
                <a:latin typeface="+mj-lt"/>
                <a:ea typeface="Calibri" panose="020F0502020204030204" pitchFamily="34" charset="0"/>
                <a:cs typeface="Times New Roman" panose="02020603050405020304" pitchFamily="18" charset="0"/>
              </a:rPr>
              <a:t> keř </a:t>
            </a:r>
            <a:r>
              <a:rPr lang="cs-CZ" sz="1800" dirty="0" err="1">
                <a:effectLst/>
                <a:latin typeface="+mj-lt"/>
                <a:ea typeface="Calibri" panose="020F0502020204030204" pitchFamily="34" charset="0"/>
                <a:cs typeface="Times New Roman" panose="02020603050405020304" pitchFamily="18" charset="0"/>
              </a:rPr>
              <a:t>osvětleny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protisvětlem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Stejným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způsobem</a:t>
            </a:r>
            <a:r>
              <a:rPr lang="cs-CZ" sz="1800" dirty="0">
                <a:effectLst/>
                <a:latin typeface="+mj-lt"/>
                <a:ea typeface="Calibri" panose="020F0502020204030204" pitchFamily="34" charset="0"/>
                <a:cs typeface="Times New Roman" panose="02020603050405020304" pitchFamily="18" charset="0"/>
              </a:rPr>
              <a:t> je </a:t>
            </a:r>
            <a:r>
              <a:rPr lang="cs-CZ" sz="1800" dirty="0" err="1">
                <a:effectLst/>
                <a:latin typeface="+mj-lt"/>
                <a:ea typeface="Calibri" panose="020F0502020204030204" pitchFamily="34" charset="0"/>
                <a:cs typeface="Times New Roman" panose="02020603050405020304" pitchFamily="18" charset="0"/>
              </a:rPr>
              <a:t>osvětlen</a:t>
            </a:r>
            <a:r>
              <a:rPr lang="cs-CZ" sz="1800" dirty="0">
                <a:effectLst/>
                <a:latin typeface="+mj-lt"/>
                <a:ea typeface="Calibri" panose="020F0502020204030204" pitchFamily="34" charset="0"/>
                <a:cs typeface="Times New Roman" panose="02020603050405020304" pitchFamily="18" charset="0"/>
              </a:rPr>
              <a:t> i </a:t>
            </a:r>
            <a:r>
              <a:rPr lang="cs-CZ" sz="1800" dirty="0" err="1">
                <a:effectLst/>
                <a:latin typeface="+mj-lt"/>
                <a:ea typeface="Calibri" panose="020F0502020204030204" pitchFamily="34" charset="0"/>
                <a:cs typeface="Times New Roman" panose="02020603050405020304" pitchFamily="18" charset="0"/>
              </a:rPr>
              <a:t>spíci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kterému</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navíc</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vidíme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částečne</a:t>
            </a:r>
            <a:r>
              <a:rPr lang="cs-CZ" sz="1800" dirty="0">
                <a:effectLst/>
                <a:latin typeface="+mj-lt"/>
                <a:ea typeface="Calibri" panose="020F0502020204030204" pitchFamily="34" charset="0"/>
                <a:cs typeface="Times New Roman" panose="02020603050405020304" pitchFamily="18" charset="0"/>
              </a:rPr>
              <a:t>̌ do </a:t>
            </a:r>
            <a:r>
              <a:rPr lang="cs-CZ" sz="1800" dirty="0" err="1">
                <a:effectLst/>
                <a:latin typeface="+mj-lt"/>
                <a:ea typeface="Calibri" panose="020F0502020204030204" pitchFamily="34" charset="0"/>
                <a:cs typeface="Times New Roman" panose="02020603050405020304" pitchFamily="18" charset="0"/>
              </a:rPr>
              <a:t>tváře</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díky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použiti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doplňkového</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světla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Diegetické</a:t>
            </a:r>
            <a:r>
              <a:rPr lang="cs-CZ" sz="1800" dirty="0">
                <a:effectLst/>
                <a:latin typeface="+mj-lt"/>
                <a:ea typeface="Calibri" panose="020F0502020204030204" pitchFamily="34" charset="0"/>
                <a:cs typeface="Times New Roman" panose="02020603050405020304" pitchFamily="18" charset="0"/>
              </a:rPr>
              <a:t> zvuky a paprsky </a:t>
            </a:r>
            <a:r>
              <a:rPr lang="cs-CZ" sz="1800" dirty="0" err="1">
                <a:effectLst/>
                <a:latin typeface="+mj-lt"/>
                <a:ea typeface="Calibri" panose="020F0502020204030204" pitchFamily="34" charset="0"/>
                <a:cs typeface="Times New Roman" panose="02020603050405020304" pitchFamily="18" charset="0"/>
              </a:rPr>
              <a:t>pronikajíci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přes</a:t>
            </a:r>
            <a:r>
              <a:rPr lang="cs-CZ" sz="1800" dirty="0">
                <a:effectLst/>
                <a:latin typeface="+mj-lt"/>
                <a:ea typeface="Calibri" panose="020F0502020204030204" pitchFamily="34" charset="0"/>
                <a:cs typeface="Times New Roman" panose="02020603050405020304" pitchFamily="18" charset="0"/>
              </a:rPr>
              <a:t> sklepní okna probouzí rodinu. </a:t>
            </a:r>
            <a:r>
              <a:rPr lang="cs-CZ" sz="1800" b="1" dirty="0" err="1">
                <a:effectLst/>
                <a:latin typeface="+mj-lt"/>
                <a:ea typeface="Calibri" panose="020F0502020204030204" pitchFamily="34" charset="0"/>
                <a:cs typeface="Times New Roman" panose="02020603050405020304" pitchFamily="18" charset="0"/>
              </a:rPr>
              <a:t>Vidíme</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sekane</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osvětlené</a:t>
            </a:r>
            <a:r>
              <a:rPr lang="cs-CZ" sz="1800" b="1" dirty="0">
                <a:effectLst/>
                <a:latin typeface="+mj-lt"/>
                <a:ea typeface="Calibri" panose="020F0502020204030204" pitchFamily="34" charset="0"/>
                <a:cs typeface="Times New Roman" panose="02020603050405020304" pitchFamily="18" charset="0"/>
              </a:rPr>
              <a:t> postavy. Kamera je </a:t>
            </a:r>
            <a:r>
              <a:rPr lang="cs-CZ" sz="1800" b="1" dirty="0" err="1">
                <a:effectLst/>
                <a:latin typeface="+mj-lt"/>
                <a:ea typeface="Calibri" panose="020F0502020204030204" pitchFamily="34" charset="0"/>
                <a:cs typeface="Times New Roman" panose="02020603050405020304" pitchFamily="18" charset="0"/>
              </a:rPr>
              <a:t>roztřesena</a:t>
            </a:r>
            <a:r>
              <a:rPr lang="cs-CZ" sz="1800" b="1" dirty="0">
                <a:effectLst/>
                <a:latin typeface="+mj-lt"/>
                <a:ea typeface="Calibri" panose="020F0502020204030204" pitchFamily="34" charset="0"/>
                <a:cs typeface="Times New Roman" panose="02020603050405020304" pitchFamily="18" charset="0"/>
              </a:rPr>
              <a:t> a </a:t>
            </a:r>
            <a:r>
              <a:rPr lang="cs-CZ" sz="1800" b="1" dirty="0" err="1">
                <a:effectLst/>
                <a:latin typeface="+mj-lt"/>
                <a:ea typeface="Calibri" panose="020F0502020204030204" pitchFamily="34" charset="0"/>
                <a:cs typeface="Times New Roman" panose="02020603050405020304" pitchFamily="18" charset="0"/>
              </a:rPr>
              <a:t>nesníma</a:t>
            </a:r>
            <a:r>
              <a:rPr lang="cs-CZ" sz="1800" b="1" dirty="0">
                <a:effectLst/>
                <a:latin typeface="+mj-lt"/>
                <a:ea typeface="Calibri" panose="020F0502020204030204" pitchFamily="34" charset="0"/>
                <a:cs typeface="Times New Roman" panose="02020603050405020304" pitchFamily="18" charset="0"/>
              </a:rPr>
              <a:t> obraz </a:t>
            </a:r>
            <a:r>
              <a:rPr lang="cs-CZ" sz="1800" b="1" dirty="0" err="1">
                <a:effectLst/>
                <a:latin typeface="+mj-lt"/>
                <a:ea typeface="Calibri" panose="020F0502020204030204" pitchFamily="34" charset="0"/>
                <a:cs typeface="Times New Roman" panose="02020603050405020304" pitchFamily="18" charset="0"/>
              </a:rPr>
              <a:t>vodorovne</a:t>
            </a:r>
            <a:r>
              <a:rPr lang="cs-CZ" sz="1800" b="1" dirty="0">
                <a:effectLst/>
                <a:latin typeface="+mj-lt"/>
                <a:ea typeface="Calibri" panose="020F0502020204030204" pitchFamily="34" charset="0"/>
                <a:cs typeface="Times New Roman" panose="02020603050405020304" pitchFamily="18" charset="0"/>
              </a:rPr>
              <a:t>̌. </a:t>
            </a:r>
            <a:r>
              <a:rPr lang="cs-CZ" sz="1800" dirty="0">
                <a:effectLst/>
                <a:latin typeface="+mj-lt"/>
                <a:ea typeface="Calibri" panose="020F0502020204030204" pitchFamily="34" charset="0"/>
                <a:cs typeface="Times New Roman" panose="02020603050405020304" pitchFamily="18" charset="0"/>
              </a:rPr>
              <a:t>To proto, aby </a:t>
            </a:r>
            <a:r>
              <a:rPr lang="cs-CZ" sz="1800" dirty="0" err="1">
                <a:effectLst/>
                <a:latin typeface="+mj-lt"/>
                <a:ea typeface="Calibri" panose="020F0502020204030204" pitchFamily="34" charset="0"/>
                <a:cs typeface="Times New Roman" panose="02020603050405020304" pitchFamily="18" charset="0"/>
              </a:rPr>
              <a:t>scéna</a:t>
            </a:r>
            <a:r>
              <a:rPr lang="cs-CZ" sz="1800" dirty="0">
                <a:effectLst/>
                <a:latin typeface="+mj-lt"/>
                <a:ea typeface="Calibri" panose="020F0502020204030204" pitchFamily="34" charset="0"/>
                <a:cs typeface="Times New Roman" panose="02020603050405020304" pitchFamily="18" charset="0"/>
              </a:rPr>
              <a:t> nabyla na </a:t>
            </a:r>
            <a:r>
              <a:rPr lang="cs-CZ" sz="1800" b="1" dirty="0" err="1">
                <a:effectLst/>
                <a:latin typeface="+mj-lt"/>
                <a:ea typeface="Calibri" panose="020F0502020204030204" pitchFamily="34" charset="0"/>
                <a:cs typeface="Times New Roman" panose="02020603050405020304" pitchFamily="18" charset="0"/>
              </a:rPr>
              <a:t>autentičnosti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Robbie</a:t>
            </a:r>
            <a:r>
              <a:rPr lang="cs-CZ" sz="1800" dirty="0">
                <a:effectLst/>
                <a:latin typeface="+mj-lt"/>
                <a:ea typeface="Calibri" panose="020F0502020204030204" pitchFamily="34" charset="0"/>
                <a:cs typeface="Times New Roman" panose="02020603050405020304" pitchFamily="18" charset="0"/>
              </a:rPr>
              <a:t> vede Rachel do </a:t>
            </a:r>
            <a:r>
              <a:rPr lang="cs-CZ" sz="1800" dirty="0" err="1">
                <a:effectLst/>
                <a:latin typeface="+mj-lt"/>
                <a:ea typeface="Calibri" panose="020F0502020204030204" pitchFamily="34" charset="0"/>
                <a:cs typeface="Times New Roman" panose="02020603050405020304" pitchFamily="18" charset="0"/>
              </a:rPr>
              <a:t>menši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místnosti</a:t>
            </a:r>
            <a:r>
              <a:rPr lang="cs-CZ" sz="1800" dirty="0">
                <a:effectLst/>
                <a:latin typeface="+mj-lt"/>
                <a:ea typeface="Calibri" panose="020F0502020204030204" pitchFamily="34" charset="0"/>
                <a:cs typeface="Times New Roman" panose="02020603050405020304" pitchFamily="18" charset="0"/>
              </a:rPr>
              <a:t>, ve </a:t>
            </a:r>
            <a:r>
              <a:rPr lang="cs-CZ" sz="1800" dirty="0" err="1">
                <a:effectLst/>
                <a:latin typeface="+mj-lt"/>
                <a:ea typeface="Calibri" panose="020F0502020204030204" pitchFamily="34" charset="0"/>
                <a:cs typeface="Times New Roman" panose="02020603050405020304" pitchFamily="18" charset="0"/>
              </a:rPr>
              <a:t>ktere</a:t>
            </a:r>
            <a:r>
              <a:rPr lang="cs-CZ" sz="1800" dirty="0">
                <a:effectLst/>
                <a:latin typeface="+mj-lt"/>
                <a:ea typeface="Calibri" panose="020F0502020204030204" pitchFamily="34" charset="0"/>
                <a:cs typeface="Times New Roman" panose="02020603050405020304" pitchFamily="18" charset="0"/>
              </a:rPr>
              <a:t> se </a:t>
            </a:r>
            <a:r>
              <a:rPr lang="cs-CZ" sz="1800" dirty="0" err="1">
                <a:effectLst/>
                <a:latin typeface="+mj-lt"/>
                <a:ea typeface="Calibri" panose="020F0502020204030204" pitchFamily="34" charset="0"/>
                <a:cs typeface="Times New Roman" panose="02020603050405020304" pitchFamily="18" charset="0"/>
              </a:rPr>
              <a:t>dívka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schova</a:t>
            </a:r>
            <a:r>
              <a:rPr lang="cs-CZ" sz="1800" dirty="0">
                <a:effectLst/>
                <a:latin typeface="+mj-lt"/>
                <a:ea typeface="Calibri" panose="020F0502020204030204" pitchFamily="34" charset="0"/>
                <a:cs typeface="Times New Roman" panose="02020603050405020304" pitchFamily="18" charset="0"/>
              </a:rPr>
              <a:t> za </a:t>
            </a:r>
            <a:r>
              <a:rPr lang="cs-CZ" sz="1800" dirty="0" err="1">
                <a:effectLst/>
                <a:latin typeface="+mj-lt"/>
                <a:ea typeface="Calibri" panose="020F0502020204030204" pitchFamily="34" charset="0"/>
                <a:cs typeface="Times New Roman" panose="02020603050405020304" pitchFamily="18" charset="0"/>
              </a:rPr>
              <a:t>potrubi</a:t>
            </a:r>
            <a:r>
              <a:rPr lang="cs-CZ" sz="1800"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Stíny</a:t>
            </a:r>
            <a:r>
              <a:rPr lang="cs-CZ" sz="1800" b="1" dirty="0">
                <a:effectLst/>
                <a:latin typeface="+mj-lt"/>
                <a:ea typeface="Calibri" panose="020F0502020204030204" pitchFamily="34" charset="0"/>
                <a:cs typeface="Times New Roman" panose="02020603050405020304" pitchFamily="18" charset="0"/>
              </a:rPr>
              <a:t>, jež </a:t>
            </a:r>
            <a:r>
              <a:rPr lang="cs-CZ" sz="1800" b="1" dirty="0" err="1">
                <a:effectLst/>
                <a:latin typeface="+mj-lt"/>
                <a:ea typeface="Calibri" panose="020F0502020204030204" pitchFamily="34" charset="0"/>
                <a:cs typeface="Times New Roman" panose="02020603050405020304" pitchFamily="18" charset="0"/>
              </a:rPr>
              <a:t>potrubi</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vrha</a:t>
            </a:r>
            <a:r>
              <a:rPr lang="cs-CZ" sz="1800" b="1" dirty="0">
                <a:effectLst/>
                <a:latin typeface="+mj-lt"/>
                <a:ea typeface="Calibri" panose="020F0502020204030204" pitchFamily="34" charset="0"/>
                <a:cs typeface="Times New Roman" panose="02020603050405020304" pitchFamily="18" charset="0"/>
              </a:rPr>
              <a:t> na malou Rachel jako by metaforicky </a:t>
            </a:r>
            <a:r>
              <a:rPr lang="cs-CZ" sz="1800" b="1" dirty="0" err="1">
                <a:effectLst/>
                <a:latin typeface="+mj-lt"/>
                <a:ea typeface="Calibri" panose="020F0502020204030204" pitchFamily="34" charset="0"/>
                <a:cs typeface="Times New Roman" panose="02020603050405020304" pitchFamily="18" charset="0"/>
              </a:rPr>
              <a:t>představovaly</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vězeni</a:t>
            </a:r>
            <a:r>
              <a:rPr lang="cs-CZ" sz="1800" dirty="0">
                <a:effectLst/>
                <a:latin typeface="+mj-lt"/>
                <a:ea typeface="Calibri" panose="020F0502020204030204" pitchFamily="34" charset="0"/>
                <a:cs typeface="Times New Roman" panose="02020603050405020304" pitchFamily="18" charset="0"/>
              </a:rPr>
              <a:t>,  ve </a:t>
            </a:r>
            <a:r>
              <a:rPr lang="cs-CZ" sz="1800" dirty="0" err="1">
                <a:effectLst/>
                <a:latin typeface="+mj-lt"/>
                <a:ea typeface="Calibri" panose="020F0502020204030204" pitchFamily="34" charset="0"/>
                <a:cs typeface="Times New Roman" panose="02020603050405020304" pitchFamily="18" charset="0"/>
              </a:rPr>
              <a:t>ktere</a:t>
            </a:r>
            <a:r>
              <a:rPr lang="cs-CZ" sz="1800" dirty="0">
                <a:effectLst/>
                <a:latin typeface="+mj-lt"/>
                <a:ea typeface="Calibri" panose="020F0502020204030204" pitchFamily="34" charset="0"/>
                <a:cs typeface="Times New Roman" panose="02020603050405020304" pitchFamily="18" charset="0"/>
              </a:rPr>
              <a:t>́ se celý </a:t>
            </a:r>
            <a:r>
              <a:rPr lang="cs-CZ" sz="1800" dirty="0" err="1">
                <a:effectLst/>
                <a:latin typeface="+mj-lt"/>
                <a:ea typeface="Calibri" panose="020F0502020204030204" pitchFamily="34" charset="0"/>
                <a:cs typeface="Times New Roman" panose="02020603050405020304" pitchFamily="18" charset="0"/>
              </a:rPr>
              <a:t>dům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proměnil</a:t>
            </a:r>
            <a:r>
              <a:rPr lang="cs-CZ" sz="1800" dirty="0">
                <a:effectLst/>
                <a:latin typeface="+mj-lt"/>
                <a:ea typeface="Calibri" panose="020F0502020204030204" pitchFamily="34" charset="0"/>
                <a:cs typeface="Times New Roman" panose="02020603050405020304" pitchFamily="18" charset="0"/>
              </a:rPr>
              <a:t> a odkud </a:t>
            </a:r>
            <a:r>
              <a:rPr lang="cs-CZ" sz="1800" dirty="0" err="1">
                <a:effectLst/>
                <a:latin typeface="+mj-lt"/>
                <a:ea typeface="Calibri" panose="020F0502020204030204" pitchFamily="34" charset="0"/>
                <a:cs typeface="Times New Roman" panose="02020603050405020304" pitchFamily="18" charset="0"/>
              </a:rPr>
              <a:t>neni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úniku</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Třeti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část</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této</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scény</a:t>
            </a:r>
            <a:r>
              <a:rPr lang="cs-CZ" sz="1800" dirty="0">
                <a:effectLst/>
                <a:latin typeface="+mj-lt"/>
                <a:ea typeface="Calibri" panose="020F0502020204030204" pitchFamily="34" charset="0"/>
                <a:cs typeface="Times New Roman" panose="02020603050405020304" pitchFamily="18" charset="0"/>
              </a:rPr>
              <a:t> se </a:t>
            </a:r>
            <a:r>
              <a:rPr lang="cs-CZ" sz="1800" dirty="0" err="1">
                <a:effectLst/>
                <a:latin typeface="+mj-lt"/>
                <a:ea typeface="Calibri" panose="020F0502020204030204" pitchFamily="34" charset="0"/>
                <a:cs typeface="Times New Roman" panose="02020603050405020304" pitchFamily="18" charset="0"/>
              </a:rPr>
              <a:t>odehráva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následujíci</a:t>
            </a:r>
            <a:r>
              <a:rPr lang="cs-CZ" sz="1800" dirty="0">
                <a:effectLst/>
                <a:latin typeface="+mj-lt"/>
                <a:ea typeface="Calibri" panose="020F0502020204030204" pitchFamily="34" charset="0"/>
                <a:cs typeface="Times New Roman" panose="02020603050405020304" pitchFamily="18" charset="0"/>
              </a:rPr>
              <a:t>́ den </a:t>
            </a:r>
            <a:r>
              <a:rPr lang="cs-CZ" sz="1800" dirty="0" err="1">
                <a:effectLst/>
                <a:latin typeface="+mj-lt"/>
                <a:ea typeface="Calibri" panose="020F0502020204030204" pitchFamily="34" charset="0"/>
                <a:cs typeface="Times New Roman" panose="02020603050405020304" pitchFamily="18" charset="0"/>
              </a:rPr>
              <a:t>ráno</a:t>
            </a:r>
            <a:r>
              <a:rPr lang="cs-CZ" sz="1800" dirty="0">
                <a:effectLst/>
                <a:latin typeface="+mj-lt"/>
                <a:ea typeface="Calibri" panose="020F0502020204030204" pitchFamily="34" charset="0"/>
                <a:cs typeface="Times New Roman" panose="02020603050405020304" pitchFamily="18" charset="0"/>
              </a:rPr>
              <a:t>. Do </a:t>
            </a:r>
            <a:r>
              <a:rPr lang="cs-CZ" sz="1800" dirty="0" err="1">
                <a:effectLst/>
                <a:latin typeface="+mj-lt"/>
                <a:ea typeface="Calibri" panose="020F0502020204030204" pitchFamily="34" charset="0"/>
                <a:cs typeface="Times New Roman" panose="02020603050405020304" pitchFamily="18" charset="0"/>
              </a:rPr>
              <a:t>místnosti</a:t>
            </a:r>
            <a:r>
              <a:rPr lang="cs-CZ" sz="1800" dirty="0">
                <a:effectLst/>
                <a:latin typeface="+mj-lt"/>
                <a:ea typeface="Calibri" panose="020F0502020204030204" pitchFamily="34" charset="0"/>
                <a:cs typeface="Times New Roman" panose="02020603050405020304" pitchFamily="18" charset="0"/>
              </a:rPr>
              <a:t> s </a:t>
            </a:r>
            <a:r>
              <a:rPr lang="cs-CZ" sz="1800" dirty="0" err="1">
                <a:effectLst/>
                <a:latin typeface="+mj-lt"/>
                <a:ea typeface="Calibri" panose="020F0502020204030204" pitchFamily="34" charset="0"/>
                <a:cs typeface="Times New Roman" panose="02020603050405020304" pitchFamily="18" charset="0"/>
              </a:rPr>
              <a:t>potrubím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pronika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denni</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světlo</a:t>
            </a:r>
            <a:r>
              <a:rPr lang="cs-CZ" sz="1800"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Nyni</a:t>
            </a:r>
            <a:r>
              <a:rPr lang="cs-CZ" sz="1800" b="1" dirty="0">
                <a:effectLst/>
                <a:latin typeface="+mj-lt"/>
                <a:ea typeface="Calibri" panose="020F0502020204030204" pitchFamily="34" charset="0"/>
                <a:cs typeface="Times New Roman" panose="02020603050405020304" pitchFamily="18" charset="0"/>
              </a:rPr>
              <a:t> se ona </a:t>
            </a:r>
            <a:r>
              <a:rPr lang="cs-CZ" sz="1800" b="1" dirty="0" err="1">
                <a:effectLst/>
                <a:latin typeface="+mj-lt"/>
                <a:ea typeface="Calibri" panose="020F0502020204030204" pitchFamily="34" charset="0"/>
                <a:cs typeface="Times New Roman" panose="02020603050405020304" pitchFamily="18" charset="0"/>
              </a:rPr>
              <a:t>místnost</a:t>
            </a:r>
            <a:r>
              <a:rPr lang="cs-CZ" sz="1800" b="1" dirty="0">
                <a:effectLst/>
                <a:latin typeface="+mj-lt"/>
                <a:ea typeface="Calibri" panose="020F0502020204030204" pitchFamily="34" charset="0"/>
                <a:cs typeface="Times New Roman" panose="02020603050405020304" pitchFamily="18" charset="0"/>
              </a:rPr>
              <a:t> nejeví tak </a:t>
            </a:r>
            <a:r>
              <a:rPr lang="cs-CZ" sz="1800" b="1" dirty="0" err="1">
                <a:effectLst/>
                <a:latin typeface="+mj-lt"/>
                <a:ea typeface="Calibri" panose="020F0502020204030204" pitchFamily="34" charset="0"/>
                <a:cs typeface="Times New Roman" panose="02020603050405020304" pitchFamily="18" charset="0"/>
              </a:rPr>
              <a:t>strašná</a:t>
            </a:r>
            <a:r>
              <a:rPr lang="cs-CZ" sz="1800" b="1" dirty="0">
                <a:effectLst/>
                <a:latin typeface="+mj-lt"/>
                <a:ea typeface="Calibri" panose="020F0502020204030204" pitchFamily="34" charset="0"/>
                <a:cs typeface="Times New Roman" panose="02020603050405020304" pitchFamily="18" charset="0"/>
              </a:rPr>
              <a:t>. Co lze </a:t>
            </a:r>
            <a:r>
              <a:rPr lang="cs-CZ" sz="1800" b="1" dirty="0" err="1">
                <a:effectLst/>
                <a:latin typeface="+mj-lt"/>
                <a:ea typeface="Calibri" panose="020F0502020204030204" pitchFamily="34" charset="0"/>
                <a:cs typeface="Times New Roman" panose="02020603050405020304" pitchFamily="18" charset="0"/>
              </a:rPr>
              <a:t>nyni</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považovat</a:t>
            </a:r>
            <a:r>
              <a:rPr lang="cs-CZ" sz="1800" b="1" dirty="0">
                <a:effectLst/>
                <a:latin typeface="+mj-lt"/>
                <a:ea typeface="Calibri" panose="020F0502020204030204" pitchFamily="34" charset="0"/>
                <a:cs typeface="Times New Roman" panose="02020603050405020304" pitchFamily="18" charset="0"/>
              </a:rPr>
              <a:t> za </a:t>
            </a:r>
            <a:r>
              <a:rPr lang="cs-CZ" sz="1800" b="1" dirty="0" err="1">
                <a:effectLst/>
                <a:latin typeface="+mj-lt"/>
                <a:ea typeface="Calibri" panose="020F0502020204030204" pitchFamily="34" charset="0"/>
                <a:cs typeface="Times New Roman" panose="02020603050405020304" pitchFamily="18" charset="0"/>
              </a:rPr>
              <a:t>strašné</a:t>
            </a:r>
            <a:r>
              <a:rPr lang="cs-CZ" sz="1800" b="1" dirty="0">
                <a:effectLst/>
                <a:latin typeface="+mj-lt"/>
                <a:ea typeface="Calibri" panose="020F0502020204030204" pitchFamily="34" charset="0"/>
                <a:cs typeface="Times New Roman" panose="02020603050405020304" pitchFamily="18" charset="0"/>
              </a:rPr>
              <a:t> je ale stav sklepa, </a:t>
            </a:r>
            <a:r>
              <a:rPr lang="cs-CZ" sz="1800" b="1" dirty="0" err="1">
                <a:effectLst/>
                <a:latin typeface="+mj-lt"/>
                <a:ea typeface="Calibri" panose="020F0502020204030204" pitchFamily="34" charset="0"/>
                <a:cs typeface="Times New Roman" panose="02020603050405020304" pitchFamily="18" charset="0"/>
              </a:rPr>
              <a:t>ktery</a:t>
            </a:r>
            <a:r>
              <a:rPr lang="cs-CZ" sz="1800" b="1" dirty="0">
                <a:effectLst/>
                <a:latin typeface="+mj-lt"/>
                <a:ea typeface="Calibri" panose="020F0502020204030204" pitchFamily="34" charset="0"/>
                <a:cs typeface="Times New Roman" panose="02020603050405020304" pitchFamily="18" charset="0"/>
              </a:rPr>
              <a:t>́ </a:t>
            </a:r>
            <a:r>
              <a:rPr lang="cs-CZ" sz="1800" b="1" dirty="0" err="1">
                <a:effectLst/>
                <a:latin typeface="+mj-lt"/>
                <a:ea typeface="Calibri" panose="020F0502020204030204" pitchFamily="34" charset="0"/>
                <a:cs typeface="Times New Roman" panose="02020603050405020304" pitchFamily="18" charset="0"/>
              </a:rPr>
              <a:t>vyhořel</a:t>
            </a:r>
            <a:r>
              <a:rPr lang="cs-CZ" sz="1800" b="1" dirty="0">
                <a:effectLst/>
                <a:latin typeface="+mj-lt"/>
                <a:ea typeface="Calibri" panose="020F0502020204030204" pitchFamily="34" charset="0"/>
                <a:cs typeface="Times New Roman" panose="02020603050405020304" pitchFamily="18" charset="0"/>
              </a:rPr>
              <a:t>.</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Stejne</a:t>
            </a:r>
            <a:r>
              <a:rPr lang="cs-CZ" sz="1800" dirty="0">
                <a:effectLst/>
                <a:latin typeface="+mj-lt"/>
                <a:ea typeface="Calibri" panose="020F0502020204030204" pitchFamily="34" charset="0"/>
                <a:cs typeface="Times New Roman" panose="02020603050405020304" pitchFamily="18" charset="0"/>
              </a:rPr>
              <a:t>̌ jako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začal</a:t>
            </a:r>
            <a:r>
              <a:rPr lang="cs-CZ" sz="1800" dirty="0">
                <a:effectLst/>
                <a:latin typeface="+mj-lt"/>
                <a:ea typeface="Calibri" panose="020F0502020204030204" pitchFamily="34" charset="0"/>
                <a:cs typeface="Times New Roman" panose="02020603050405020304" pitchFamily="18" charset="0"/>
              </a:rPr>
              <a:t> celou tuto </a:t>
            </a:r>
            <a:r>
              <a:rPr lang="cs-CZ" sz="1800" dirty="0" err="1">
                <a:effectLst/>
                <a:latin typeface="+mj-lt"/>
                <a:ea typeface="Calibri" panose="020F0502020204030204" pitchFamily="34" charset="0"/>
                <a:cs typeface="Times New Roman" panose="02020603050405020304" pitchFamily="18" charset="0"/>
              </a:rPr>
              <a:t>scénu</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chůzi</a:t>
            </a:r>
            <a:r>
              <a:rPr lang="cs-CZ" sz="1800" dirty="0">
                <a:effectLst/>
                <a:latin typeface="+mj-lt"/>
                <a:ea typeface="Calibri" panose="020F0502020204030204" pitchFamily="34" charset="0"/>
                <a:cs typeface="Times New Roman" panose="02020603050405020304" pitchFamily="18" charset="0"/>
              </a:rPr>
              <a:t>́ po schodech, </a:t>
            </a:r>
            <a:r>
              <a:rPr lang="cs-CZ" sz="1800" dirty="0" err="1">
                <a:effectLst/>
                <a:latin typeface="+mj-lt"/>
                <a:ea typeface="Calibri" panose="020F0502020204030204" pitchFamily="34" charset="0"/>
                <a:cs typeface="Times New Roman" panose="02020603050405020304" pitchFamily="18" charset="0"/>
              </a:rPr>
              <a:t>nyni</a:t>
            </a:r>
            <a:r>
              <a:rPr lang="cs-CZ" sz="1800" dirty="0">
                <a:effectLst/>
                <a:latin typeface="+mj-lt"/>
                <a:ea typeface="Calibri" panose="020F0502020204030204" pitchFamily="34" charset="0"/>
                <a:cs typeface="Times New Roman" panose="02020603050405020304" pitchFamily="18" charset="0"/>
              </a:rPr>
              <a:t> ji </a:t>
            </a:r>
            <a:r>
              <a:rPr lang="cs-CZ" sz="1800" dirty="0" err="1">
                <a:effectLst/>
                <a:latin typeface="+mj-lt"/>
                <a:ea typeface="Calibri" panose="020F0502020204030204" pitchFamily="34" charset="0"/>
                <a:cs typeface="Times New Roman" panose="02020603050405020304" pitchFamily="18" charset="0"/>
              </a:rPr>
              <a:t>uzavíra</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stejným</a:t>
            </a:r>
            <a:r>
              <a:rPr lang="cs-CZ" sz="1800" dirty="0">
                <a:effectLst/>
                <a:latin typeface="+mj-lt"/>
                <a:ea typeface="Calibri" panose="020F0502020204030204" pitchFamily="34" charset="0"/>
                <a:cs typeface="Times New Roman" panose="02020603050405020304" pitchFamily="18" charset="0"/>
              </a:rPr>
              <a:t> </a:t>
            </a:r>
            <a:r>
              <a:rPr lang="cs-CZ" sz="1800" dirty="0" err="1">
                <a:effectLst/>
                <a:latin typeface="+mj-lt"/>
                <a:ea typeface="Calibri" panose="020F0502020204030204" pitchFamily="34" charset="0"/>
                <a:cs typeface="Times New Roman" panose="02020603050405020304" pitchFamily="18" charset="0"/>
              </a:rPr>
              <a:t>způsobem</a:t>
            </a:r>
            <a:r>
              <a:rPr lang="cs-CZ" sz="1800" dirty="0">
                <a:effectLst/>
                <a:latin typeface="+mj-lt"/>
                <a:ea typeface="Calibri" panose="020F0502020204030204" pitchFamily="34" charset="0"/>
                <a:cs typeface="Times New Roman" panose="02020603050405020304" pitchFamily="18" charset="0"/>
              </a:rPr>
              <a:t>.</a:t>
            </a:r>
            <a:r>
              <a:rPr lang="cs-CZ" sz="1200" dirty="0">
                <a:effectLst/>
                <a:latin typeface="+mj-lt"/>
              </a:rPr>
              <a:t> </a:t>
            </a:r>
            <a:r>
              <a:rPr lang="cs-CZ" sz="1800" dirty="0">
                <a:effectLst/>
                <a:latin typeface="+mj-l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3820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524B071-36AD-3838-BCB4-76E8588036A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31409BA-6335-2C8E-DBC3-11F4162E4F33}"/>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277772FA-D04B-4C61-4997-D0060CF81DA2}"/>
              </a:ext>
            </a:extLst>
          </p:cNvPr>
          <p:cNvSpPr>
            <a:spLocks noGrp="1"/>
          </p:cNvSpPr>
          <p:nvPr>
            <p:ph type="title"/>
          </p:nvPr>
        </p:nvSpPr>
        <p:spPr/>
        <p:txBody>
          <a:bodyPr/>
          <a:lstStyle/>
          <a:p>
            <a:r>
              <a:rPr lang="cs-CZ" dirty="0"/>
              <a:t>Simona Kovářová – rozbor záběru</a:t>
            </a:r>
          </a:p>
        </p:txBody>
      </p:sp>
      <p:sp>
        <p:nvSpPr>
          <p:cNvPr id="5" name="Zástupný obsah 4">
            <a:extLst>
              <a:ext uri="{FF2B5EF4-FFF2-40B4-BE49-F238E27FC236}">
                <a16:creationId xmlns:a16="http://schemas.microsoft.com/office/drawing/2014/main" id="{59E652FF-7506-FFD5-2181-7967DB1514C6}"/>
              </a:ext>
            </a:extLst>
          </p:cNvPr>
          <p:cNvSpPr>
            <a:spLocks noGrp="1"/>
          </p:cNvSpPr>
          <p:nvPr>
            <p:ph idx="1"/>
          </p:nvPr>
        </p:nvSpPr>
        <p:spPr/>
        <p:txBody>
          <a:bodyPr/>
          <a:lstStyle/>
          <a:p>
            <a:r>
              <a:rPr lang="cs-CZ" sz="1800" dirty="0">
                <a:effectLst/>
                <a:latin typeface="+mj-lt"/>
                <a:ea typeface="Calibri" panose="020F0502020204030204" pitchFamily="34" charset="0"/>
                <a:cs typeface="Times New Roman" panose="02020603050405020304" pitchFamily="18" charset="0"/>
              </a:rPr>
              <a:t>V záběru můžeme vidět, jak je kamera, v tomto případě pravděpodobně ruční, neustále před </a:t>
            </a:r>
            <a:r>
              <a:rPr lang="cs-CZ" sz="1800" dirty="0" err="1">
                <a:effectLst/>
                <a:latin typeface="+mj-lt"/>
                <a:ea typeface="Calibri" panose="020F0502020204030204" pitchFamily="34" charset="0"/>
                <a:cs typeface="Times New Roman" panose="02020603050405020304" pitchFamily="18" charset="0"/>
              </a:rPr>
              <a:t>Rayem</a:t>
            </a:r>
            <a:r>
              <a:rPr lang="cs-CZ" sz="1800" dirty="0">
                <a:effectLst/>
                <a:latin typeface="+mj-lt"/>
                <a:ea typeface="Calibri" panose="020F0502020204030204" pitchFamily="34" charset="0"/>
                <a:cs typeface="Times New Roman" panose="02020603050405020304" pitchFamily="18" charset="0"/>
              </a:rPr>
              <a:t> a v podstatě utíká společně s ním. Kamera se vyloženě třese. To prohlubuje naši diváckou zkušenost, protože máme pocit, že s postavou běžíme vlastně i my a je to mnohem akčnější a napínavější záběr, než kdyby se ho filmaři snažili natočit jinak. Je zde slyšet apokalyptická </a:t>
            </a:r>
            <a:r>
              <a:rPr lang="cs-CZ" sz="1800" dirty="0" err="1">
                <a:effectLst/>
                <a:latin typeface="+mj-lt"/>
                <a:ea typeface="Calibri" panose="020F0502020204030204" pitchFamily="34" charset="0"/>
                <a:cs typeface="Times New Roman" panose="02020603050405020304" pitchFamily="18" charset="0"/>
              </a:rPr>
              <a:t>nediegetická</a:t>
            </a:r>
            <a:r>
              <a:rPr lang="cs-CZ" sz="1800" dirty="0">
                <a:effectLst/>
                <a:latin typeface="+mj-lt"/>
                <a:ea typeface="Calibri" panose="020F0502020204030204" pitchFamily="34" charset="0"/>
                <a:cs typeface="Times New Roman" panose="02020603050405020304" pitchFamily="18" charset="0"/>
              </a:rPr>
              <a:t> hudba, která graduje společně s vyprávěním, a to hlavně při výbuchu. To napomáhá dynamice vyprávění. Když se objeví </a:t>
            </a:r>
            <a:r>
              <a:rPr lang="cs-CZ" sz="1800" dirty="0" err="1">
                <a:effectLst/>
                <a:latin typeface="+mj-lt"/>
                <a:ea typeface="Calibri" panose="020F0502020204030204" pitchFamily="34" charset="0"/>
                <a:cs typeface="Times New Roman" panose="02020603050405020304" pitchFamily="18" charset="0"/>
              </a:rPr>
              <a:t>tripod</a:t>
            </a:r>
            <a:r>
              <a:rPr lang="cs-CZ" sz="1800" dirty="0">
                <a:effectLst/>
                <a:latin typeface="+mj-lt"/>
                <a:ea typeface="Calibri" panose="020F0502020204030204" pitchFamily="34" charset="0"/>
                <a:cs typeface="Times New Roman" panose="02020603050405020304" pitchFamily="18" charset="0"/>
              </a:rPr>
              <a:t>, tak </a:t>
            </a:r>
            <a:r>
              <a:rPr lang="cs-CZ" sz="1800" dirty="0" err="1">
                <a:effectLst/>
                <a:latin typeface="+mj-lt"/>
                <a:ea typeface="Calibri" panose="020F0502020204030204" pitchFamily="34" charset="0"/>
                <a:cs typeface="Times New Roman" panose="02020603050405020304" pitchFamily="18" charset="0"/>
              </a:rPr>
              <a:t>nediegetická</a:t>
            </a:r>
            <a:r>
              <a:rPr lang="cs-CZ" sz="1800" dirty="0">
                <a:effectLst/>
                <a:latin typeface="+mj-lt"/>
                <a:ea typeface="Calibri" panose="020F0502020204030204" pitchFamily="34" charset="0"/>
                <a:cs typeface="Times New Roman" panose="02020603050405020304" pitchFamily="18" charset="0"/>
              </a:rPr>
              <a:t> hudba ustoupí do pozadí slyšet </a:t>
            </a:r>
            <a:r>
              <a:rPr lang="cs-CZ" sz="1800" dirty="0" err="1">
                <a:effectLst/>
                <a:latin typeface="+mj-lt"/>
                <a:ea typeface="Calibri" panose="020F0502020204030204" pitchFamily="34" charset="0"/>
                <a:cs typeface="Times New Roman" panose="02020603050405020304" pitchFamily="18" charset="0"/>
              </a:rPr>
              <a:t>diegetický</a:t>
            </a:r>
            <a:r>
              <a:rPr lang="cs-CZ" sz="1800" dirty="0">
                <a:effectLst/>
                <a:latin typeface="+mj-lt"/>
                <a:ea typeface="Calibri" panose="020F0502020204030204" pitchFamily="34" charset="0"/>
                <a:cs typeface="Times New Roman" panose="02020603050405020304" pitchFamily="18" charset="0"/>
              </a:rPr>
              <a:t> zvuk, který vydává pohyb </a:t>
            </a:r>
            <a:r>
              <a:rPr lang="cs-CZ" sz="1800" dirty="0" err="1">
                <a:effectLst/>
                <a:latin typeface="+mj-lt"/>
                <a:ea typeface="Calibri" panose="020F0502020204030204" pitchFamily="34" charset="0"/>
                <a:cs typeface="Times New Roman" panose="02020603050405020304" pitchFamily="18" charset="0"/>
              </a:rPr>
              <a:t>tripoda</a:t>
            </a:r>
            <a:r>
              <a:rPr lang="cs-CZ" sz="1800" dirty="0">
                <a:effectLst/>
                <a:latin typeface="+mj-lt"/>
                <a:ea typeface="Calibri" panose="020F0502020204030204" pitchFamily="34" charset="0"/>
                <a:cs typeface="Times New Roman" panose="02020603050405020304" pitchFamily="18" charset="0"/>
              </a:rPr>
              <a:t> a zároveň je ta </a:t>
            </a:r>
            <a:r>
              <a:rPr lang="cs-CZ" sz="1800" dirty="0" err="1">
                <a:effectLst/>
                <a:latin typeface="+mj-lt"/>
                <a:ea typeface="Calibri" panose="020F0502020204030204" pitchFamily="34" charset="0"/>
                <a:cs typeface="Times New Roman" panose="02020603050405020304" pitchFamily="18" charset="0"/>
              </a:rPr>
              <a:t>nediegetická</a:t>
            </a:r>
            <a:r>
              <a:rPr lang="cs-CZ" sz="1800" dirty="0">
                <a:effectLst/>
                <a:latin typeface="+mj-lt"/>
                <a:ea typeface="Calibri" panose="020F0502020204030204" pitchFamily="34" charset="0"/>
                <a:cs typeface="Times New Roman" panose="02020603050405020304" pitchFamily="18" charset="0"/>
              </a:rPr>
              <a:t> hudba mnohem víc temnější než akční jako předtím, abychom mohli V záběru se vůbec nemluví, ale slyšíme i zvuky </a:t>
            </a:r>
            <a:r>
              <a:rPr lang="cs-CZ" sz="1800" dirty="0" err="1">
                <a:effectLst/>
                <a:latin typeface="+mj-lt"/>
                <a:ea typeface="Calibri" panose="020F0502020204030204" pitchFamily="34" charset="0"/>
                <a:cs typeface="Times New Roman" panose="02020603050405020304" pitchFamily="18" charset="0"/>
              </a:rPr>
              <a:t>diegetické</a:t>
            </a:r>
            <a:r>
              <a:rPr lang="cs-CZ" sz="1800" dirty="0">
                <a:effectLst/>
                <a:latin typeface="+mj-lt"/>
                <a:ea typeface="Calibri" panose="020F0502020204030204" pitchFamily="34" charset="0"/>
                <a:cs typeface="Times New Roman" panose="02020603050405020304" pitchFamily="18" charset="0"/>
              </a:rPr>
              <a:t> a to jak výbuchy, které způsobuje </a:t>
            </a:r>
            <a:r>
              <a:rPr lang="cs-CZ" sz="1800" dirty="0" err="1">
                <a:effectLst/>
                <a:latin typeface="+mj-lt"/>
                <a:ea typeface="Calibri" panose="020F0502020204030204" pitchFamily="34" charset="0"/>
                <a:cs typeface="Times New Roman" panose="02020603050405020304" pitchFamily="18" charset="0"/>
              </a:rPr>
              <a:t>tripod</a:t>
            </a:r>
            <a:r>
              <a:rPr lang="cs-CZ" sz="1800" dirty="0">
                <a:effectLst/>
                <a:latin typeface="+mj-lt"/>
                <a:ea typeface="Calibri" panose="020F0502020204030204" pitchFamily="34" charset="0"/>
                <a:cs typeface="Times New Roman" panose="02020603050405020304" pitchFamily="18" charset="0"/>
              </a:rPr>
              <a:t>, ale také dýchání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křik ostatních postav, paprsky </a:t>
            </a:r>
            <a:r>
              <a:rPr lang="cs-CZ" sz="1800" dirty="0" err="1">
                <a:effectLst/>
                <a:latin typeface="+mj-lt"/>
                <a:ea typeface="Calibri" panose="020F0502020204030204" pitchFamily="34" charset="0"/>
                <a:cs typeface="Times New Roman" panose="02020603050405020304" pitchFamily="18" charset="0"/>
              </a:rPr>
              <a:t>tripoda</a:t>
            </a:r>
            <a:r>
              <a:rPr lang="cs-CZ" sz="1800" dirty="0">
                <a:effectLst/>
                <a:latin typeface="+mj-lt"/>
                <a:ea typeface="Calibri" panose="020F0502020204030204" pitchFamily="34" charset="0"/>
                <a:cs typeface="Times New Roman" panose="02020603050405020304" pitchFamily="18" charset="0"/>
              </a:rPr>
              <a:t> nebo rozbití skla. </a:t>
            </a:r>
          </a:p>
        </p:txBody>
      </p:sp>
    </p:spTree>
    <p:extLst>
      <p:ext uri="{BB962C8B-B14F-4D97-AF65-F5344CB8AC3E}">
        <p14:creationId xmlns:p14="http://schemas.microsoft.com/office/powerpoint/2010/main" val="1882041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74A801F-0265-F2D1-A0D2-C8C8C60C855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8670422-F63A-AA38-6375-BE9AFFC49B91}"/>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C826DB99-FA48-78E0-C0B1-2D544D8B3E93}"/>
              </a:ext>
            </a:extLst>
          </p:cNvPr>
          <p:cNvSpPr>
            <a:spLocks noGrp="1"/>
          </p:cNvSpPr>
          <p:nvPr>
            <p:ph type="title"/>
          </p:nvPr>
        </p:nvSpPr>
        <p:spPr/>
        <p:txBody>
          <a:bodyPr/>
          <a:lstStyle/>
          <a:p>
            <a:r>
              <a:rPr lang="cs-CZ" dirty="0"/>
              <a:t>Simona Kovářová – rozbor záběru</a:t>
            </a:r>
          </a:p>
        </p:txBody>
      </p:sp>
      <p:sp>
        <p:nvSpPr>
          <p:cNvPr id="5" name="Zástupný obsah 4">
            <a:extLst>
              <a:ext uri="{FF2B5EF4-FFF2-40B4-BE49-F238E27FC236}">
                <a16:creationId xmlns:a16="http://schemas.microsoft.com/office/drawing/2014/main" id="{0A3174F3-4223-1CBF-0D99-0DF17465FDAE}"/>
              </a:ext>
            </a:extLst>
          </p:cNvPr>
          <p:cNvSpPr>
            <a:spLocks noGrp="1"/>
          </p:cNvSpPr>
          <p:nvPr>
            <p:ph idx="1"/>
          </p:nvPr>
        </p:nvSpPr>
        <p:spPr/>
        <p:txBody>
          <a:bodyPr/>
          <a:lstStyle/>
          <a:p>
            <a:r>
              <a:rPr lang="cs-CZ" sz="1800" dirty="0">
                <a:effectLst/>
                <a:latin typeface="+mj-lt"/>
                <a:ea typeface="Calibri" panose="020F0502020204030204" pitchFamily="34" charset="0"/>
                <a:cs typeface="Times New Roman" panose="02020603050405020304" pitchFamily="18" charset="0"/>
              </a:rPr>
              <a:t>Naše pozornost je vedena přecházením z jedné postavy na druhou – žena, která je běží je nejprve v popředí, zatímco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můžeme vidět utíkat v pozadí, jakmile ženu </a:t>
            </a:r>
            <a:r>
              <a:rPr lang="cs-CZ" sz="1800" dirty="0" err="1">
                <a:effectLst/>
                <a:latin typeface="+mj-lt"/>
                <a:ea typeface="Calibri" panose="020F0502020204030204" pitchFamily="34" charset="0"/>
                <a:cs typeface="Times New Roman" panose="02020603050405020304" pitchFamily="18" charset="0"/>
              </a:rPr>
              <a:t>tripod</a:t>
            </a:r>
            <a:r>
              <a:rPr lang="cs-CZ" sz="1800" dirty="0">
                <a:effectLst/>
                <a:latin typeface="+mj-lt"/>
                <a:ea typeface="Calibri" panose="020F0502020204030204" pitchFamily="34" charset="0"/>
                <a:cs typeface="Times New Roman" panose="02020603050405020304" pitchFamily="18" charset="0"/>
              </a:rPr>
              <a:t> zasáhne a vidíme ji doslova se přeměnit v mrtvolu, tak se kamera přesune na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Přechází se ale i z postav na důležité věci. Když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běží, kamera se posouvá nahoru směrem za výbuchy, aby vedla naši pozornost a my jsme napjatí, co se to vlastně děje. Mění se stále z utíkajícího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na výbuch a zpátky na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a další výbuch. Poté použije i podhled a to proto, abychom viděli celého </a:t>
            </a:r>
            <a:r>
              <a:rPr lang="cs-CZ" sz="1800" dirty="0" err="1">
                <a:effectLst/>
                <a:latin typeface="+mj-lt"/>
                <a:ea typeface="Calibri" panose="020F0502020204030204" pitchFamily="34" charset="0"/>
                <a:cs typeface="Times New Roman" panose="02020603050405020304" pitchFamily="18" charset="0"/>
              </a:rPr>
              <a:t>tripoda</a:t>
            </a:r>
            <a:r>
              <a:rPr lang="cs-CZ" sz="1800" dirty="0">
                <a:effectLst/>
                <a:latin typeface="+mj-lt"/>
                <a:ea typeface="Calibri" panose="020F0502020204030204" pitchFamily="34" charset="0"/>
                <a:cs typeface="Times New Roman" panose="02020603050405020304" pitchFamily="18" charset="0"/>
              </a:rPr>
              <a:t>, přičemž </a:t>
            </a:r>
            <a:r>
              <a:rPr lang="cs-CZ" sz="1800" dirty="0" err="1">
                <a:effectLst/>
                <a:latin typeface="+mj-lt"/>
                <a:ea typeface="Calibri" panose="020F0502020204030204" pitchFamily="34" charset="0"/>
                <a:cs typeface="Times New Roman" panose="02020603050405020304" pitchFamily="18" charset="0"/>
              </a:rPr>
              <a:t>Ray</a:t>
            </a:r>
            <a:r>
              <a:rPr lang="cs-CZ" sz="1800" dirty="0">
                <a:effectLst/>
                <a:latin typeface="+mj-lt"/>
                <a:ea typeface="Calibri" panose="020F0502020204030204" pitchFamily="34" charset="0"/>
                <a:cs typeface="Times New Roman" panose="02020603050405020304" pitchFamily="18" charset="0"/>
              </a:rPr>
              <a:t> stojí u světlé stěny a tyto různé úhly pohledu nám umožní absenci střihu, což nám umožní lepší diváckou zkušenost nepřetržité akce. Celkově je záběr v některých částech hodně chaotický, což ale skvěle zrcadlí situaci, ve které se obyvatelé města nacházejí. Celý záběr je barevně hodně ponurý, což je kontrast oproti začátku filmu, kde byly barvy mnohem více výrazné.</a:t>
            </a:r>
          </a:p>
        </p:txBody>
      </p:sp>
    </p:spTree>
    <p:extLst>
      <p:ext uri="{BB962C8B-B14F-4D97-AF65-F5344CB8AC3E}">
        <p14:creationId xmlns:p14="http://schemas.microsoft.com/office/powerpoint/2010/main" val="4156393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524B071-36AD-3838-BCB4-76E8588036A6}"/>
              </a:ext>
            </a:extLst>
          </p:cNvPr>
          <p:cNvSpPr>
            <a:spLocks noGrp="1"/>
          </p:cNvSpPr>
          <p:nvPr>
            <p:ph type="ftr" sz="quarter" idx="10"/>
          </p:nvPr>
        </p:nvSpPr>
        <p:spPr/>
        <p:txBody>
          <a:bodyPr/>
          <a:lstStyle/>
          <a:p>
            <a:r>
              <a:rPr lang="cs-CZ" dirty="0"/>
              <a:t>Zápatí prezentace</a:t>
            </a:r>
          </a:p>
        </p:txBody>
      </p:sp>
      <p:sp>
        <p:nvSpPr>
          <p:cNvPr id="3" name="Zástupný symbol pro číslo snímku 2">
            <a:extLst>
              <a:ext uri="{FF2B5EF4-FFF2-40B4-BE49-F238E27FC236}">
                <a16:creationId xmlns:a16="http://schemas.microsoft.com/office/drawing/2014/main" id="{131409BA-6335-2C8E-DBC3-11F4162E4F33}"/>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277772FA-D04B-4C61-4997-D0060CF81DA2}"/>
              </a:ext>
            </a:extLst>
          </p:cNvPr>
          <p:cNvSpPr>
            <a:spLocks noGrp="1"/>
          </p:cNvSpPr>
          <p:nvPr>
            <p:ph type="title"/>
          </p:nvPr>
        </p:nvSpPr>
        <p:spPr/>
        <p:txBody>
          <a:bodyPr/>
          <a:lstStyle/>
          <a:p>
            <a:r>
              <a:rPr lang="cs-CZ" dirty="0"/>
              <a:t>Simona Kovářová – rozbor záběru</a:t>
            </a:r>
          </a:p>
        </p:txBody>
      </p:sp>
      <p:sp>
        <p:nvSpPr>
          <p:cNvPr id="5" name="Zástupný obsah 4">
            <a:extLst>
              <a:ext uri="{FF2B5EF4-FFF2-40B4-BE49-F238E27FC236}">
                <a16:creationId xmlns:a16="http://schemas.microsoft.com/office/drawing/2014/main" id="{59E652FF-7506-FFD5-2181-7967DB1514C6}"/>
              </a:ext>
            </a:extLst>
          </p:cNvPr>
          <p:cNvSpPr>
            <a:spLocks noGrp="1"/>
          </p:cNvSpPr>
          <p:nvPr>
            <p:ph idx="1"/>
          </p:nvPr>
        </p:nvSpPr>
        <p:spPr/>
        <p:txBody>
          <a:bodyPr/>
          <a:lstStyle/>
          <a:p>
            <a:r>
              <a:rPr lang="cs-CZ" sz="1800" dirty="0">
                <a:effectLst/>
                <a:latin typeface="+mj-lt"/>
                <a:ea typeface="Calibri" panose="020F0502020204030204" pitchFamily="34" charset="0"/>
                <a:cs typeface="Times New Roman" panose="02020603050405020304" pitchFamily="18" charset="0"/>
              </a:rPr>
              <a:t>V záběru můžeme vidět, jak </a:t>
            </a:r>
            <a:r>
              <a:rPr lang="cs-CZ" sz="1800" b="1" dirty="0">
                <a:effectLst/>
                <a:latin typeface="+mj-lt"/>
                <a:ea typeface="Calibri" panose="020F0502020204030204" pitchFamily="34" charset="0"/>
                <a:cs typeface="Times New Roman" panose="02020603050405020304" pitchFamily="18" charset="0"/>
              </a:rPr>
              <a:t>je kamera</a:t>
            </a:r>
            <a:r>
              <a:rPr lang="cs-CZ" sz="1800" dirty="0">
                <a:effectLst/>
                <a:latin typeface="+mj-lt"/>
                <a:ea typeface="Calibri" panose="020F0502020204030204" pitchFamily="34" charset="0"/>
                <a:cs typeface="Times New Roman" panose="02020603050405020304" pitchFamily="18" charset="0"/>
              </a:rPr>
              <a:t>, v tomto případě pravděpodobně ruční, </a:t>
            </a:r>
            <a:r>
              <a:rPr lang="cs-CZ" sz="1800" b="1" dirty="0">
                <a:effectLst/>
                <a:latin typeface="+mj-lt"/>
                <a:ea typeface="Calibri" panose="020F0502020204030204" pitchFamily="34" charset="0"/>
                <a:cs typeface="Times New Roman" panose="02020603050405020304" pitchFamily="18" charset="0"/>
              </a:rPr>
              <a:t>neustále před </a:t>
            </a:r>
            <a:r>
              <a:rPr lang="cs-CZ" sz="1800" b="1" dirty="0" err="1">
                <a:effectLst/>
                <a:latin typeface="+mj-lt"/>
                <a:ea typeface="Calibri" panose="020F0502020204030204" pitchFamily="34" charset="0"/>
                <a:cs typeface="Times New Roman" panose="02020603050405020304" pitchFamily="18" charset="0"/>
              </a:rPr>
              <a:t>Rayem</a:t>
            </a:r>
            <a:r>
              <a:rPr lang="cs-CZ" sz="1800" b="1" dirty="0">
                <a:effectLst/>
                <a:latin typeface="+mj-lt"/>
                <a:ea typeface="Calibri" panose="020F0502020204030204" pitchFamily="34" charset="0"/>
                <a:cs typeface="Times New Roman" panose="02020603050405020304" pitchFamily="18" charset="0"/>
              </a:rPr>
              <a:t> a v podstatě utíká společně s ním. Kamera se </a:t>
            </a:r>
            <a:r>
              <a:rPr lang="cs-CZ" sz="1800" dirty="0">
                <a:effectLst/>
                <a:latin typeface="+mj-lt"/>
                <a:ea typeface="Calibri" panose="020F0502020204030204" pitchFamily="34" charset="0"/>
                <a:cs typeface="Times New Roman" panose="02020603050405020304" pitchFamily="18" charset="0"/>
              </a:rPr>
              <a:t>vyloženě</a:t>
            </a:r>
            <a:r>
              <a:rPr lang="cs-CZ" sz="1800" b="1" dirty="0">
                <a:effectLst/>
                <a:latin typeface="+mj-lt"/>
                <a:ea typeface="Calibri" panose="020F0502020204030204" pitchFamily="34" charset="0"/>
                <a:cs typeface="Times New Roman" panose="02020603050405020304" pitchFamily="18" charset="0"/>
              </a:rPr>
              <a:t> třese. To prohlubuje naši diváckou zkušenost, protože máme pocit, že s postavou běžíme vlastně i my</a:t>
            </a:r>
            <a:r>
              <a:rPr lang="cs-CZ" sz="1800" dirty="0">
                <a:effectLst/>
                <a:latin typeface="+mj-lt"/>
                <a:ea typeface="Calibri" panose="020F0502020204030204" pitchFamily="34" charset="0"/>
                <a:cs typeface="Times New Roman" panose="02020603050405020304" pitchFamily="18" charset="0"/>
              </a:rPr>
              <a:t> a je to mnohem akčnější a napínavější záběr, než kdyby se ho filmaři snažili natočit jinak. Je zde slyšet apokalyptická </a:t>
            </a:r>
            <a:r>
              <a:rPr lang="cs-CZ" sz="1800" b="1" dirty="0" err="1">
                <a:effectLst/>
                <a:latin typeface="+mj-lt"/>
                <a:ea typeface="Calibri" panose="020F0502020204030204" pitchFamily="34" charset="0"/>
                <a:cs typeface="Times New Roman" panose="02020603050405020304" pitchFamily="18" charset="0"/>
              </a:rPr>
              <a:t>nediegetická</a:t>
            </a:r>
            <a:r>
              <a:rPr lang="cs-CZ" sz="1800" b="1" dirty="0">
                <a:effectLst/>
                <a:latin typeface="+mj-lt"/>
                <a:ea typeface="Calibri" panose="020F0502020204030204" pitchFamily="34" charset="0"/>
                <a:cs typeface="Times New Roman" panose="02020603050405020304" pitchFamily="18" charset="0"/>
              </a:rPr>
              <a:t> hudba, která graduje společně s vyprávěním</a:t>
            </a:r>
            <a:r>
              <a:rPr lang="cs-CZ" sz="1800" dirty="0">
                <a:effectLst/>
                <a:latin typeface="+mj-lt"/>
                <a:ea typeface="Calibri" panose="020F0502020204030204" pitchFamily="34" charset="0"/>
                <a:cs typeface="Times New Roman" panose="02020603050405020304" pitchFamily="18" charset="0"/>
              </a:rPr>
              <a:t>, a to hlavně při výbuchu. To napomáhá dynamice vyprávění. </a:t>
            </a:r>
            <a:r>
              <a:rPr lang="cs-CZ" sz="1800" b="1" dirty="0">
                <a:effectLst/>
                <a:latin typeface="+mj-lt"/>
                <a:ea typeface="Calibri" panose="020F0502020204030204" pitchFamily="34" charset="0"/>
                <a:cs typeface="Times New Roman" panose="02020603050405020304" pitchFamily="18" charset="0"/>
              </a:rPr>
              <a:t>Když se objeví </a:t>
            </a:r>
            <a:r>
              <a:rPr lang="cs-CZ" sz="1800" b="1" dirty="0" err="1">
                <a:effectLst/>
                <a:latin typeface="+mj-lt"/>
                <a:ea typeface="Calibri" panose="020F0502020204030204" pitchFamily="34" charset="0"/>
                <a:cs typeface="Times New Roman" panose="02020603050405020304" pitchFamily="18" charset="0"/>
              </a:rPr>
              <a:t>tripod</a:t>
            </a:r>
            <a:r>
              <a:rPr lang="cs-CZ" sz="1800" b="1" dirty="0">
                <a:effectLst/>
                <a:latin typeface="+mj-lt"/>
                <a:ea typeface="Calibri" panose="020F0502020204030204" pitchFamily="34" charset="0"/>
                <a:cs typeface="Times New Roman" panose="02020603050405020304" pitchFamily="18" charset="0"/>
              </a:rPr>
              <a:t>, tak </a:t>
            </a:r>
            <a:r>
              <a:rPr lang="cs-CZ" sz="1800" b="1" dirty="0" err="1">
                <a:effectLst/>
                <a:latin typeface="+mj-lt"/>
                <a:ea typeface="Calibri" panose="020F0502020204030204" pitchFamily="34" charset="0"/>
                <a:cs typeface="Times New Roman" panose="02020603050405020304" pitchFamily="18" charset="0"/>
              </a:rPr>
              <a:t>nediegetická</a:t>
            </a:r>
            <a:r>
              <a:rPr lang="cs-CZ" sz="1800" b="1" dirty="0">
                <a:effectLst/>
                <a:latin typeface="+mj-lt"/>
                <a:ea typeface="Calibri" panose="020F0502020204030204" pitchFamily="34" charset="0"/>
                <a:cs typeface="Times New Roman" panose="02020603050405020304" pitchFamily="18" charset="0"/>
              </a:rPr>
              <a:t> hudba ustoupí do pozadí slyšet </a:t>
            </a:r>
            <a:r>
              <a:rPr lang="cs-CZ" sz="1800" b="1" dirty="0" err="1">
                <a:effectLst/>
                <a:latin typeface="+mj-lt"/>
                <a:ea typeface="Calibri" panose="020F0502020204030204" pitchFamily="34" charset="0"/>
                <a:cs typeface="Times New Roman" panose="02020603050405020304" pitchFamily="18" charset="0"/>
              </a:rPr>
              <a:t>diegetický</a:t>
            </a:r>
            <a:r>
              <a:rPr lang="cs-CZ" sz="1800" b="1" dirty="0">
                <a:effectLst/>
                <a:latin typeface="+mj-lt"/>
                <a:ea typeface="Calibri" panose="020F0502020204030204" pitchFamily="34" charset="0"/>
                <a:cs typeface="Times New Roman" panose="02020603050405020304" pitchFamily="18" charset="0"/>
              </a:rPr>
              <a:t> zvuk</a:t>
            </a:r>
            <a:r>
              <a:rPr lang="cs-CZ" sz="1800" dirty="0">
                <a:effectLst/>
                <a:latin typeface="+mj-lt"/>
                <a:ea typeface="Calibri" panose="020F0502020204030204" pitchFamily="34" charset="0"/>
                <a:cs typeface="Times New Roman" panose="02020603050405020304" pitchFamily="18" charset="0"/>
              </a:rPr>
              <a:t>, který vydává pohyb </a:t>
            </a:r>
            <a:r>
              <a:rPr lang="cs-CZ" sz="1800" dirty="0" err="1">
                <a:effectLst/>
                <a:latin typeface="+mj-lt"/>
                <a:ea typeface="Calibri" panose="020F0502020204030204" pitchFamily="34" charset="0"/>
                <a:cs typeface="Times New Roman" panose="02020603050405020304" pitchFamily="18" charset="0"/>
              </a:rPr>
              <a:t>tripoda</a:t>
            </a:r>
            <a:r>
              <a:rPr lang="cs-CZ" sz="1800" dirty="0">
                <a:effectLst/>
                <a:latin typeface="+mj-lt"/>
                <a:ea typeface="Calibri" panose="020F0502020204030204" pitchFamily="34" charset="0"/>
                <a:cs typeface="Times New Roman" panose="02020603050405020304" pitchFamily="18" charset="0"/>
              </a:rPr>
              <a:t> a zároveň je ta </a:t>
            </a:r>
            <a:r>
              <a:rPr lang="cs-CZ" sz="1800" dirty="0" err="1">
                <a:effectLst/>
                <a:latin typeface="+mj-lt"/>
                <a:ea typeface="Calibri" panose="020F0502020204030204" pitchFamily="34" charset="0"/>
                <a:cs typeface="Times New Roman" panose="02020603050405020304" pitchFamily="18" charset="0"/>
              </a:rPr>
              <a:t>nediegetická</a:t>
            </a:r>
            <a:r>
              <a:rPr lang="cs-CZ" sz="1800" dirty="0">
                <a:effectLst/>
                <a:latin typeface="+mj-lt"/>
                <a:ea typeface="Calibri" panose="020F0502020204030204" pitchFamily="34" charset="0"/>
                <a:cs typeface="Times New Roman" panose="02020603050405020304" pitchFamily="18" charset="0"/>
              </a:rPr>
              <a:t> hudba mnohem víc temnější než akční jako předtím, abychom </a:t>
            </a:r>
            <a:r>
              <a:rPr lang="cs-CZ" sz="1800" dirty="0">
                <a:effectLst/>
                <a:highlight>
                  <a:srgbClr val="FFFF00"/>
                </a:highlight>
                <a:latin typeface="+mj-lt"/>
                <a:ea typeface="Calibri" panose="020F0502020204030204" pitchFamily="34" charset="0"/>
                <a:cs typeface="Times New Roman" panose="02020603050405020304" pitchFamily="18" charset="0"/>
              </a:rPr>
              <a:t>mohli </a:t>
            </a:r>
            <a:r>
              <a:rPr lang="cs-CZ" sz="1800" dirty="0">
                <a:effectLst/>
                <a:latin typeface="+mj-lt"/>
                <a:ea typeface="Calibri" panose="020F0502020204030204" pitchFamily="34" charset="0"/>
                <a:cs typeface="Times New Roman" panose="02020603050405020304" pitchFamily="18" charset="0"/>
              </a:rPr>
              <a:t>V záběru se vůbec nemluví, ale slyšíme i zvuky </a:t>
            </a:r>
            <a:r>
              <a:rPr lang="cs-CZ" sz="1800" dirty="0" err="1">
                <a:effectLst/>
                <a:latin typeface="+mj-lt"/>
                <a:ea typeface="Calibri" panose="020F0502020204030204" pitchFamily="34" charset="0"/>
                <a:cs typeface="Times New Roman" panose="02020603050405020304" pitchFamily="18" charset="0"/>
              </a:rPr>
              <a:t>diegetické</a:t>
            </a:r>
            <a:r>
              <a:rPr lang="cs-CZ" sz="1800" dirty="0">
                <a:effectLst/>
                <a:latin typeface="+mj-lt"/>
                <a:ea typeface="Calibri" panose="020F0502020204030204" pitchFamily="34" charset="0"/>
                <a:cs typeface="Times New Roman" panose="02020603050405020304" pitchFamily="18" charset="0"/>
              </a:rPr>
              <a:t> a to jak výbuchy, které způsobuje </a:t>
            </a:r>
            <a:r>
              <a:rPr lang="cs-CZ" sz="1800" dirty="0" err="1">
                <a:effectLst/>
                <a:latin typeface="+mj-lt"/>
                <a:ea typeface="Calibri" panose="020F0502020204030204" pitchFamily="34" charset="0"/>
                <a:cs typeface="Times New Roman" panose="02020603050405020304" pitchFamily="18" charset="0"/>
              </a:rPr>
              <a:t>tripod</a:t>
            </a:r>
            <a:r>
              <a:rPr lang="cs-CZ" sz="1800" dirty="0">
                <a:effectLst/>
                <a:latin typeface="+mj-lt"/>
                <a:ea typeface="Calibri" panose="020F0502020204030204" pitchFamily="34" charset="0"/>
                <a:cs typeface="Times New Roman" panose="02020603050405020304" pitchFamily="18" charset="0"/>
              </a:rPr>
              <a:t>, ale také dýchání </a:t>
            </a:r>
            <a:r>
              <a:rPr lang="cs-CZ" sz="1800" dirty="0" err="1">
                <a:effectLst/>
                <a:latin typeface="+mj-lt"/>
                <a:ea typeface="Calibri" panose="020F0502020204030204" pitchFamily="34" charset="0"/>
                <a:cs typeface="Times New Roman" panose="02020603050405020304" pitchFamily="18" charset="0"/>
              </a:rPr>
              <a:t>Raye</a:t>
            </a:r>
            <a:r>
              <a:rPr lang="cs-CZ" sz="1800" dirty="0">
                <a:effectLst/>
                <a:latin typeface="+mj-lt"/>
                <a:ea typeface="Calibri" panose="020F0502020204030204" pitchFamily="34" charset="0"/>
                <a:cs typeface="Times New Roman" panose="02020603050405020304" pitchFamily="18" charset="0"/>
              </a:rPr>
              <a:t>, křik ostatních postav, paprsky </a:t>
            </a:r>
            <a:r>
              <a:rPr lang="cs-CZ" sz="1800" dirty="0" err="1">
                <a:effectLst/>
                <a:latin typeface="+mj-lt"/>
                <a:ea typeface="Calibri" panose="020F0502020204030204" pitchFamily="34" charset="0"/>
                <a:cs typeface="Times New Roman" panose="02020603050405020304" pitchFamily="18" charset="0"/>
              </a:rPr>
              <a:t>tripoda</a:t>
            </a:r>
            <a:r>
              <a:rPr lang="cs-CZ" sz="1800" dirty="0">
                <a:effectLst/>
                <a:latin typeface="+mj-lt"/>
                <a:ea typeface="Calibri" panose="020F0502020204030204" pitchFamily="34" charset="0"/>
                <a:cs typeface="Times New Roman" panose="02020603050405020304" pitchFamily="18" charset="0"/>
              </a:rPr>
              <a:t> nebo rozbití skla.</a:t>
            </a:r>
          </a:p>
        </p:txBody>
      </p:sp>
    </p:spTree>
    <p:extLst>
      <p:ext uri="{BB962C8B-B14F-4D97-AF65-F5344CB8AC3E}">
        <p14:creationId xmlns:p14="http://schemas.microsoft.com/office/powerpoint/2010/main" val="2485256956"/>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arts-prezentace-16-9-cz-v11.potx" id="{850E93A8-45C9-4C23-9306-30E4FC2F50F2}" vid="{13F8A24C-E6A5-454D-8F66-47FE17FE1E3B}"/>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A8BAC94BA468D488F31B2478A655CDC" ma:contentTypeVersion="2" ma:contentTypeDescription="Vytvoří nový dokument" ma:contentTypeScope="" ma:versionID="08bb5aaad6f00ce25b159fd08d2efb3d">
  <xsd:schema xmlns:xsd="http://www.w3.org/2001/XMLSchema" xmlns:xs="http://www.w3.org/2001/XMLSchema" xmlns:p="http://schemas.microsoft.com/office/2006/metadata/properties" xmlns:ns2="76d5652a-9cd3-465f-98c7-aa8090bd65c7" targetNamespace="http://schemas.microsoft.com/office/2006/metadata/properties" ma:root="true" ma:fieldsID="24f516e8cb82884d3aca393be411b39d" ns2:_="">
    <xsd:import namespace="76d5652a-9cd3-465f-98c7-aa8090bd65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92384E-3F8F-47CB-8C76-E8AD097BDCB3}">
  <ds:schemaRefs>
    <ds:schemaRef ds:uri="http://schemas.microsoft.com/sharepoint/v3/contenttype/forms"/>
  </ds:schemaRefs>
</ds:datastoreItem>
</file>

<file path=customXml/itemProps2.xml><?xml version="1.0" encoding="utf-8"?>
<ds:datastoreItem xmlns:ds="http://schemas.openxmlformats.org/officeDocument/2006/customXml" ds:itemID="{E1C6E5B4-B4FC-4F28-8247-821219E2A5F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BE9073B-39CA-4037-B2EE-0F591172E3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muni-arts-prezentace-16-9-cz-v11</Template>
  <TotalTime>212</TotalTime>
  <Words>2417</Words>
  <Application>Microsoft Macintosh PowerPoint</Application>
  <PresentationFormat>Širokoúhlá obrazovka</PresentationFormat>
  <Paragraphs>68</Paragraphs>
  <Slides>20</Slides>
  <Notes>0</Notes>
  <HiddenSlides>0</HiddenSlides>
  <MMClips>3</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20</vt:i4>
      </vt:variant>
    </vt:vector>
  </HeadingPairs>
  <TitlesOfParts>
    <vt:vector size="24" baseType="lpstr">
      <vt:lpstr>Arial</vt:lpstr>
      <vt:lpstr>Tahoma</vt:lpstr>
      <vt:lpstr>Wingdings</vt:lpstr>
      <vt:lpstr>Prezentace_MU_CZ</vt:lpstr>
      <vt:lpstr>Rozbor filmového stylu:   1. setkání – Kombinované studium</vt:lpstr>
      <vt:lpstr>Jana Polášková – rozbor scény</vt:lpstr>
      <vt:lpstr>Jana Polášková – rozbor scény</vt:lpstr>
      <vt:lpstr>Jana Polášková – rozbor scény</vt:lpstr>
      <vt:lpstr>Jana Polášková – rozbor scény</vt:lpstr>
      <vt:lpstr>Jana Polášková – rozbor scény</vt:lpstr>
      <vt:lpstr>Simona Kovářová – rozbor záběru</vt:lpstr>
      <vt:lpstr>Simona Kovářová – rozbor záběru</vt:lpstr>
      <vt:lpstr>Simona Kovářová – rozbor záběru</vt:lpstr>
      <vt:lpstr>Simona Kovářová – rozbor záběru</vt:lpstr>
      <vt:lpstr>Prezentace aplikace PowerPoint</vt:lpstr>
      <vt:lpstr>Prezentace aplikace PowerPoint</vt:lpstr>
      <vt:lpstr>Prezentace aplikace PowerPoint</vt:lpstr>
      <vt:lpstr>   Styl jako obecný soubor tvůrčích voleb uplatňovaných při nakládání s prostředky filmového média za účelem dosažení určitých funkcí v rámci filmového systému a účinků na diváka.  </vt:lpstr>
      <vt:lpstr>  Konkrétně se filmaři k těmto volbám uchylují napříč dílčími složkami stylu, jimiž jsou mizanscéna, kamera, střih a zvuk.   Jednotlivé složky mohou rovnocenně spolupracovat, stejně jako může některá z nich vystoupit do popředí.</vt:lpstr>
      <vt:lpstr>Mizanscéna  Režisérova kontrola nad tím, co se objeví  záběru. Vše, co vidíme. </vt:lpstr>
      <vt:lpstr>Kamera  Jako nástroj Jako konstrukt  </vt:lpstr>
      <vt:lpstr>  Střih  technicky spojem mezi dvěma samostatnými kusy filmového pásu či dvěma souvislými digitálními záznamy akce před kamerou.  Kompozičně jen tam, kde filmaři střih jako postup neskrývají. Střihem chápeme viditelnou časovou výpustku ze snímané akce nebo změnu pozice, z níž je snímaná.  </vt:lpstr>
      <vt:lpstr> Jeden stylistický postup, vícero funkcí a množství potenciálních účinků na diváka.  26:54 (60s), 29:07 (25s), 37:50 (57s), 1:12:51 (36s) Srov. použití dlouhých záběrů ve Válce světů.  </vt:lpstr>
      <vt:lpstr> Opakování, variace, kontrasty, vývojové řady a další typy vzorců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Rozbor filmového stylu, úvodní seminář</dc:title>
  <dc:creator>Martin Kos</dc:creator>
  <cp:lastModifiedBy>Daniel Krátký</cp:lastModifiedBy>
  <cp:revision>32</cp:revision>
  <cp:lastPrinted>1601-01-01T00:00:00Z</cp:lastPrinted>
  <dcterms:created xsi:type="dcterms:W3CDTF">2022-09-13T11:15:01Z</dcterms:created>
  <dcterms:modified xsi:type="dcterms:W3CDTF">2022-10-14T15:19:26Z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