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stylu, úvodní seminář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1CFC40-F2BF-EA0A-650E-11F79A2F9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103440-09E9-174C-06DA-3EA97BE9B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BED51F-A9E3-FBD8-05A4-473C72FB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48E315-00CE-3DEF-100E-D15F4A761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1059"/>
            <a:ext cx="10753200" cy="461620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14. září </a:t>
            </a:r>
            <a:r>
              <a:rPr lang="cs-CZ" dirty="0"/>
              <a:t>– úvodní lekce a projekce (</a:t>
            </a:r>
            <a:r>
              <a:rPr lang="cs-CZ" i="1" dirty="0"/>
              <a:t>Válka světů</a:t>
            </a:r>
            <a:r>
              <a:rPr lang="cs-CZ" dirty="0"/>
              <a:t>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21. září </a:t>
            </a:r>
            <a:r>
              <a:rPr lang="cs-CZ" dirty="0"/>
              <a:t>– pojmy k analýze stylu (</a:t>
            </a:r>
            <a:r>
              <a:rPr lang="cs-CZ" dirty="0" err="1"/>
              <a:t>mizanscéna</a:t>
            </a:r>
            <a:r>
              <a:rPr lang="cs-CZ" dirty="0"/>
              <a:t>) a projekce (</a:t>
            </a:r>
            <a:r>
              <a:rPr lang="cs-CZ" i="1" dirty="0"/>
              <a:t>Kulový blesk</a:t>
            </a:r>
            <a:r>
              <a:rPr lang="cs-CZ" dirty="0"/>
              <a:t>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28. září </a:t>
            </a:r>
            <a:r>
              <a:rPr lang="cs-CZ" dirty="0"/>
              <a:t>– státní svátek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5. října </a:t>
            </a:r>
            <a:r>
              <a:rPr lang="cs-CZ" dirty="0"/>
              <a:t>– pojmy k analýze stylu (kamera) a projekce (</a:t>
            </a:r>
            <a:r>
              <a:rPr lang="cs-CZ" i="1" dirty="0"/>
              <a:t>Poslední noc v Soho</a:t>
            </a:r>
            <a:r>
              <a:rPr lang="cs-CZ" dirty="0"/>
              <a:t>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12. října </a:t>
            </a:r>
            <a:r>
              <a:rPr lang="cs-CZ" dirty="0"/>
              <a:t>– pojmy k analýze stylu (střih) a projekce (</a:t>
            </a:r>
            <a:r>
              <a:rPr lang="cs-CZ" i="1" dirty="0"/>
              <a:t>Zjizvená tvář</a:t>
            </a:r>
            <a:r>
              <a:rPr lang="cs-CZ" dirty="0"/>
              <a:t>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Podoba seminářů – Výuková lekce (90 minut) + projekce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74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E8D4E0-4DE3-ED05-C0FD-3523493ED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94254-5B93-39DB-DC5B-B4173E7A88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F4041D-D0AA-4A4E-016C-78BE94DF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FA7F85-B701-CDB9-7790-4AD4556F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b="1" dirty="0"/>
              <a:t>19. </a:t>
            </a:r>
            <a:r>
              <a:rPr lang="cs-CZ" dirty="0"/>
              <a:t>a</a:t>
            </a:r>
            <a:r>
              <a:rPr lang="cs-CZ" b="1" dirty="0"/>
              <a:t> 26. října </a:t>
            </a:r>
            <a:r>
              <a:rPr lang="cs-CZ" dirty="0"/>
              <a:t>a</a:t>
            </a:r>
            <a:r>
              <a:rPr lang="cs-CZ" b="1" dirty="0"/>
              <a:t> 2. listopadu </a:t>
            </a:r>
            <a:r>
              <a:rPr lang="cs-CZ" dirty="0"/>
              <a:t>– analytické semináře (</a:t>
            </a:r>
            <a:r>
              <a:rPr lang="cs-CZ" dirty="0" err="1"/>
              <a:t>mizanscéna</a:t>
            </a:r>
            <a:r>
              <a:rPr lang="cs-CZ" dirty="0"/>
              <a:t>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9.</a:t>
            </a:r>
            <a:r>
              <a:rPr lang="cs-CZ" dirty="0"/>
              <a:t>, </a:t>
            </a:r>
            <a:r>
              <a:rPr lang="cs-CZ" b="1" dirty="0"/>
              <a:t>16.</a:t>
            </a:r>
            <a:r>
              <a:rPr lang="cs-CZ" dirty="0"/>
              <a:t> a </a:t>
            </a:r>
            <a:r>
              <a:rPr lang="cs-CZ" b="1" dirty="0"/>
              <a:t>23. listopadu</a:t>
            </a:r>
            <a:r>
              <a:rPr lang="cs-CZ" dirty="0"/>
              <a:t> – analytické semináře (kamera)</a:t>
            </a:r>
          </a:p>
          <a:p>
            <a:pPr marL="586350" indent="-514350">
              <a:buFont typeface="+mj-lt"/>
              <a:buAutoNum type="arabicPeriod"/>
            </a:pPr>
            <a:r>
              <a:rPr lang="cs-CZ" b="1" dirty="0"/>
              <a:t>30. listopadu</a:t>
            </a:r>
            <a:r>
              <a:rPr lang="cs-CZ" dirty="0"/>
              <a:t> a </a:t>
            </a:r>
            <a:r>
              <a:rPr lang="cs-CZ" b="1" dirty="0"/>
              <a:t>7.</a:t>
            </a:r>
            <a:r>
              <a:rPr lang="cs-CZ" dirty="0"/>
              <a:t> a </a:t>
            </a:r>
            <a:r>
              <a:rPr lang="cs-CZ" b="1" dirty="0"/>
              <a:t>14. prosince</a:t>
            </a:r>
            <a:r>
              <a:rPr lang="cs-CZ" dirty="0"/>
              <a:t> – analytické semináře (střih)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Podoba seminářů – 3 x 30 minut skupinové seminární diskuze k vypracovaným úkolům + rámcový seminář k analýze dílčích složek stylu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32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E946B-7CEC-B7E1-E3FB-7705F0BEB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Povinná účast na seminářích (docházka bude kontrolovaná)</a:t>
            </a:r>
          </a:p>
          <a:p>
            <a:endParaRPr lang="cs-CZ" dirty="0"/>
          </a:p>
          <a:p>
            <a:r>
              <a:rPr lang="cs-CZ" dirty="0"/>
              <a:t>Vypracování a včasné odevzdání dílčích úkolů:</a:t>
            </a:r>
          </a:p>
          <a:p>
            <a:pPr lvl="1"/>
            <a:r>
              <a:rPr lang="cs-CZ" dirty="0"/>
              <a:t>K úvodní lekci rozbor zadané scény a jednoho záběru z </a:t>
            </a:r>
            <a:r>
              <a:rPr lang="cs-CZ" i="1" dirty="0"/>
              <a:t>Války světů</a:t>
            </a:r>
          </a:p>
          <a:p>
            <a:pPr lvl="1"/>
            <a:r>
              <a:rPr lang="cs-CZ" dirty="0"/>
              <a:t>Ve volném týdnu práce s nástrojem </a:t>
            </a:r>
            <a:r>
              <a:rPr lang="cs-CZ" dirty="0" err="1"/>
              <a:t>Cinemetrics</a:t>
            </a:r>
            <a:endParaRPr lang="cs-CZ" i="1" dirty="0"/>
          </a:p>
          <a:p>
            <a:pPr lvl="1"/>
            <a:r>
              <a:rPr lang="cs-CZ" dirty="0"/>
              <a:t>Od 12. října vypracování</a:t>
            </a:r>
            <a:r>
              <a:rPr lang="cs-CZ" b="1" dirty="0"/>
              <a:t> (a) </a:t>
            </a:r>
            <a:r>
              <a:rPr lang="cs-CZ" dirty="0"/>
              <a:t>krátké </a:t>
            </a:r>
            <a:r>
              <a:rPr lang="cs-CZ" dirty="0" err="1"/>
              <a:t>videoanalýzy</a:t>
            </a:r>
            <a:r>
              <a:rPr lang="cs-CZ" dirty="0"/>
              <a:t> jedné scény ze zadaného filmu;</a:t>
            </a:r>
            <a:r>
              <a:rPr lang="cs-CZ" b="1" dirty="0"/>
              <a:t> (b)</a:t>
            </a:r>
            <a:r>
              <a:rPr lang="cs-CZ" dirty="0"/>
              <a:t> krátké textové analýzy jedné scény ze zadaného filmu; </a:t>
            </a:r>
            <a:r>
              <a:rPr lang="cs-CZ" b="1" dirty="0"/>
              <a:t>(c)</a:t>
            </a:r>
            <a:r>
              <a:rPr lang="cs-CZ" dirty="0"/>
              <a:t> krátký </a:t>
            </a:r>
            <a:r>
              <a:rPr lang="cs-CZ" dirty="0" err="1"/>
              <a:t>videonávrh</a:t>
            </a:r>
            <a:r>
              <a:rPr lang="cs-CZ" dirty="0"/>
              <a:t> analýzy celého filmu</a:t>
            </a:r>
          </a:p>
          <a:p>
            <a:endParaRPr lang="cs-CZ" dirty="0"/>
          </a:p>
          <a:p>
            <a:r>
              <a:rPr lang="cs-CZ" dirty="0"/>
              <a:t>Závěrečná analýza</a:t>
            </a:r>
          </a:p>
          <a:p>
            <a:pPr lvl="1"/>
            <a:r>
              <a:rPr lang="cs-CZ" dirty="0"/>
              <a:t>Krátký návrh analýzy každého ze tří zadaných filmů + finální esej o rozsahu 10 normostran k určenému titulu</a:t>
            </a:r>
          </a:p>
        </p:txBody>
      </p:sp>
    </p:spTree>
    <p:extLst>
      <p:ext uri="{BB962C8B-B14F-4D97-AF65-F5344CB8AC3E}">
        <p14:creationId xmlns:p14="http://schemas.microsoft.com/office/powerpoint/2010/main" val="67907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A51C42-1674-60BA-2CEB-151279E9CD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97872E-6494-654B-0CC5-9D9B9E4749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F0B65B-E8D5-B8AA-5855-B4CC36CF1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728" y="441040"/>
            <a:ext cx="4394541" cy="191816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cs-CZ" sz="2200" dirty="0"/>
              <a:t>Co pro vás znamená filmový styl? </a:t>
            </a:r>
            <a:br>
              <a:rPr lang="cs-CZ" sz="2200" dirty="0"/>
            </a:br>
            <a:r>
              <a:rPr lang="cs-CZ" sz="2200" dirty="0"/>
              <a:t>Jaké filmy chápete jako stylisticky výrazné a proč?</a:t>
            </a:r>
          </a:p>
        </p:txBody>
      </p:sp>
      <p:pic>
        <p:nvPicPr>
          <p:cNvPr id="7" name="Obrázek 6" descr="Obsah obrázku osoba, interiér, zeď, ruka&#10;&#10;Popis byl vytvořen automaticky">
            <a:extLst>
              <a:ext uri="{FF2B5EF4-FFF2-40B4-BE49-F238E27FC236}">
                <a16:creationId xmlns:a16="http://schemas.microsoft.com/office/drawing/2014/main" id="{C29AF70E-67DC-2536-F031-0623A1970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61" y="2202984"/>
            <a:ext cx="8790277" cy="3639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158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5A1D57-5EC8-DD4A-83E4-E4B5F85AF6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0DA562-3F9B-85E7-0B79-3791F13C23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EA8396-29D3-1E42-8E17-A1EDDBEAA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0"/>
            <a:ext cx="10753200" cy="497976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5400" dirty="0"/>
              <a:t>Styl</a:t>
            </a:r>
            <a:r>
              <a:rPr lang="cs-CZ" dirty="0"/>
              <a:t> </a:t>
            </a:r>
            <a:br>
              <a:rPr lang="cs-CZ" dirty="0"/>
            </a:br>
            <a:r>
              <a:rPr lang="cs-CZ" b="0" dirty="0"/>
              <a:t>jako obecný soubor </a:t>
            </a:r>
            <a:r>
              <a:rPr lang="cs-CZ" dirty="0"/>
              <a:t>tvůrčích voleb </a:t>
            </a:r>
            <a:r>
              <a:rPr lang="cs-CZ" b="0" dirty="0"/>
              <a:t>uplatňovaných při nakládání s </a:t>
            </a:r>
            <a:r>
              <a:rPr lang="cs-CZ" dirty="0"/>
              <a:t>technickými prostředky </a:t>
            </a:r>
            <a:r>
              <a:rPr lang="cs-CZ" b="0" dirty="0"/>
              <a:t>i </a:t>
            </a:r>
            <a:r>
              <a:rPr lang="cs-CZ" dirty="0"/>
              <a:t>možnostmi filmového média</a:t>
            </a:r>
            <a:r>
              <a:rPr lang="cs-CZ" b="0" dirty="0"/>
              <a:t> za účelem </a:t>
            </a:r>
            <a:r>
              <a:rPr lang="cs-CZ" dirty="0"/>
              <a:t>dosažení určitých funkcí</a:t>
            </a:r>
            <a:r>
              <a:rPr lang="cs-CZ" b="0" dirty="0"/>
              <a:t> v rámci filmového systému a </a:t>
            </a:r>
            <a:r>
              <a:rPr lang="cs-CZ" dirty="0"/>
              <a:t>účinků</a:t>
            </a:r>
            <a:r>
              <a:rPr lang="cs-CZ" b="0" dirty="0"/>
              <a:t> na diváka. </a:t>
            </a:r>
            <a:br>
              <a:rPr lang="cs-CZ" b="0" dirty="0"/>
            </a:br>
            <a:br>
              <a:rPr lang="cs-CZ" b="0" dirty="0"/>
            </a:br>
            <a:r>
              <a:rPr lang="cs-CZ" b="0" dirty="0"/>
              <a:t>jako </a:t>
            </a:r>
            <a:r>
              <a:rPr lang="cs-CZ" dirty="0"/>
              <a:t>katalog možností</a:t>
            </a:r>
            <a:r>
              <a:rPr lang="cs-CZ" b="0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16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4E180D-D520-B64D-2B44-EB8E707E3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F94DA5-ED19-2531-C284-F265E5B966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9DF482-16DE-6B6D-B98B-4901CCA66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288"/>
            <a:ext cx="10753200" cy="5022432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b="0" dirty="0"/>
              <a:t>Konkrétně se filmaři k těmto volbám uchylují napříč dílčími složkami stylu, jimiž jsou </a:t>
            </a:r>
            <a:r>
              <a:rPr lang="cs-CZ" dirty="0" err="1"/>
              <a:t>mizanscéna</a:t>
            </a:r>
            <a:r>
              <a:rPr lang="cs-CZ" dirty="0"/>
              <a:t>, kamera, střih a zvuk.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Jednotlivé složky mohou rovnocenně spolupracovat, stejně jako může kterákoliv z nich vystoupit do popředí.</a:t>
            </a:r>
          </a:p>
        </p:txBody>
      </p:sp>
    </p:spTree>
    <p:extLst>
      <p:ext uri="{BB962C8B-B14F-4D97-AF65-F5344CB8AC3E}">
        <p14:creationId xmlns:p14="http://schemas.microsoft.com/office/powerpoint/2010/main" val="207608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6F1234-AD3A-906E-6F60-802888D27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1FDB42-480D-21C7-61AA-3289D9C04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772C7C-5941-2067-A2FE-310EEF744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59520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759219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72</TotalTime>
  <Words>400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Rozbor filmového stylu, úvodní seminář</vt:lpstr>
      <vt:lpstr>Harmonogram kurzu</vt:lpstr>
      <vt:lpstr>Harmonogram kurzu</vt:lpstr>
      <vt:lpstr>Požadavky na ukončení kurzu</vt:lpstr>
      <vt:lpstr>Co pro vás znamená filmový styl?  Jaké filmy chápete jako stylisticky výrazné a proč?</vt:lpstr>
      <vt:lpstr>  Styl  jako obecný soubor tvůrčích voleb uplatňovaných při nakládání s technickými prostředky i možnostmi filmového média za účelem dosažení určitých funkcí v rámci filmového systému a účinků na diváka.   jako katalog možností.  </vt:lpstr>
      <vt:lpstr>  Konkrétně se filmaři k těmto volbám uchylují napříč dílčími složkami stylu, jimiž jsou mizanscéna, kamera, střih a zvuk.   Jednotlivé složky mohou rovnocenně spolupracovat, stejně jako může kterákoliv z nich vystoupit do popředí.</vt:lpstr>
      <vt:lpstr>     Otázky?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11</cp:revision>
  <cp:lastPrinted>1601-01-01T00:00:00Z</cp:lastPrinted>
  <dcterms:created xsi:type="dcterms:W3CDTF">2022-09-13T11:15:01Z</dcterms:created>
  <dcterms:modified xsi:type="dcterms:W3CDTF">2022-09-13T16:01:31Z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