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5" r:id="rId6"/>
    <p:sldId id="257" r:id="rId7"/>
    <p:sldId id="258" r:id="rId8"/>
    <p:sldId id="259" r:id="rId9"/>
    <p:sldId id="279" r:id="rId10"/>
    <p:sldId id="280" r:id="rId11"/>
    <p:sldId id="260" r:id="rId12"/>
    <p:sldId id="261" r:id="rId13"/>
    <p:sldId id="262" r:id="rId14"/>
    <p:sldId id="265" r:id="rId15"/>
    <p:sldId id="281" r:id="rId16"/>
    <p:sldId id="266" r:id="rId17"/>
    <p:sldId id="273" r:id="rId18"/>
    <p:sldId id="274" r:id="rId19"/>
    <p:sldId id="283" r:id="rId20"/>
    <p:sldId id="284" r:id="rId21"/>
    <p:sldId id="275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63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2225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4842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5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8484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1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2929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11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760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612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136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6742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8B8FE-A372-46D9-B0E5-015F82F653C7}" type="datetimeFigureOut">
              <a:rPr lang="cs-CZ" smtClean="0"/>
              <a:t>20.09.2022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6E5D2-3122-44F6-A6E9-E2AFD287F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091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FAVBPa110 </a:t>
            </a:r>
            <a:r>
              <a:rPr lang="cs-CZ" dirty="0"/>
              <a:t>– Paradigmata...</a:t>
            </a:r>
            <a:br>
              <a:rPr lang="cs-CZ" dirty="0"/>
            </a:br>
            <a:r>
              <a:rPr lang="cs-CZ" dirty="0"/>
              <a:t>- hospodářské dějiny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Michal Večeřa, PhD.</a:t>
            </a:r>
          </a:p>
        </p:txBody>
      </p:sp>
    </p:spTree>
    <p:extLst>
      <p:ext uri="{BB962C8B-B14F-4D97-AF65-F5344CB8AC3E}">
        <p14:creationId xmlns:p14="http://schemas.microsoft.com/office/powerpoint/2010/main" val="7044533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Ekonomické chování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Pozornost na vnější chování firmy definované strukturou trhu</a:t>
            </a:r>
          </a:p>
          <a:p>
            <a:pPr lvl="1"/>
            <a:r>
              <a:rPr lang="cs-CZ" dirty="0"/>
              <a:t>trh obecně i konkrétní rivalové</a:t>
            </a:r>
          </a:p>
          <a:p>
            <a:r>
              <a:rPr lang="cs-CZ" dirty="0"/>
              <a:t>Ceny a typy prodávaných služeb, oceňování produktů a jejich diferenciace, objem výroby, výzkum a inovace</a:t>
            </a:r>
          </a:p>
          <a:p>
            <a:r>
              <a:rPr lang="cs-CZ" dirty="0"/>
              <a:t>Různé struktury se chovají jinak</a:t>
            </a:r>
          </a:p>
          <a:p>
            <a:r>
              <a:rPr lang="cs-CZ" dirty="0"/>
              <a:t>Příklad prodej filmů publiku</a:t>
            </a:r>
          </a:p>
          <a:p>
            <a:pPr lvl="1"/>
            <a:r>
              <a:rPr lang="cs-CZ" dirty="0"/>
              <a:t>Životní cyklus filmu – prodloužení s nástupem nových distribučních kanálů – video; kabelovka; TV; multiplexy; </a:t>
            </a:r>
            <a:r>
              <a:rPr lang="cs-CZ" dirty="0" err="1"/>
              <a:t>pay</a:t>
            </a:r>
            <a:r>
              <a:rPr lang="cs-CZ" dirty="0"/>
              <a:t>-per-</a:t>
            </a:r>
            <a:r>
              <a:rPr lang="cs-CZ" dirty="0" err="1"/>
              <a:t>view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716054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Performance - Výkon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Následky struktury a jejího chování</a:t>
            </a:r>
          </a:p>
          <a:p>
            <a:r>
              <a:rPr lang="cs-CZ" dirty="0"/>
              <a:t>3 kritéria</a:t>
            </a:r>
          </a:p>
          <a:p>
            <a:pPr lvl="1"/>
            <a:r>
              <a:rPr lang="cs-CZ" dirty="0"/>
              <a:t>Efektivnost využití zdrojů</a:t>
            </a:r>
          </a:p>
          <a:p>
            <a:pPr lvl="1"/>
            <a:r>
              <a:rPr lang="cs-CZ" dirty="0"/>
              <a:t>Využívání nových technologií</a:t>
            </a:r>
          </a:p>
          <a:p>
            <a:pPr lvl="1"/>
            <a:r>
              <a:rPr lang="cs-CZ" dirty="0"/>
              <a:t>Jak se daří distribuovat svoje výrobky koncovým zákazníkům</a:t>
            </a:r>
          </a:p>
          <a:p>
            <a:r>
              <a:rPr lang="cs-CZ" dirty="0"/>
              <a:t>3 problémy, které lze přeměnit v ekonomické otázky</a:t>
            </a:r>
          </a:p>
          <a:p>
            <a:pPr lvl="1"/>
            <a:r>
              <a:rPr lang="cs-CZ" dirty="0"/>
              <a:t>Opomíjení edukativního potenciálu média</a:t>
            </a:r>
          </a:p>
          <a:p>
            <a:pPr lvl="1"/>
            <a:r>
              <a:rPr lang="cs-CZ" dirty="0"/>
              <a:t>Cílení na většinového diváka, ignorování menšin</a:t>
            </a:r>
          </a:p>
          <a:p>
            <a:pPr lvl="1"/>
            <a:r>
              <a:rPr lang="cs-CZ" dirty="0"/>
              <a:t>Koncentrace kapitálu do rukou malého počtu subjektů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89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F6F23E9-8D6C-4042-BF1C-366466159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Doyle – </a:t>
            </a:r>
            <a:r>
              <a:rPr lang="cs-CZ" dirty="0" err="1"/>
              <a:t>Understanding</a:t>
            </a:r>
            <a:r>
              <a:rPr lang="cs-CZ" dirty="0"/>
              <a:t> Media </a:t>
            </a:r>
            <a:r>
              <a:rPr lang="cs-CZ" dirty="0" err="1"/>
              <a:t>Economics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C9C08A-7335-4E60-8698-D231419E10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Klíčové ekonomické charakteristiky médií</a:t>
            </a:r>
          </a:p>
          <a:p>
            <a:r>
              <a:rPr lang="cs-CZ" dirty="0" err="1"/>
              <a:t>Economies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vs. </a:t>
            </a:r>
            <a:r>
              <a:rPr lang="cs-CZ" dirty="0" err="1"/>
              <a:t>Economies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scope</a:t>
            </a:r>
            <a:endParaRPr lang="cs-CZ" dirty="0"/>
          </a:p>
          <a:p>
            <a:r>
              <a:rPr lang="cs-CZ" dirty="0"/>
              <a:t>Bariéry pro podnikání</a:t>
            </a:r>
          </a:p>
          <a:p>
            <a:r>
              <a:rPr lang="cs-CZ" dirty="0"/>
              <a:t>Konvergence a </a:t>
            </a:r>
            <a:r>
              <a:rPr lang="cs-CZ" dirty="0" err="1"/>
              <a:t>cross</a:t>
            </a:r>
            <a:r>
              <a:rPr lang="cs-CZ" dirty="0"/>
              <a:t>-media vlastnictví</a:t>
            </a:r>
          </a:p>
          <a:p>
            <a:r>
              <a:rPr lang="cs-CZ" dirty="0"/>
              <a:t>Význam pojmu transnacionální</a:t>
            </a:r>
          </a:p>
          <a:p>
            <a:r>
              <a:rPr lang="cs-CZ" dirty="0"/>
              <a:t>Horizontální integrace</a:t>
            </a:r>
          </a:p>
          <a:p>
            <a:r>
              <a:rPr lang="cs-CZ" dirty="0"/>
              <a:t>Vertikální integrace</a:t>
            </a:r>
          </a:p>
          <a:p>
            <a:r>
              <a:rPr lang="cs-CZ" dirty="0"/>
              <a:t>Diagonální integrace</a:t>
            </a:r>
          </a:p>
        </p:txBody>
      </p:sp>
    </p:spTree>
    <p:extLst>
      <p:ext uri="{BB962C8B-B14F-4D97-AF65-F5344CB8AC3E}">
        <p14:creationId xmlns:p14="http://schemas.microsoft.com/office/powerpoint/2010/main" val="2504557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médií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Rádio – příklad monopolistické konkurence</a:t>
            </a:r>
          </a:p>
          <a:p>
            <a:pPr lvl="1"/>
            <a:r>
              <a:rPr lang="cs-CZ" dirty="0"/>
              <a:t>s postupem doby roste počet stanic</a:t>
            </a:r>
          </a:p>
          <a:p>
            <a:pPr lvl="1"/>
            <a:r>
              <a:rPr lang="cs-CZ" dirty="0"/>
              <a:t>50. léta – US – 3 celonárodní stanice</a:t>
            </a:r>
          </a:p>
          <a:p>
            <a:pPr lvl="1"/>
            <a:r>
              <a:rPr lang="cs-CZ" dirty="0"/>
              <a:t>1981 – deregulace</a:t>
            </a:r>
          </a:p>
          <a:p>
            <a:pPr lvl="2"/>
            <a:r>
              <a:rPr lang="cs-CZ" dirty="0"/>
              <a:t>Nové stanice</a:t>
            </a:r>
          </a:p>
          <a:p>
            <a:pPr lvl="2"/>
            <a:r>
              <a:rPr lang="cs-CZ" dirty="0"/>
              <a:t>Specializace</a:t>
            </a:r>
          </a:p>
          <a:p>
            <a:r>
              <a:rPr lang="cs-CZ" dirty="0"/>
              <a:t>Noviny – ubývá konkurence</a:t>
            </a:r>
          </a:p>
          <a:p>
            <a:pPr lvl="1"/>
            <a:r>
              <a:rPr lang="cs-CZ" dirty="0"/>
              <a:t>20. léta – přes 500 měst s konkurenčním prostředím</a:t>
            </a:r>
          </a:p>
          <a:p>
            <a:pPr lvl="1"/>
            <a:r>
              <a:rPr lang="cs-CZ" dirty="0"/>
              <a:t>1980 – jen 30 měst</a:t>
            </a:r>
          </a:p>
          <a:p>
            <a:pPr lvl="1"/>
            <a:r>
              <a:rPr lang="cs-CZ" dirty="0"/>
              <a:t>Monopolní novinové trhy zůstávají výdělečné</a:t>
            </a:r>
          </a:p>
          <a:p>
            <a:pPr lvl="2"/>
            <a:r>
              <a:rPr lang="cs-CZ" dirty="0"/>
              <a:t>Snižován nákladů; Role reklamy</a:t>
            </a:r>
          </a:p>
          <a:p>
            <a:pPr lvl="1"/>
            <a:r>
              <a:rPr lang="cs-CZ" dirty="0" err="1"/>
              <a:t>Newspaper</a:t>
            </a:r>
            <a:r>
              <a:rPr lang="cs-CZ" dirty="0"/>
              <a:t> </a:t>
            </a:r>
            <a:r>
              <a:rPr lang="cs-CZ" dirty="0" err="1"/>
              <a:t>preservation</a:t>
            </a:r>
            <a:r>
              <a:rPr lang="cs-CZ" dirty="0"/>
              <a:t> </a:t>
            </a:r>
            <a:r>
              <a:rPr lang="cs-CZ" dirty="0" err="1"/>
              <a:t>Act</a:t>
            </a:r>
            <a:r>
              <a:rPr lang="cs-CZ" dirty="0"/>
              <a:t> – max. dvoje noviny v jednom městě (1970)</a:t>
            </a:r>
          </a:p>
        </p:txBody>
      </p:sp>
    </p:spTree>
    <p:extLst>
      <p:ext uri="{BB962C8B-B14F-4D97-AF65-F5344CB8AC3E}">
        <p14:creationId xmlns:p14="http://schemas.microsoft.com/office/powerpoint/2010/main" val="3101443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Case study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Michael </a:t>
            </a:r>
            <a:r>
              <a:rPr lang="cs-CZ" dirty="0" err="1"/>
              <a:t>Sonnant</a:t>
            </a:r>
            <a:r>
              <a:rPr lang="cs-CZ" dirty="0"/>
              <a:t> – průmyslová analýza protitrustového </a:t>
            </a:r>
          </a:p>
          <a:p>
            <a:r>
              <a:rPr lang="cs-CZ" dirty="0"/>
              <a:t>Konec 30. let – omezování filmového průmyslu</a:t>
            </a:r>
          </a:p>
          <a:p>
            <a:r>
              <a:rPr lang="cs-CZ" dirty="0"/>
              <a:t>Oligopoly 94% zisků z filmové distribuce</a:t>
            </a:r>
          </a:p>
          <a:p>
            <a:r>
              <a:rPr lang="cs-CZ" dirty="0"/>
              <a:t>Síla oligopolů ve </a:t>
            </a:r>
            <a:r>
              <a:rPr lang="cs-CZ" dirty="0" err="1"/>
              <a:t>first</a:t>
            </a:r>
            <a:r>
              <a:rPr lang="cs-CZ" dirty="0"/>
              <a:t>-run kinech</a:t>
            </a:r>
          </a:p>
          <a:p>
            <a:r>
              <a:rPr lang="cs-CZ" dirty="0"/>
              <a:t>1948 – </a:t>
            </a:r>
            <a:r>
              <a:rPr lang="cs-CZ" dirty="0" err="1"/>
              <a:t>Paramount</a:t>
            </a:r>
            <a:r>
              <a:rPr lang="cs-CZ" dirty="0"/>
              <a:t> </a:t>
            </a:r>
            <a:r>
              <a:rPr lang="cs-CZ" dirty="0" err="1"/>
              <a:t>Act</a:t>
            </a:r>
            <a:endParaRPr lang="cs-CZ" dirty="0"/>
          </a:p>
          <a:p>
            <a:pPr lvl="1"/>
            <a:r>
              <a:rPr lang="cs-CZ" dirty="0"/>
              <a:t>Prodej kin</a:t>
            </a:r>
          </a:p>
          <a:p>
            <a:pPr lvl="1"/>
            <a:r>
              <a:rPr lang="cs-CZ" dirty="0"/>
              <a:t>Zrušení run – </a:t>
            </a:r>
            <a:r>
              <a:rPr lang="cs-CZ" dirty="0" err="1"/>
              <a:t>clearance</a:t>
            </a:r>
            <a:r>
              <a:rPr lang="cs-CZ" dirty="0"/>
              <a:t> – </a:t>
            </a:r>
            <a:r>
              <a:rPr lang="cs-CZ" dirty="0" err="1"/>
              <a:t>zone</a:t>
            </a:r>
            <a:r>
              <a:rPr lang="cs-CZ" dirty="0"/>
              <a:t> systému</a:t>
            </a:r>
          </a:p>
        </p:txBody>
      </p:sp>
    </p:spTree>
    <p:extLst>
      <p:ext uri="{BB962C8B-B14F-4D97-AF65-F5344CB8AC3E}">
        <p14:creationId xmlns:p14="http://schemas.microsoft.com/office/powerpoint/2010/main" val="3230657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Case study – utváření USA film průmyslu</a:t>
            </a:r>
            <a:br>
              <a:rPr lang="cs-CZ" dirty="0"/>
            </a:br>
            <a:r>
              <a:rPr lang="cs-CZ" dirty="0"/>
              <a:t>Přechod o volné soutěže k oligopolu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Podmínky volné soutěže</a:t>
            </a:r>
          </a:p>
          <a:p>
            <a:pPr marL="971550" lvl="1" indent="-514350">
              <a:buAutoNum type="arabicParenR"/>
            </a:pPr>
            <a:r>
              <a:rPr lang="cs-CZ" dirty="0"/>
              <a:t>Volně šiřitelné vynálezy a produkty </a:t>
            </a:r>
          </a:p>
          <a:p>
            <a:pPr marL="971550" lvl="1" indent="-514350">
              <a:buAutoNum type="arabicParenR"/>
            </a:pPr>
            <a:r>
              <a:rPr lang="cs-CZ" dirty="0"/>
              <a:t>Malost prodávajících a kupujících ve vztahu k celému trhu</a:t>
            </a:r>
          </a:p>
          <a:p>
            <a:pPr marL="971550" lvl="1" indent="-514350">
              <a:buAutoNum type="arabicParenR"/>
            </a:pPr>
            <a:r>
              <a:rPr lang="cs-CZ" dirty="0"/>
              <a:t>Absence umělé kontroly</a:t>
            </a:r>
          </a:p>
          <a:p>
            <a:pPr marL="971550" lvl="1" indent="-514350">
              <a:buAutoNum type="arabicParenR"/>
            </a:pPr>
            <a:r>
              <a:rPr lang="cs-CZ" dirty="0"/>
              <a:t>Mobilita zdrojů</a:t>
            </a:r>
          </a:p>
          <a:p>
            <a:pPr marL="571500" indent="-514350"/>
            <a:r>
              <a:rPr lang="cs-CZ" dirty="0"/>
              <a:t>Cca 1904 – promítat mohl skoro každý</a:t>
            </a:r>
          </a:p>
          <a:p>
            <a:pPr marL="571500" indent="-514350"/>
            <a:r>
              <a:rPr lang="cs-CZ" dirty="0"/>
              <a:t>1908 – MPPC</a:t>
            </a:r>
          </a:p>
          <a:p>
            <a:pPr marL="971550" lvl="1" indent="-514350"/>
            <a:r>
              <a:rPr lang="cs-CZ" dirty="0"/>
              <a:t>Spolupráce – </a:t>
            </a:r>
            <a:r>
              <a:rPr lang="cs-CZ" dirty="0" err="1"/>
              <a:t>Eastman</a:t>
            </a:r>
            <a:r>
              <a:rPr lang="cs-CZ" dirty="0"/>
              <a:t> Kodak </a:t>
            </a:r>
          </a:p>
          <a:p>
            <a:pPr marL="571500" indent="-514350"/>
            <a:r>
              <a:rPr lang="cs-CZ" dirty="0"/>
              <a:t>1910 – General Film Company</a:t>
            </a:r>
          </a:p>
          <a:p>
            <a:pPr marL="571500" indent="-514350"/>
            <a:r>
              <a:rPr lang="cs-CZ" dirty="0"/>
              <a:t>Postupný rozpad MPPC</a:t>
            </a:r>
          </a:p>
          <a:p>
            <a:pPr marL="571500" indent="-514350"/>
            <a:r>
              <a:rPr lang="cs-CZ" dirty="0"/>
              <a:t>10. léta – </a:t>
            </a:r>
            <a:r>
              <a:rPr lang="cs-CZ" dirty="0" err="1"/>
              <a:t>Famous</a:t>
            </a:r>
            <a:r>
              <a:rPr lang="cs-CZ" dirty="0"/>
              <a:t> </a:t>
            </a:r>
            <a:r>
              <a:rPr lang="cs-CZ" dirty="0" err="1"/>
              <a:t>Players</a:t>
            </a:r>
            <a:r>
              <a:rPr lang="cs-CZ" dirty="0"/>
              <a:t> </a:t>
            </a:r>
            <a:r>
              <a:rPr lang="cs-CZ" dirty="0" err="1"/>
              <a:t>Lasky</a:t>
            </a:r>
            <a:endParaRPr lang="cs-CZ" dirty="0"/>
          </a:p>
          <a:p>
            <a:pPr marL="971550" lvl="1" indent="-514350"/>
            <a:r>
              <a:rPr lang="cs-CZ" dirty="0"/>
              <a:t>Hvězdy</a:t>
            </a:r>
          </a:p>
          <a:p>
            <a:pPr marL="971550" lvl="1" indent="-514350"/>
            <a:r>
              <a:rPr lang="cs-CZ" dirty="0"/>
              <a:t>Ovládnutí distribuce</a:t>
            </a:r>
          </a:p>
          <a:p>
            <a:pPr marL="971550" lvl="1" indent="-514350"/>
            <a:r>
              <a:rPr lang="cs-CZ" dirty="0"/>
              <a:t>Většinový podíl na trhu</a:t>
            </a:r>
          </a:p>
          <a:p>
            <a:pPr marL="971550" lvl="1" indent="-514350"/>
            <a:r>
              <a:rPr lang="cs-CZ" dirty="0"/>
              <a:t>Diferenciace pracovních pozic</a:t>
            </a:r>
          </a:p>
        </p:txBody>
      </p:sp>
    </p:spTree>
    <p:extLst>
      <p:ext uri="{BB962C8B-B14F-4D97-AF65-F5344CB8AC3E}">
        <p14:creationId xmlns:p14="http://schemas.microsoft.com/office/powerpoint/2010/main" val="32888055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63E133-DD4E-4D76-BE9B-69297D553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Reklama?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260CCC-7F5F-4324-843E-431BE2421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Proč se využívá reklama?</a:t>
            </a:r>
          </a:p>
          <a:p>
            <a:pPr lvl="1"/>
            <a:r>
              <a:rPr lang="cs-CZ" dirty="0"/>
              <a:t>Jakou roli v tom hraje soutěžní prostředí?</a:t>
            </a:r>
          </a:p>
          <a:p>
            <a:r>
              <a:rPr lang="cs-CZ" dirty="0" err="1"/>
              <a:t>Galbraith</a:t>
            </a:r>
            <a:r>
              <a:rPr lang="cs-CZ" dirty="0"/>
              <a:t>?</a:t>
            </a:r>
          </a:p>
          <a:p>
            <a:r>
              <a:rPr lang="cs-CZ" dirty="0"/>
              <a:t>Co to je Branding?</a:t>
            </a:r>
          </a:p>
          <a:p>
            <a:r>
              <a:rPr lang="cs-CZ" dirty="0"/>
              <a:t>Informující nebo přesvědčující?</a:t>
            </a:r>
          </a:p>
          <a:p>
            <a:r>
              <a:rPr lang="cs-CZ" dirty="0"/>
              <a:t>Reklama jako překážka</a:t>
            </a:r>
          </a:p>
          <a:p>
            <a:r>
              <a:rPr lang="cs-CZ" dirty="0"/>
              <a:t>Vztah mezi reklamou a výkonem ekonomiky?</a:t>
            </a:r>
          </a:p>
          <a:p>
            <a:r>
              <a:rPr lang="cs-CZ" dirty="0"/>
              <a:t>Reklama v nových médiích</a:t>
            </a:r>
          </a:p>
        </p:txBody>
      </p:sp>
    </p:spTree>
    <p:extLst>
      <p:ext uri="{BB962C8B-B14F-4D97-AF65-F5344CB8AC3E}">
        <p14:creationId xmlns:p14="http://schemas.microsoft.com/office/powerpoint/2010/main" val="23742151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18DC9-0294-4CF6-A59E-DA03E9872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Kinematografie malého národa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0718E2-8D88-4735-AB61-A91D0D3A1A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Malý lokální trh</a:t>
            </a:r>
          </a:p>
          <a:p>
            <a:endParaRPr lang="cs-CZ" dirty="0"/>
          </a:p>
          <a:p>
            <a:r>
              <a:rPr lang="cs-CZ" dirty="0"/>
              <a:t>Jazyková bariéra</a:t>
            </a:r>
          </a:p>
          <a:p>
            <a:endParaRPr lang="cs-CZ" dirty="0"/>
          </a:p>
          <a:p>
            <a:r>
              <a:rPr lang="cs-CZ" dirty="0"/>
              <a:t>Nedostatečná finanční základna</a:t>
            </a:r>
          </a:p>
        </p:txBody>
      </p:sp>
    </p:spTree>
    <p:extLst>
      <p:ext uri="{BB962C8B-B14F-4D97-AF65-F5344CB8AC3E}">
        <p14:creationId xmlns:p14="http://schemas.microsoft.com/office/powerpoint/2010/main" val="645993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Mody produkce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Janet </a:t>
            </a:r>
            <a:r>
              <a:rPr lang="cs-CZ" dirty="0" err="1"/>
              <a:t>Staiger</a:t>
            </a:r>
            <a:r>
              <a:rPr lang="cs-CZ" dirty="0"/>
              <a:t> – </a:t>
            </a:r>
            <a:r>
              <a:rPr lang="cs-CZ" i="1" dirty="0"/>
              <a:t>The Classical Hollywood Cinema</a:t>
            </a:r>
          </a:p>
          <a:p>
            <a:r>
              <a:rPr lang="cs-CZ" dirty="0"/>
              <a:t>Koncept z Karla Marxe</a:t>
            </a:r>
          </a:p>
          <a:p>
            <a:r>
              <a:rPr lang="cs-CZ" dirty="0"/>
              <a:t>Dělba práce</a:t>
            </a:r>
          </a:p>
          <a:p>
            <a:r>
              <a:rPr lang="cs-CZ" dirty="0"/>
              <a:t>3 základní pojmy </a:t>
            </a:r>
          </a:p>
          <a:p>
            <a:pPr lvl="1"/>
            <a:r>
              <a:rPr lang="cs-CZ" dirty="0"/>
              <a:t>Pracovní síla</a:t>
            </a:r>
          </a:p>
          <a:p>
            <a:pPr lvl="1"/>
            <a:r>
              <a:rPr lang="cs-CZ" dirty="0"/>
              <a:t>Prostředky dostupné k produkci</a:t>
            </a:r>
          </a:p>
          <a:p>
            <a:pPr lvl="1"/>
            <a:r>
              <a:rPr lang="cs-CZ" dirty="0"/>
              <a:t>Financování produkce</a:t>
            </a:r>
          </a:p>
          <a:p>
            <a:r>
              <a:rPr lang="cs-CZ" dirty="0"/>
              <a:t>Management – 4 funkce</a:t>
            </a:r>
          </a:p>
          <a:p>
            <a:pPr lvl="1"/>
            <a:r>
              <a:rPr lang="cs-CZ" dirty="0"/>
              <a:t>Spravování investic</a:t>
            </a:r>
          </a:p>
          <a:p>
            <a:pPr lvl="1"/>
            <a:r>
              <a:rPr lang="cs-CZ" dirty="0"/>
              <a:t>Plánování produkce</a:t>
            </a:r>
          </a:p>
          <a:p>
            <a:pPr lvl="1"/>
            <a:r>
              <a:rPr lang="cs-CZ" dirty="0"/>
              <a:t>Počátek samotné produkce</a:t>
            </a:r>
          </a:p>
          <a:p>
            <a:pPr lvl="1"/>
            <a:r>
              <a:rPr lang="cs-CZ" dirty="0"/>
              <a:t>Koordinace a dohled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470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5633E-BE22-4F66-091F-EE4A80D28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absolvování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BD7800-435C-C464-86AC-FF1F4B987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3 části – 3 podmínky výstupu</a:t>
            </a:r>
          </a:p>
          <a:p>
            <a:pPr lvl="1"/>
            <a:r>
              <a:rPr lang="cs-CZ" dirty="0"/>
              <a:t>Hospodářské dějiny</a:t>
            </a:r>
          </a:p>
          <a:p>
            <a:pPr lvl="1"/>
            <a:r>
              <a:rPr lang="cs-CZ" dirty="0"/>
              <a:t>Estetické dějiny</a:t>
            </a:r>
          </a:p>
          <a:p>
            <a:pPr lvl="1"/>
            <a:r>
              <a:rPr lang="cs-CZ" dirty="0"/>
              <a:t>Kulturní dějiny</a:t>
            </a:r>
          </a:p>
          <a:p>
            <a:r>
              <a:rPr lang="cs-CZ" dirty="0"/>
              <a:t>Příští týden test ze zadaného textu</a:t>
            </a:r>
          </a:p>
          <a:p>
            <a:r>
              <a:rPr lang="cs-CZ" dirty="0"/>
              <a:t>Četba zadaných textů</a:t>
            </a:r>
          </a:p>
          <a:p>
            <a:r>
              <a:rPr lang="cs-CZ" dirty="0"/>
              <a:t>Prezentace </a:t>
            </a:r>
          </a:p>
          <a:p>
            <a:r>
              <a:rPr lang="cs-CZ" dirty="0"/>
              <a:t>Konspekt</a:t>
            </a:r>
          </a:p>
          <a:p>
            <a:pPr lvl="1"/>
            <a:r>
              <a:rPr lang="cs-CZ"/>
              <a:t>https://fav.phil.muni.cz/studium/bakalarske-studium/realizace-bakalarske-zaverecne-prace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8104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historie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Ekonomická analýza zkoumá alokaci zdrojů a přerozdělení produktů a služeb, jak jsou vyráběny a prodávány</a:t>
            </a:r>
          </a:p>
          <a:p>
            <a:r>
              <a:rPr lang="cs-CZ" dirty="0"/>
              <a:t>Proč se jí vůbec zabývat?</a:t>
            </a:r>
          </a:p>
          <a:p>
            <a:pPr lvl="1"/>
            <a:r>
              <a:rPr lang="cs-CZ" dirty="0"/>
              <a:t>Vliv objemu kapitálu na všechny stránky kinematografie - produkce, distribuce a předvádění </a:t>
            </a:r>
          </a:p>
          <a:p>
            <a:pPr lvl="1"/>
            <a:r>
              <a:rPr lang="cs-CZ" dirty="0"/>
              <a:t>Enormní finanční zdroje potřebné pro výrobu</a:t>
            </a:r>
          </a:p>
          <a:p>
            <a:r>
              <a:rPr lang="cs-CZ" dirty="0"/>
              <a:t>Jakýkoliv film má i ekonomické pozadí</a:t>
            </a:r>
          </a:p>
          <a:p>
            <a:pPr lvl="1"/>
            <a:r>
              <a:rPr lang="cs-CZ" dirty="0"/>
              <a:t>Každý film vzniká v jiném kontextu</a:t>
            </a:r>
          </a:p>
          <a:p>
            <a:pPr lvl="1"/>
            <a:r>
              <a:rPr lang="cs-CZ" dirty="0"/>
              <a:t>Hollywoodský systém vs. Totalitní státy vs. </a:t>
            </a:r>
            <a:r>
              <a:rPr lang="cs-CZ"/>
              <a:t>Evropské kinematografie</a:t>
            </a:r>
            <a:endParaRPr lang="cs-CZ" dirty="0"/>
          </a:p>
          <a:p>
            <a:pPr lvl="1"/>
            <a:r>
              <a:rPr lang="cs-CZ" dirty="0"/>
              <a:t>Podnikatelské kariéry a produkční historie</a:t>
            </a:r>
          </a:p>
          <a:p>
            <a:pPr lvl="1"/>
            <a:r>
              <a:rPr lang="cs-CZ" dirty="0"/>
              <a:t>Usuzovat lze kolikrát už u samotných filmů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9686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Proč dlouho nevznikala analýza ekonomiky filmu?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Estetická orientace filmových studií</a:t>
            </a:r>
          </a:p>
          <a:p>
            <a:pPr lvl="1"/>
            <a:r>
              <a:rPr lang="cs-CZ" dirty="0"/>
              <a:t>Film jako umění</a:t>
            </a:r>
          </a:p>
          <a:p>
            <a:r>
              <a:rPr lang="cs-CZ" dirty="0"/>
              <a:t>Nedostatek historických materiálů</a:t>
            </a:r>
          </a:p>
          <a:p>
            <a:pPr lvl="1"/>
            <a:r>
              <a:rPr lang="cs-CZ" dirty="0"/>
              <a:t>V závislosti na období</a:t>
            </a:r>
          </a:p>
          <a:p>
            <a:pPr lvl="1"/>
            <a:r>
              <a:rPr lang="cs-CZ" dirty="0"/>
              <a:t>Ztráty materiálů</a:t>
            </a:r>
          </a:p>
          <a:p>
            <a:pPr lvl="1"/>
            <a:r>
              <a:rPr lang="cs-CZ" dirty="0"/>
              <a:t>Pamětníci</a:t>
            </a:r>
          </a:p>
          <a:p>
            <a:pPr lvl="1"/>
            <a:r>
              <a:rPr lang="cs-CZ" dirty="0"/>
              <a:t>Nezpřístupněné materiály</a:t>
            </a:r>
          </a:p>
          <a:p>
            <a:r>
              <a:rPr lang="cs-CZ" dirty="0"/>
              <a:t>Volba tématu?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4177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výzkumu?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Great man </a:t>
            </a:r>
            <a:r>
              <a:rPr lang="cs-CZ" dirty="0" err="1"/>
              <a:t>theory</a:t>
            </a:r>
            <a:r>
              <a:rPr lang="cs-CZ" dirty="0"/>
              <a:t> – překonané</a:t>
            </a:r>
          </a:p>
          <a:p>
            <a:pPr lvl="1"/>
            <a:r>
              <a:rPr lang="cs-CZ" dirty="0"/>
              <a:t>Biografické vyprávění individuálního génia</a:t>
            </a:r>
          </a:p>
          <a:p>
            <a:r>
              <a:rPr lang="cs-CZ" dirty="0"/>
              <a:t>Rozlišovat pojmy ekonomie x obchod</a:t>
            </a:r>
          </a:p>
          <a:p>
            <a:r>
              <a:rPr lang="cs-CZ" dirty="0"/>
              <a:t>Marxistická kritika</a:t>
            </a:r>
          </a:p>
          <a:p>
            <a:pPr lvl="1"/>
            <a:r>
              <a:rPr lang="cs-CZ" dirty="0"/>
              <a:t>Infrastruktura</a:t>
            </a:r>
          </a:p>
          <a:p>
            <a:pPr lvl="1"/>
            <a:r>
              <a:rPr lang="cs-CZ" dirty="0" err="1"/>
              <a:t>Superstruktura</a:t>
            </a:r>
            <a:endParaRPr lang="cs-CZ" dirty="0"/>
          </a:p>
          <a:p>
            <a:pPr lvl="1"/>
            <a:r>
              <a:rPr lang="cs-CZ" dirty="0"/>
              <a:t>Thomas </a:t>
            </a:r>
            <a:r>
              <a:rPr lang="cs-CZ" dirty="0" err="1"/>
              <a:t>Guback</a:t>
            </a:r>
            <a:r>
              <a:rPr lang="cs-CZ" dirty="0"/>
              <a:t> – USA po WWII – vykořisťování Evropy a </a:t>
            </a:r>
          </a:p>
          <a:p>
            <a:pPr lvl="1"/>
            <a:r>
              <a:rPr lang="cs-CZ" dirty="0" err="1"/>
              <a:t>Cahiers</a:t>
            </a:r>
            <a:r>
              <a:rPr lang="cs-CZ" dirty="0"/>
              <a:t> </a:t>
            </a:r>
            <a:r>
              <a:rPr lang="cs-CZ" dirty="0" err="1"/>
              <a:t>du</a:t>
            </a:r>
            <a:r>
              <a:rPr lang="cs-CZ" dirty="0"/>
              <a:t> cinema</a:t>
            </a:r>
          </a:p>
          <a:p>
            <a:r>
              <a:rPr lang="cs-CZ" dirty="0"/>
              <a:t>Model odvozený z biologie – „ekologická nika“</a:t>
            </a:r>
          </a:p>
        </p:txBody>
      </p:sp>
    </p:spTree>
    <p:extLst>
      <p:ext uri="{BB962C8B-B14F-4D97-AF65-F5344CB8AC3E}">
        <p14:creationId xmlns:p14="http://schemas.microsoft.com/office/powerpoint/2010/main" val="2233108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B0268A-90CC-42AB-BFC9-5C40CE8BD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Doyle – </a:t>
            </a:r>
            <a:r>
              <a:rPr lang="cs-CZ" dirty="0" err="1"/>
              <a:t>Understanding</a:t>
            </a:r>
            <a:r>
              <a:rPr lang="cs-CZ" dirty="0"/>
              <a:t> Media </a:t>
            </a:r>
            <a:r>
              <a:rPr lang="cs-CZ" dirty="0" err="1"/>
              <a:t>Economics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B10D6B5-7A4D-40C5-AEC4-898129D3D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Mikroekonomie vs. Makroekonomie</a:t>
            </a:r>
          </a:p>
          <a:p>
            <a:r>
              <a:rPr lang="cs-CZ" dirty="0"/>
              <a:t>HDP</a:t>
            </a:r>
          </a:p>
          <a:p>
            <a:r>
              <a:rPr lang="cs-CZ" dirty="0"/>
              <a:t>Jak ovlivňuje výše HDP podnikání?</a:t>
            </a:r>
          </a:p>
          <a:p>
            <a:r>
              <a:rPr lang="cs-CZ" dirty="0"/>
              <a:t>Marginální užitek</a:t>
            </a:r>
          </a:p>
          <a:p>
            <a:r>
              <a:rPr lang="cs-CZ" dirty="0"/>
              <a:t>Firma v ekonomické teorii</a:t>
            </a:r>
          </a:p>
          <a:p>
            <a:pPr lvl="1"/>
            <a:r>
              <a:rPr lang="cs-CZ" dirty="0"/>
              <a:t>Co je průmysl?</a:t>
            </a:r>
          </a:p>
          <a:p>
            <a:r>
              <a:rPr lang="cs-CZ" dirty="0"/>
              <a:t>Motivace zisku?</a:t>
            </a:r>
          </a:p>
          <a:p>
            <a:r>
              <a:rPr lang="cs-CZ" dirty="0"/>
              <a:t>Chování firem?</a:t>
            </a:r>
          </a:p>
          <a:p>
            <a:r>
              <a:rPr lang="cs-CZ" dirty="0"/>
              <a:t>Koncept nákladů ušlé příležitosti</a:t>
            </a:r>
          </a:p>
        </p:txBody>
      </p:sp>
    </p:spTree>
    <p:extLst>
      <p:ext uri="{BB962C8B-B14F-4D97-AF65-F5344CB8AC3E}">
        <p14:creationId xmlns:p14="http://schemas.microsoft.com/office/powerpoint/2010/main" val="3859466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E8AB18-412F-4BFB-B3E5-FB6FC588B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274638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Doyle – </a:t>
            </a:r>
            <a:r>
              <a:rPr lang="cs-CZ" dirty="0" err="1"/>
              <a:t>Understanding</a:t>
            </a:r>
            <a:r>
              <a:rPr lang="cs-CZ" dirty="0"/>
              <a:t> Media </a:t>
            </a:r>
            <a:r>
              <a:rPr lang="cs-CZ" dirty="0" err="1"/>
              <a:t>Economics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54374-C04F-4959-A006-9F6761789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Struktury trhu</a:t>
            </a:r>
          </a:p>
          <a:p>
            <a:pPr lvl="1"/>
            <a:r>
              <a:rPr lang="cs-CZ" dirty="0"/>
              <a:t>Na čem závisí struktura trhu?</a:t>
            </a:r>
          </a:p>
          <a:p>
            <a:pPr lvl="1"/>
            <a:r>
              <a:rPr lang="cs-CZ" dirty="0"/>
              <a:t>3 základní</a:t>
            </a:r>
          </a:p>
          <a:p>
            <a:r>
              <a:rPr lang="cs-CZ" dirty="0"/>
              <a:t>Teorie nedokonalé soutěže</a:t>
            </a:r>
          </a:p>
          <a:p>
            <a:r>
              <a:rPr lang="cs-CZ" dirty="0" err="1"/>
              <a:t>Structure</a:t>
            </a:r>
            <a:r>
              <a:rPr lang="cs-CZ" dirty="0"/>
              <a:t> – </a:t>
            </a:r>
            <a:r>
              <a:rPr lang="cs-CZ" dirty="0" err="1"/>
              <a:t>Conduct</a:t>
            </a:r>
            <a:r>
              <a:rPr lang="cs-CZ" dirty="0"/>
              <a:t> – Performance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7068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Průmyslová analýza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Různé modely a metody</a:t>
            </a:r>
          </a:p>
          <a:p>
            <a:r>
              <a:rPr lang="cs-CZ" dirty="0"/>
              <a:t>Douglas Gomery – </a:t>
            </a:r>
            <a:r>
              <a:rPr lang="cs-CZ" i="1" dirty="0"/>
              <a:t>Media Economics: Terms of Analysis</a:t>
            </a:r>
          </a:p>
          <a:p>
            <a:r>
              <a:rPr lang="cs-CZ" dirty="0"/>
              <a:t>Jak se chovají korporace, jak interagují se silami nabídky a poptávky</a:t>
            </a:r>
          </a:p>
          <a:p>
            <a:r>
              <a:rPr lang="cs-CZ" dirty="0"/>
              <a:t>Překrývá se s mnoha dalšími specializovanými oblastmi</a:t>
            </a:r>
          </a:p>
          <a:p>
            <a:pPr lvl="1"/>
            <a:r>
              <a:rPr lang="cs-CZ" dirty="0"/>
              <a:t>Bankovnictví, mezinárodní obchod, ekonomie práce, vládní financování</a:t>
            </a:r>
          </a:p>
          <a:p>
            <a:r>
              <a:rPr lang="cs-CZ" dirty="0"/>
              <a:t>Structure – conduct – performance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1108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Ekonomická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Soubor firem vyrábějících podobný typ produktu nebo služby vytváří průmysl</a:t>
            </a:r>
          </a:p>
          <a:p>
            <a:r>
              <a:rPr lang="cs-CZ" dirty="0"/>
              <a:t>Zákl. otázka – </a:t>
            </a:r>
            <a:r>
              <a:rPr lang="cs-CZ" i="1" dirty="0"/>
              <a:t>Kdo vlastní média?</a:t>
            </a:r>
          </a:p>
          <a:p>
            <a:r>
              <a:rPr lang="cs-CZ" dirty="0"/>
              <a:t>Nabídka vs. Poptávka</a:t>
            </a:r>
          </a:p>
          <a:p>
            <a:r>
              <a:rPr lang="cs-CZ" dirty="0"/>
              <a:t>Rupert </a:t>
            </a:r>
            <a:r>
              <a:rPr lang="cs-CZ" dirty="0" err="1"/>
              <a:t>Murdoch</a:t>
            </a:r>
            <a:r>
              <a:rPr lang="cs-CZ" dirty="0"/>
              <a:t> – propojení Hollywoodu s televizním průmyslem v 80. letech</a:t>
            </a:r>
          </a:p>
          <a:p>
            <a:r>
              <a:rPr lang="cs-CZ" dirty="0"/>
              <a:t>Vertikální integrace – plná nebo částečná</a:t>
            </a:r>
          </a:p>
          <a:p>
            <a:pPr lvl="1"/>
            <a:r>
              <a:rPr lang="cs-CZ" dirty="0"/>
              <a:t>Redukce transakčních nákladů</a:t>
            </a:r>
          </a:p>
          <a:p>
            <a:pPr lvl="1"/>
            <a:r>
              <a:rPr lang="cs-CZ" dirty="0"/>
              <a:t>Kontrola trhu</a:t>
            </a:r>
          </a:p>
          <a:p>
            <a:r>
              <a:rPr lang="cs-CZ" dirty="0"/>
              <a:t>Horizontální integrace</a:t>
            </a:r>
          </a:p>
          <a:p>
            <a:r>
              <a:rPr lang="cs-CZ" dirty="0"/>
              <a:t>„Diagonální integrace“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6316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EBF14C905DA994A94741BB3EB558898" ma:contentTypeVersion="13" ma:contentTypeDescription="Vytvoří nový dokument" ma:contentTypeScope="" ma:versionID="3d41035ff6bb99f752f3ddc8433ec754">
  <xsd:schema xmlns:xsd="http://www.w3.org/2001/XMLSchema" xmlns:xs="http://www.w3.org/2001/XMLSchema" xmlns:p="http://schemas.microsoft.com/office/2006/metadata/properties" xmlns:ns3="698d4693-b845-4eea-a2ab-79337e6936d2" xmlns:ns4="6ece9e18-de0b-4f92-8bc3-c96f1f3922e7" targetNamespace="http://schemas.microsoft.com/office/2006/metadata/properties" ma:root="true" ma:fieldsID="3f5aeba1316f496d43a20c9869dfa93b" ns3:_="" ns4:_="">
    <xsd:import namespace="698d4693-b845-4eea-a2ab-79337e6936d2"/>
    <xsd:import namespace="6ece9e18-de0b-4f92-8bc3-c96f1f3922e7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8d4693-b845-4eea-a2ab-79337e6936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ce9e18-de0b-4f92-8bc3-c96f1f3922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9CBF45D-D2F6-4D47-A03B-D37B7E28CD99}">
  <ds:schemaRefs>
    <ds:schemaRef ds:uri="http://schemas.openxmlformats.org/package/2006/metadata/core-properties"/>
    <ds:schemaRef ds:uri="http://purl.org/dc/dcmitype/"/>
    <ds:schemaRef ds:uri="http://schemas.microsoft.com/office/2006/metadata/properties"/>
    <ds:schemaRef ds:uri="http://purl.org/dc/terms/"/>
    <ds:schemaRef ds:uri="6ece9e18-de0b-4f92-8bc3-c96f1f3922e7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698d4693-b845-4eea-a2ab-79337e6936d2"/>
  </ds:schemaRefs>
</ds:datastoreItem>
</file>

<file path=customXml/itemProps2.xml><?xml version="1.0" encoding="utf-8"?>
<ds:datastoreItem xmlns:ds="http://schemas.openxmlformats.org/officeDocument/2006/customXml" ds:itemID="{D492F078-7F5A-43F5-A9EA-CFA61F469E5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2050D5C-1136-43D0-9D3E-C60A6C46AD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98d4693-b845-4eea-a2ab-79337e6936d2"/>
    <ds:schemaRef ds:uri="6ece9e18-de0b-4f92-8bc3-c96f1f3922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18057</TotalTime>
  <Words>789</Words>
  <Application>Microsoft Office PowerPoint</Application>
  <PresentationFormat>Předvádění na obrazovce (4:3)</PresentationFormat>
  <Paragraphs>166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Calibri</vt:lpstr>
      <vt:lpstr>Motiv systému Office</vt:lpstr>
      <vt:lpstr>FAVBPa110 – Paradigmata... - hospodářské dějiny</vt:lpstr>
      <vt:lpstr>Podmínky absolvování</vt:lpstr>
      <vt:lpstr>Ekonomická historie</vt:lpstr>
      <vt:lpstr>Proč dlouho nevznikala analýza ekonomiky filmu?</vt:lpstr>
      <vt:lpstr>Metody výzkumu?</vt:lpstr>
      <vt:lpstr>Doyle – Understanding Media Economics</vt:lpstr>
      <vt:lpstr>Doyle – Understanding Media Economics</vt:lpstr>
      <vt:lpstr>Průmyslová analýza</vt:lpstr>
      <vt:lpstr>Ekonomická struktura</vt:lpstr>
      <vt:lpstr>Ekonomické chování</vt:lpstr>
      <vt:lpstr>Performance - Výkon</vt:lpstr>
      <vt:lpstr>Doyle – Understanding Media Economics</vt:lpstr>
      <vt:lpstr>Příklady médií</vt:lpstr>
      <vt:lpstr>Case study</vt:lpstr>
      <vt:lpstr>Case study – utváření USA film průmyslu Přechod o volné soutěže k oligopolu</vt:lpstr>
      <vt:lpstr>Reklama?</vt:lpstr>
      <vt:lpstr>Kinematografie malého národa</vt:lpstr>
      <vt:lpstr>Mody produkce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Bakalářský seminář II - ekonomická historie</dc:title>
  <dc:creator>Michal</dc:creator>
  <cp:lastModifiedBy>Michal Večeřa</cp:lastModifiedBy>
  <cp:revision>73</cp:revision>
  <dcterms:created xsi:type="dcterms:W3CDTF">2015-02-20T12:52:31Z</dcterms:created>
  <dcterms:modified xsi:type="dcterms:W3CDTF">2022-09-20T16:47:50Z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0x010100EEBF14C905DA994A94741BB3EB558898</vt:lpwstr>
  </property>
</Properties>
</file>