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57" r:id="rId9"/>
    <p:sldId id="258" r:id="rId10"/>
    <p:sldId id="259" r:id="rId11"/>
    <p:sldId id="260" r:id="rId12"/>
    <p:sldId id="261" r:id="rId13"/>
    <p:sldId id="268" r:id="rId14"/>
    <p:sldId id="274" r:id="rId15"/>
    <p:sldId id="275" r:id="rId16"/>
    <p:sldId id="276" r:id="rId17"/>
    <p:sldId id="277" r:id="rId18"/>
    <p:sldId id="269" r:id="rId19"/>
    <p:sldId id="270" r:id="rId20"/>
    <p:sldId id="271" r:id="rId21"/>
    <p:sldId id="272" r:id="rId22"/>
    <p:sldId id="289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0D4"/>
    <a:srgbClr val="B1FFF0"/>
    <a:srgbClr val="FA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56"/>
    <p:restoredTop sz="94627"/>
  </p:normalViewPr>
  <p:slideViewPr>
    <p:cSldViewPr snapToGrid="0" snapToObjects="1">
      <p:cViewPr varScale="1">
        <p:scale>
          <a:sx n="84" d="100"/>
          <a:sy n="84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60AD8-8A7B-9844-AFED-9E2E6A7A1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A9438B-0249-5E4A-AC37-8473BE0DD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C25DDD-C40E-DE42-ADE2-FC63DC1EC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082B2F-A5D7-784A-A5F3-9A8A059F7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7DC774-66E9-544C-A075-87EAB89A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39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D8788-C136-8841-ADD2-E55F5B42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500B56-830A-DF47-BE1A-DC34C35C6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E03713-BA0C-BD4C-9640-3C710F96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553466-1C73-8C42-84CC-79EBB6DB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DB89B6-48DE-324C-82FE-C31361C8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90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76F58A0-03C1-9741-9876-0ECADC1A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11870B-5F4D-5D43-86EC-C9DA4842F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E75CE0-9518-074B-A9B6-730FC47A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AF06E5-3787-6342-AF0E-599C71A4E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1B5DE8-9AE6-FF44-90CA-F3D641B2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3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E8C82-4718-F04B-B99B-4B90B864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346F72-61BF-5843-BEE3-6CD287C7B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D617B9-DA02-9E48-B723-99B63EED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C7A307-C6B2-834A-83EE-D296B710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77754E-A4AF-864F-867B-83DCCF68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44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DB280-0213-CB4E-89D9-3E01E663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959C86-2F91-3644-AE45-A90606DB9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1E6C07-6920-6A43-B419-DC1AE406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1B74F5-E2D8-E543-B480-9F9D5CF59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DA4A1C-D36D-504B-A4B3-4012F3B6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57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C1A64-503E-584D-8A54-6454458D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B59CEC-0D3F-6342-8EE7-093D5FD66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B55DCD-FCCF-6B4A-80AB-A542DA010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C32A2-675E-064B-A081-9440A5DC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7E7053-8B1F-C74F-A79D-0257C23F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096E08-9811-8546-B88E-5B122B0A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7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F9D50-2980-7744-B6A3-15FE5DF1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DFBADF-351A-314A-B3B7-6BACA5E6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7C7C91-4635-DF4E-8407-916D977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BABAB4-138C-2946-958A-597A8B266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2538B5F-DA6B-A742-90A0-AFC37960E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5035797-BA40-9D49-83B0-2B9375B4D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D745FA9-3E7B-3842-90A4-52620B56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B22EB62-5B2E-F042-B66D-1EEAE710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55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83C62-C3B5-4246-BA1B-BE3CCFA4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28EF7D0-55F7-834A-9B81-F798F716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721571-4D81-AB4D-B23B-8F31A06B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D3AF8A-F4F6-6041-8300-CE92A0A0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07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44D7D9A-AC87-7545-B5B3-4EFABBAD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FA19E7A-045B-584D-9F78-2D8B16E9B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9F136E-D8F8-6344-B7EF-286ABB05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52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88402-FB7D-E64E-81AA-B96D0632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CCFF3-D459-4F44-8F96-05F10AA4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8F841E-18EE-0748-B9DE-1A80A40EB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AF8DB7-094B-AD47-957C-684589ED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366F5F-76B8-C346-B59D-9003E55B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9351BA-2282-AE45-BE58-FA48A66E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29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5ABA7-0940-154B-B40C-B2D5ADFC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B824E3A-C3D5-994E-A095-304B0DDC1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F3F576-E663-9049-8E62-A24291BA5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94BED2-A4CE-1A44-A5FA-93B4E96C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05138C-3EEE-1246-970A-363D62AA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7A87AF-187A-A843-9263-76BD3984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8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D4EC53-744F-F34E-A3D9-B2796B10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5F558D-4C62-CF4E-BAF4-7066A23A0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B66F48-6B7F-5340-9548-371DCEEBE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15721-65C4-5843-A8B9-DF514EA3AE98}" type="datetimeFigureOut">
              <a:rPr lang="cs-CZ" smtClean="0"/>
              <a:t>11.11.22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B3A85-EAA2-F046-81E0-F3BD33124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C3C14E-64AB-8E41-813F-AFA80DFE5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51901-6A39-5A4F-851D-F1A3D3CC72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72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youtube.com/watch?v=OkW3zQwut1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qrX9s0zVy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UNfyHxLjV4" TargetMode="External"/><Relationship Id="rId4" Type="http://schemas.openxmlformats.org/officeDocument/2006/relationships/hyperlink" Target="https://www.youtube.com/watch?v=16WyS5DnwuI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75FFA-D406-AC42-85A9-15A0AA643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Česká nová vlna 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7B4F45-B4C3-3D4F-9B0E-F3870724B0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FAVkh006</a:t>
            </a:r>
          </a:p>
          <a:p>
            <a:r>
              <a:rPr lang="cs-CZ" dirty="0"/>
              <a:t>12. 11. 2022</a:t>
            </a:r>
          </a:p>
          <a:p>
            <a:r>
              <a:rPr lang="cs-CZ" dirty="0"/>
              <a:t>Mgr. Šárka </a:t>
            </a:r>
            <a:r>
              <a:rPr lang="cs-CZ" dirty="0" err="1"/>
              <a:t>Gmiterková</a:t>
            </a:r>
            <a:r>
              <a:rPr lang="cs-CZ" dirty="0"/>
              <a:t>, Ph.D.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749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005A9-671A-6B4D-9E1A-63249791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4000" b="1" i="1"/>
              <a:t>O něčem jiném </a:t>
            </a:r>
            <a:r>
              <a:rPr lang="cs-CZ" sz="4000" b="1"/>
              <a:t>(1963)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60689-CF63-CE41-A349-34863F1D6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1700" dirty="0"/>
              <a:t>„Film o Evě Bosákové? Ne, o něčem jiném.“ </a:t>
            </a:r>
          </a:p>
          <a:p>
            <a:r>
              <a:rPr lang="cs-CZ" sz="1700" dirty="0"/>
              <a:t>Celovečerní debut, TS Šmída-Fikar, podle námětu Františka Kožíka o gymnastce Evě Bosákové</a:t>
            </a:r>
          </a:p>
          <a:p>
            <a:pPr lvl="1"/>
            <a:r>
              <a:rPr lang="cs-CZ" sz="1700" dirty="0"/>
              <a:t>Chytilová nepřibližuje jen úspěchy a nenabízí jen pozitivní vzor, ale také zkoumá daň, kterou sportovci svůj úspěch platí.</a:t>
            </a:r>
          </a:p>
          <a:p>
            <a:pPr lvl="1"/>
            <a:r>
              <a:rPr lang="cs-CZ" sz="1700" dirty="0"/>
              <a:t>Dále přidala druhou hlavní hrdinku, aby mohla téma ženského údělu rozevřít.</a:t>
            </a:r>
          </a:p>
          <a:p>
            <a:pPr lvl="1"/>
            <a:r>
              <a:rPr lang="cs-CZ" sz="1700" dirty="0"/>
              <a:t>Spokojená není ani nadaná sportovkyně, která zasvětila život profesi, ani žena v domácnosti. </a:t>
            </a:r>
          </a:p>
          <a:p>
            <a:r>
              <a:rPr lang="cs-CZ" sz="1700" dirty="0"/>
              <a:t>Stylově jde o další variantu </a:t>
            </a:r>
            <a:r>
              <a:rPr lang="cs-CZ" sz="1700" dirty="0" err="1"/>
              <a:t>cinema-verité</a:t>
            </a:r>
            <a:r>
              <a:rPr lang="cs-CZ" sz="1700" dirty="0"/>
              <a:t> (film-pravda) – neherci, improvizace, všednost a každodennost</a:t>
            </a:r>
          </a:p>
          <a:p>
            <a:r>
              <a:rPr lang="cs-CZ" sz="1700" dirty="0">
                <a:hlinkClick r:id="rId2"/>
              </a:rPr>
              <a:t>https://www.youtube.com/watch?v=OkW3zQwut1k</a:t>
            </a:r>
            <a:endParaRPr lang="cs-CZ" sz="1700" dirty="0"/>
          </a:p>
          <a:p>
            <a:pPr lvl="1"/>
            <a:endParaRPr lang="cs-CZ" sz="1700" dirty="0"/>
          </a:p>
        </p:txBody>
      </p:sp>
      <p:pic>
        <p:nvPicPr>
          <p:cNvPr id="5" name="Obrázek 4" descr="Obsah obrázku osoba, sport, žena, držení&#10;&#10;Popis byl vytvořen automaticky">
            <a:extLst>
              <a:ext uri="{FF2B5EF4-FFF2-40B4-BE49-F238E27FC236}">
                <a16:creationId xmlns:a16="http://schemas.microsoft.com/office/drawing/2014/main" id="{EE7391AF-F2B2-AD44-AC7E-BE5522EB5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67" r="4" b="4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pic>
        <p:nvPicPr>
          <p:cNvPr id="7" name="Obrázek 6" descr="Obsah obrázku interiér, osoba, muž, vsedě&#10;&#10;Popis byl vytvořen automaticky">
            <a:extLst>
              <a:ext uri="{FF2B5EF4-FFF2-40B4-BE49-F238E27FC236}">
                <a16:creationId xmlns:a16="http://schemas.microsoft.com/office/drawing/2014/main" id="{11BA4E3B-66EC-2D40-8DFF-C2A1673DE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73" r="1" b="4081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9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932CB-3EC7-6B4C-BEB6-89BFF25F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 b="1" i="1"/>
              <a:t>Sedmikrásky</a:t>
            </a:r>
            <a:r>
              <a:rPr lang="cs-CZ" sz="3600" b="1"/>
              <a:t> (1966)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E99581-9240-1846-8124-E0BE90D9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cs-CZ" sz="1800"/>
              <a:t>Námět, na kterém Chytilová zpočátku pracovala s Pavlem Juráčkem („Chudobky“)</a:t>
            </a:r>
          </a:p>
          <a:p>
            <a:r>
              <a:rPr lang="cs-CZ" sz="1800"/>
              <a:t>Projekt, na němž by mohla spolupracovat s manželem, kameramanem Jaroslavem Kučerou. Pevnější tematický rámec snímku vtiskla Ester Krumbachová.</a:t>
            </a:r>
          </a:p>
          <a:p>
            <a:r>
              <a:rPr lang="cs-CZ" sz="1800"/>
              <a:t>Klíčovým tématem je </a:t>
            </a:r>
            <a:r>
              <a:rPr lang="cs-CZ" sz="1800" b="1"/>
              <a:t>destrukce</a:t>
            </a:r>
            <a:r>
              <a:rPr lang="cs-CZ" sz="1800"/>
              <a:t> (nejen v negativním, ale i v pozitivním slova smyslu?)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2D620F-A9A5-8D49-8E02-8DA5D15C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202058"/>
            <a:ext cx="5628018" cy="422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3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2C6AC-3D9E-AE4E-9CF3-435AF1FC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b="1" i="1" dirty="0"/>
              <a:t>Ovoce stromů rajských jíme </a:t>
            </a:r>
            <a:r>
              <a:rPr lang="cs-CZ" b="1" dirty="0"/>
              <a:t>(1969)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E3C131-8FF6-144B-B49F-E90A7726B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1700"/>
              <a:t>Další film trojice Chytilová – Krumbachová – Kučera </a:t>
            </a:r>
          </a:p>
          <a:p>
            <a:r>
              <a:rPr lang="cs-CZ" sz="1700"/>
              <a:t>Koprodukce s belgickou firmou Elizabeth film</a:t>
            </a:r>
          </a:p>
          <a:p>
            <a:r>
              <a:rPr lang="cs-CZ" sz="1700"/>
              <a:t>Podobenství, volně navázané na biblický příběh o Evě, Adamovi a hadovi-svůdci; detektivka, komedie mravů nebo horor; snaha vyjádřit se oklikou k nastupující normalizaci Československa </a:t>
            </a:r>
          </a:p>
          <a:p>
            <a:r>
              <a:rPr lang="cs-CZ" sz="1700"/>
              <a:t>Hlavní role ztvárnili herci ze studia Ypsilon (Jitka Nováková, Karel Novák, Jan Schmid), výrazně stylizované herectví + zpívaná dikce &gt;&gt; operní stylizace</a:t>
            </a:r>
          </a:p>
          <a:p>
            <a:r>
              <a:rPr lang="cs-CZ" sz="1700"/>
              <a:t>Téma tabuizované ženské sexuality?</a:t>
            </a:r>
          </a:p>
          <a:p>
            <a:endParaRPr lang="cs-CZ" sz="1700"/>
          </a:p>
        </p:txBody>
      </p:sp>
      <p:pic>
        <p:nvPicPr>
          <p:cNvPr id="5" name="Obrázek 4" descr="Obsah obrázku tráva, vsedě, exteriér, osoba&#10;&#10;Popis byl vytvořen automaticky">
            <a:extLst>
              <a:ext uri="{FF2B5EF4-FFF2-40B4-BE49-F238E27FC236}">
                <a16:creationId xmlns:a16="http://schemas.microsoft.com/office/drawing/2014/main" id="{E76AF42E-4B92-E24F-AEB5-CF28F0BF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85" r="726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6285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48C3A-3643-0846-9DA7-29E09B250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2500" b="1"/>
              <a:t>Drahomíra Vihanová (1930 – 2017)</a:t>
            </a:r>
            <a:br>
              <a:rPr lang="cs-CZ" sz="2500"/>
            </a:br>
            <a:endParaRPr lang="cs-CZ" sz="25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901B8D-53A1-9948-8C10-FF6A4F133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cs-CZ" sz="1800"/>
              <a:t>Studentský film </a:t>
            </a:r>
            <a:r>
              <a:rPr lang="cs-CZ" sz="1800" i="1"/>
              <a:t>Fuga na černých klávesách </a:t>
            </a:r>
            <a:r>
              <a:rPr lang="cs-CZ" sz="1800"/>
              <a:t>(1964) &gt;&gt; kontinuálně reflektuje téma rasismu a etnické jinakosti</a:t>
            </a:r>
          </a:p>
          <a:p>
            <a:r>
              <a:rPr lang="cs-CZ" sz="1800"/>
              <a:t>Pracovala jako asistentka režie na filmech Otakara Vávry </a:t>
            </a:r>
            <a:r>
              <a:rPr lang="cs-CZ" sz="1800" i="1"/>
              <a:t>Romance pro křídlovku</a:t>
            </a:r>
            <a:r>
              <a:rPr lang="cs-CZ" sz="1800"/>
              <a:t> a </a:t>
            </a:r>
            <a:r>
              <a:rPr lang="cs-CZ" sz="1800" i="1"/>
              <a:t>Třináctá komnata</a:t>
            </a:r>
          </a:p>
          <a:p>
            <a:r>
              <a:rPr lang="cs-CZ" sz="1800"/>
              <a:t>Absolvovala FAMU v roce 1967, debutovala snímkem </a:t>
            </a:r>
            <a:r>
              <a:rPr lang="cs-CZ" sz="1800" i="1"/>
              <a:t>Zabitá neděle </a:t>
            </a:r>
            <a:r>
              <a:rPr lang="cs-CZ" sz="1800"/>
              <a:t>roku 1969 &gt;&gt; tematizuje vnitřní uzavření a z něj vyplývající strádání</a:t>
            </a:r>
          </a:p>
          <a:p>
            <a:r>
              <a:rPr lang="cs-CZ" sz="1800"/>
              <a:t>Tři celovečerní hrané filmy, řada krátkých dokumentů</a:t>
            </a:r>
          </a:p>
          <a:p>
            <a:endParaRPr lang="cs-CZ" sz="1800"/>
          </a:p>
          <a:p>
            <a:endParaRPr lang="cs-CZ" sz="1800"/>
          </a:p>
        </p:txBody>
      </p:sp>
      <p:pic>
        <p:nvPicPr>
          <p:cNvPr id="7" name="Obrázek 6" descr="Obsah obrázku osoba, exteriér, muž, brýle&#10;&#10;Popis byl vytvořen automaticky">
            <a:extLst>
              <a:ext uri="{FF2B5EF4-FFF2-40B4-BE49-F238E27FC236}">
                <a16:creationId xmlns:a16="http://schemas.microsoft.com/office/drawing/2014/main" id="{4389E6B3-E5C6-D444-877B-81BB08F5C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52" b="4"/>
          <a:stretch/>
        </p:blipFill>
        <p:spPr>
          <a:xfrm>
            <a:off x="6788383" y="613148"/>
            <a:ext cx="4565417" cy="26791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1669B3-253F-F14B-BF04-01E72AB22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368" y="3429000"/>
            <a:ext cx="4708397" cy="26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7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B39286B-772E-4B31-95F0-33484AFAA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9AE731-4AFA-3242-8E79-B0F6F756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232" y="365760"/>
            <a:ext cx="4928616" cy="2057400"/>
          </a:xfrm>
        </p:spPr>
        <p:txBody>
          <a:bodyPr anchor="b">
            <a:normAutofit/>
          </a:bodyPr>
          <a:lstStyle/>
          <a:p>
            <a:r>
              <a:rPr lang="cs-CZ" sz="4000" b="1"/>
              <a:t>Ester Krumbachová (1923–1996)</a:t>
            </a:r>
            <a:br>
              <a:rPr lang="cs-CZ" sz="4000"/>
            </a:br>
            <a:endParaRPr lang="cs-CZ" sz="400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E31B8AE6-85B9-834C-94AF-D75DC5B77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807" y="346634"/>
            <a:ext cx="1801401" cy="2935224"/>
          </a:xfrm>
          <a:prstGeom prst="rect">
            <a:avLst/>
          </a:prstGeom>
        </p:spPr>
      </p:pic>
      <p:pic>
        <p:nvPicPr>
          <p:cNvPr id="6" name="Obrázek 5" descr="Obsah obrázku osoba, dav&#10;&#10;Popis byl vytvořen automaticky">
            <a:extLst>
              <a:ext uri="{FF2B5EF4-FFF2-40B4-BE49-F238E27FC236}">
                <a16:creationId xmlns:a16="http://schemas.microsoft.com/office/drawing/2014/main" id="{64EFF730-4577-944B-A970-0CF4AAFF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3793831"/>
            <a:ext cx="4855464" cy="255303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FA79A8-0B2C-4219-95C7-D68CB577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43719-1D57-7548-8836-52C7B9C0B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232" y="2624328"/>
            <a:ext cx="4928616" cy="3538728"/>
          </a:xfrm>
        </p:spPr>
        <p:txBody>
          <a:bodyPr anchor="t">
            <a:normAutofit/>
          </a:bodyPr>
          <a:lstStyle/>
          <a:p>
            <a:r>
              <a:rPr lang="cs-CZ" sz="1700"/>
              <a:t>„šedá eminence“, „múza československé nové vlny“</a:t>
            </a:r>
          </a:p>
          <a:p>
            <a:r>
              <a:rPr lang="cs-CZ" sz="1700"/>
              <a:t>výtvarnice, kostýmní výtvarnice, spisovatelka, scenáristka, textařka, dramaturgyně, režisérka</a:t>
            </a:r>
          </a:p>
          <a:p>
            <a:r>
              <a:rPr lang="cs-CZ" sz="1700"/>
              <a:t>Podílela se na řadě projektů NV, v různých funkcích &gt;&gt; princip kolektivního autorství NV filmů?</a:t>
            </a:r>
          </a:p>
          <a:p>
            <a:r>
              <a:rPr lang="cs-CZ" sz="1700"/>
              <a:t>Jediná režie: </a:t>
            </a:r>
            <a:r>
              <a:rPr lang="cs-CZ" sz="1700" i="1"/>
              <a:t>Vražda ing. Čerta </a:t>
            </a:r>
            <a:r>
              <a:rPr lang="cs-CZ" sz="1700"/>
              <a:t>(1970)</a:t>
            </a:r>
          </a:p>
          <a:p>
            <a:r>
              <a:rPr lang="cs-CZ" sz="1700">
                <a:hlinkClick r:id="rId4"/>
              </a:rPr>
              <a:t>https://www.youtube.com/watch?v=pqrX9s0zVyA</a:t>
            </a:r>
            <a:endParaRPr lang="cs-CZ" sz="1700"/>
          </a:p>
          <a:p>
            <a:r>
              <a:rPr lang="cs-CZ" sz="1700"/>
              <a:t>Film nikdy nestudovala; po studiích užité malby na brněnské SUPŠ se několik let věnovala divadelní scénografii &gt;&gt; film ji láká jako </a:t>
            </a:r>
            <a:r>
              <a:rPr lang="cs-CZ" sz="1700" i="1"/>
              <a:t>gesamtkunstwerk</a:t>
            </a:r>
            <a:r>
              <a:rPr lang="cs-CZ" sz="1700"/>
              <a:t>, který dovoloval propojit výtvarné umění, slovo a pohyb s kompozicí barev. 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1077435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B39286B-772E-4B31-95F0-33484AFAA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ADC82B-4CD3-C647-8979-472CA2B3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232" y="365760"/>
            <a:ext cx="4928616" cy="2057400"/>
          </a:xfrm>
        </p:spPr>
        <p:txBody>
          <a:bodyPr anchor="b">
            <a:normAutofit/>
          </a:bodyPr>
          <a:lstStyle/>
          <a:p>
            <a:r>
              <a:rPr lang="cs-CZ" sz="4000" b="1"/>
              <a:t>Ester Krumbachová</a:t>
            </a:r>
          </a:p>
        </p:txBody>
      </p:sp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B9F879CA-257F-EC47-A7CA-5FDBC9145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74" y="346634"/>
            <a:ext cx="3727268" cy="2935224"/>
          </a:xfrm>
          <a:prstGeom prst="rect">
            <a:avLst/>
          </a:prstGeom>
        </p:spPr>
      </p:pic>
      <p:pic>
        <p:nvPicPr>
          <p:cNvPr id="6" name="Obrázek 5" descr="Obsah obrázku osoba, strom, exteriér, lidé&#10;&#10;Popis byl vytvořen automaticky">
            <a:extLst>
              <a:ext uri="{FF2B5EF4-FFF2-40B4-BE49-F238E27FC236}">
                <a16:creationId xmlns:a16="http://schemas.microsoft.com/office/drawing/2014/main" id="{E5F4DC4A-35A3-B84D-8687-A4353155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3705321"/>
            <a:ext cx="4855464" cy="273005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FA79A8-0B2C-4219-95C7-D68CB577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EF11E8-5127-844D-89E2-41CD81C22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232" y="2624328"/>
            <a:ext cx="4928616" cy="3538728"/>
          </a:xfrm>
        </p:spPr>
        <p:txBody>
          <a:bodyPr anchor="t">
            <a:normAutofit/>
          </a:bodyPr>
          <a:lstStyle/>
          <a:p>
            <a:r>
              <a:rPr lang="cs-CZ" sz="1600"/>
              <a:t>Tendence ji vřazovat výhradně do kontextu nové vlny; spolupracovala s klasiky domácí kinematografie (Martin Frič, Otakar Vávra), s první generací FAMU (Karel Kachyňa, Zbyněk Brynych, Vojtěch Jasný), s žánrově vyhraněnými režiséry (Zdeněk Podskalský) i s těmi autory, k nimž měla osobně blízko a na společných projektech často zastávala vícero pozic (hlavně Jan Němec či Věra Chytilová).</a:t>
            </a:r>
          </a:p>
          <a:p>
            <a:r>
              <a:rPr lang="cs-CZ" sz="1600"/>
              <a:t>Do většiny projektů vstupovala z pozice kostýmní návrhářky nebo filmové výtvarnice &gt;&gt; exkluzivní pozice, jejíž přesnou definici či náplň nenajdeme v žádném organizačním řádu, „šitá na míru“ konkrétním titulům a vázaná na interakci s režiséry, kameramany nebo scenáristy. </a:t>
            </a:r>
          </a:p>
        </p:txBody>
      </p:sp>
    </p:spTree>
    <p:extLst>
      <p:ext uri="{BB962C8B-B14F-4D97-AF65-F5344CB8AC3E}">
        <p14:creationId xmlns:p14="http://schemas.microsoft.com/office/powerpoint/2010/main" val="459391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EC6116-1C02-3544-B4F9-AE47839D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„Kostým jako koncentrovaná vizuální indicie o postavě“</a:t>
            </a:r>
          </a:p>
        </p:txBody>
      </p:sp>
      <p:pic>
        <p:nvPicPr>
          <p:cNvPr id="12" name="Obrázek 11" descr="Obsah obrázku osoba&#10;&#10;Popis byl vytvořen automaticky">
            <a:extLst>
              <a:ext uri="{FF2B5EF4-FFF2-40B4-BE49-F238E27FC236}">
                <a16:creationId xmlns:a16="http://schemas.microsoft.com/office/drawing/2014/main" id="{D5C02F45-7321-8946-92C8-351B3DCF6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886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8" name="Obrázek 7" descr="Obsah obrázku osoba, bílá, závěs&#10;&#10;Popis byl vytvořen automaticky">
            <a:extLst>
              <a:ext uri="{FF2B5EF4-FFF2-40B4-BE49-F238E27FC236}">
                <a16:creationId xmlns:a16="http://schemas.microsoft.com/office/drawing/2014/main" id="{52980C57-9EB3-D34E-8229-96753DE15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" r="9669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4" name="Obrázek 13" descr="Obsah obrázku text, osoba, muž, oblek&#10;&#10;Popis byl vytvořen automaticky">
            <a:extLst>
              <a:ext uri="{FF2B5EF4-FFF2-40B4-BE49-F238E27FC236}">
                <a16:creationId xmlns:a16="http://schemas.microsoft.com/office/drawing/2014/main" id="{75E0A06A-C0B2-CB4E-9E44-CC0F0A15A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0" r="5223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osoba, exteriér, strom, stojící&#10;&#10;Popis byl vytvořen automaticky">
            <a:extLst>
              <a:ext uri="{FF2B5EF4-FFF2-40B4-BE49-F238E27FC236}">
                <a16:creationId xmlns:a16="http://schemas.microsoft.com/office/drawing/2014/main" id="{C3F22F77-4747-2F4A-8295-19C9860B60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14" r="-2" b="-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5CE90C-9492-534C-8AD2-7C915AED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Doplňky, barvy, silueta</a:t>
            </a:r>
          </a:p>
        </p:txBody>
      </p:sp>
      <p:pic>
        <p:nvPicPr>
          <p:cNvPr id="12" name="Obrázek 11" descr="Obsah obrázku text, osoba, obrázek, sledování&#10;&#10;Popis byl vytvořen automaticky">
            <a:extLst>
              <a:ext uri="{FF2B5EF4-FFF2-40B4-BE49-F238E27FC236}">
                <a16:creationId xmlns:a16="http://schemas.microsoft.com/office/drawing/2014/main" id="{FC03A02A-693E-9F48-8F0B-7E0C4F383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4" r="-3" b="-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Obrázek 8" descr="Obsah obrázku text, osoba, tmavé&#10;&#10;Popis byl vytvořen automaticky">
            <a:extLst>
              <a:ext uri="{FF2B5EF4-FFF2-40B4-BE49-F238E27FC236}">
                <a16:creationId xmlns:a16="http://schemas.microsoft.com/office/drawing/2014/main" id="{FBDCBF39-148D-BC43-A141-D54BCA33A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3" r="7386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4" name="Obrázek 13" descr="Obsah obrázku text, osoba, interiér, dav&#10;&#10;Popis byl vytvořen automaticky">
            <a:extLst>
              <a:ext uri="{FF2B5EF4-FFF2-40B4-BE49-F238E27FC236}">
                <a16:creationId xmlns:a16="http://schemas.microsoft.com/office/drawing/2014/main" id="{6D81CE9E-A401-9A41-9AAF-4AB380F17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70" r="14520" b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osoba, lidé, skupina&#10;&#10;Popis byl vytvořen automaticky">
            <a:extLst>
              <a:ext uri="{FF2B5EF4-FFF2-40B4-BE49-F238E27FC236}">
                <a16:creationId xmlns:a16="http://schemas.microsoft.com/office/drawing/2014/main" id="{F85852DF-B2AE-D34A-A986-054C29EB4B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3638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83B13-AA03-9947-8A8C-B01DBF96C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Cenzura jako komunikace? Jako taktická hra? Jako forma PR?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07C08-D503-DA45-90D6-8202E2BA6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Cenzura jako odvrácená, neviditelná strana „zlatých šedesátých“ </a:t>
            </a:r>
          </a:p>
          <a:p>
            <a:r>
              <a:rPr lang="cs-CZ" dirty="0"/>
              <a:t>Převažující negativní vnímání cenzury X forma komunikace, taktické hry a vyjednávání</a:t>
            </a:r>
            <a:r>
              <a:rPr lang="cs-CZ" dirty="0">
                <a:effectLst/>
              </a:rPr>
              <a:t> </a:t>
            </a:r>
          </a:p>
          <a:p>
            <a:r>
              <a:rPr lang="cs-CZ" dirty="0"/>
              <a:t>Cenzura jako skrytý proces &gt;&gt; existují jen omezené písemné stopy a sporadická ústní svědectví</a:t>
            </a:r>
          </a:p>
          <a:p>
            <a:r>
              <a:rPr lang="cs-CZ" dirty="0"/>
              <a:t>Není výsadou jen totalitních vládnoucích systémů</a:t>
            </a:r>
          </a:p>
          <a:p>
            <a:r>
              <a:rPr lang="cs-CZ" dirty="0"/>
              <a:t>Koncept „rozptýlené cenzury“ (vč. autocenzury) + existence „strukturních mezer“</a:t>
            </a:r>
          </a:p>
          <a:p>
            <a:r>
              <a:rPr lang="cs-CZ" dirty="0"/>
              <a:t>Cenzura významy nejen eliminuje, ale též (spolu)vytváří</a:t>
            </a:r>
          </a:p>
          <a:p>
            <a:r>
              <a:rPr lang="cs-CZ" strike="sngStrike" dirty="0"/>
              <a:t>„cenzurní zásah“ </a:t>
            </a:r>
            <a:r>
              <a:rPr lang="cs-CZ" dirty="0"/>
              <a:t> X slovní spojení jako „administrativní zásah“, který provádí „pověřené orgány“, „organizační pracovníci“, „oficiální posuzovatelé“, kteří jednotlivá opatření „doporučují“</a:t>
            </a:r>
          </a:p>
        </p:txBody>
      </p:sp>
    </p:spTree>
    <p:extLst>
      <p:ext uri="{BB962C8B-B14F-4D97-AF65-F5344CB8AC3E}">
        <p14:creationId xmlns:p14="http://schemas.microsoft.com/office/powerpoint/2010/main" val="3356918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85B4C-D35D-DE4A-A890-BECF6C8F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Filmové (interní) cenzurní orgány v 60. letech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E77C9D-C5CC-6948-A101-F1E32DEA8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Do cenzurní komunikace vstupují: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b="1" dirty="0"/>
              <a:t>Ředitel ČSF</a:t>
            </a:r>
            <a:r>
              <a:rPr lang="cs-CZ" dirty="0"/>
              <a:t>: </a:t>
            </a:r>
            <a:r>
              <a:rPr lang="cs-CZ" b="1" dirty="0"/>
              <a:t>Alois Poledňák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>(</a:t>
            </a:r>
            <a:r>
              <a:rPr lang="cs-CZ" dirty="0"/>
              <a:t>1959–1969)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b="1" dirty="0"/>
              <a:t>Ředitel FSB</a:t>
            </a:r>
            <a:r>
              <a:rPr lang="cs-CZ" dirty="0"/>
              <a:t>: na základě návrhů TS schvaloval scénáře, zahájení přípravných prací a výroby, rozpočty, obsazení hlavních tvůrčích pozic. Měl právo kdykoliv zhlédnout natočený materiál, schvalovat první kopii a de facto mohl rozhodovat o jakékoliv záležitosti ve studiu. V letech 1963–1969 na pozici </a:t>
            </a:r>
            <a:r>
              <a:rPr lang="cs-CZ" b="1" dirty="0"/>
              <a:t>Vlastimil </a:t>
            </a:r>
            <a:r>
              <a:rPr lang="cs-CZ" b="1" dirty="0" err="1"/>
              <a:t>Harnach</a:t>
            </a:r>
            <a:r>
              <a:rPr lang="cs-CZ" dirty="0"/>
              <a:t>.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b="1" dirty="0"/>
              <a:t>Ústřední dramaturg</a:t>
            </a:r>
            <a:r>
              <a:rPr lang="cs-CZ" dirty="0"/>
              <a:t>: sleduje dramaturgickou činnost TS už ve fázi literární přípravy, ve spolupráci s TS připravuje dramaturgické a výrobní plány, posuzuje je z ideově-uměleckého hlediska, schvaluje scénáře chystaných snímků; může požadovat předvedení libovolné látky v kterémkoliv stadiu rozpracování, účastnit se jednání, projekcí natočeného materiálu a podávat návrhy na úpravy. V letech 1960–1968 na pozici </a:t>
            </a:r>
            <a:r>
              <a:rPr lang="cs-CZ" b="1" dirty="0"/>
              <a:t>Břetislav Kunc.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Cenzurní praxi mohli vykonávat také dramaturgové nebo šéfové TS odmítáním potenciálně rizikových látek.  </a:t>
            </a:r>
          </a:p>
        </p:txBody>
      </p:sp>
    </p:spTree>
    <p:extLst>
      <p:ext uri="{BB962C8B-B14F-4D97-AF65-F5344CB8AC3E}">
        <p14:creationId xmlns:p14="http://schemas.microsoft.com/office/powerpoint/2010/main" val="306639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B5CC138-F2FB-4B4D-9403-60A06A167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Ivan Passer</a:t>
            </a:r>
            <a:r>
              <a:rPr lang="cs-CZ" dirty="0"/>
              <a:t> (1933–2020)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22A5183-F79A-6249-A287-636C91BE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8563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Spolu s Formanem a Václavem Havlem studoval na Koleji Jiřího z Poděbrad. </a:t>
            </a:r>
          </a:p>
          <a:p>
            <a:r>
              <a:rPr lang="cs-CZ" dirty="0"/>
              <a:t>Kvůli nevyhovujícímu třídnímu původu vyloučen z FAMU v roce 1957 (nedostudoval)</a:t>
            </a:r>
          </a:p>
          <a:p>
            <a:r>
              <a:rPr lang="cs-CZ" dirty="0"/>
              <a:t>„Ať se přihlásí, kdo byl tak často vyhazován ze školy, z práce, odháněn od filmu jako právě on, nad nímž kletba nečistého původu či nepřiměřeného životopisu visela ve stalinských i poststalinských letech ještě tíživěji než třeba nad Schormem, Chytilovou a dalšími“ (AJ </a:t>
            </a:r>
            <a:r>
              <a:rPr lang="cs-CZ" dirty="0" err="1"/>
              <a:t>Liehm</a:t>
            </a:r>
            <a:r>
              <a:rPr lang="cs-CZ" dirty="0"/>
              <a:t>) </a:t>
            </a:r>
          </a:p>
          <a:p>
            <a:r>
              <a:rPr lang="cs-CZ" dirty="0"/>
              <a:t>V 60. letech scénáristická spolupráce na filmech </a:t>
            </a:r>
            <a:r>
              <a:rPr lang="cs-CZ" i="1" dirty="0"/>
              <a:t>Konkurs</a:t>
            </a:r>
            <a:r>
              <a:rPr lang="cs-CZ" dirty="0"/>
              <a:t>, </a:t>
            </a:r>
            <a:r>
              <a:rPr lang="cs-CZ" i="1" dirty="0"/>
              <a:t>Lásky jedné plavovlásky</a:t>
            </a:r>
            <a:r>
              <a:rPr lang="cs-CZ" dirty="0"/>
              <a:t>, </a:t>
            </a:r>
            <a:r>
              <a:rPr lang="cs-CZ" i="1" dirty="0"/>
              <a:t>Hoří má panenko</a:t>
            </a:r>
            <a:endParaRPr lang="cs-CZ" dirty="0"/>
          </a:p>
          <a:p>
            <a:r>
              <a:rPr lang="cs-CZ" dirty="0"/>
              <a:t>Režie: </a:t>
            </a:r>
            <a:r>
              <a:rPr lang="cs-CZ" i="1" dirty="0"/>
              <a:t>Fádní odpoledne </a:t>
            </a:r>
            <a:r>
              <a:rPr lang="cs-CZ" dirty="0"/>
              <a:t>(1964), </a:t>
            </a:r>
            <a:r>
              <a:rPr lang="cs-CZ" i="1" dirty="0"/>
              <a:t>Intimní osvětlení </a:t>
            </a:r>
            <a:r>
              <a:rPr lang="cs-CZ" dirty="0"/>
              <a:t>(1965) + asistent režie na filmu </a:t>
            </a:r>
            <a:r>
              <a:rPr lang="cs-CZ" i="1" dirty="0"/>
              <a:t>Černý Petr </a:t>
            </a:r>
          </a:p>
        </p:txBody>
      </p:sp>
      <p:pic>
        <p:nvPicPr>
          <p:cNvPr id="10" name="Obrázek 9" descr="Obsah obrázku osoba, exteriér, tráva, fotka&#10;&#10;Popis byl vytvořen automaticky">
            <a:extLst>
              <a:ext uri="{FF2B5EF4-FFF2-40B4-BE49-F238E27FC236}">
                <a16:creationId xmlns:a16="http://schemas.microsoft.com/office/drawing/2014/main" id="{3386BD0C-F405-3C4F-9B24-A1466823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639" y="0"/>
            <a:ext cx="2519362" cy="4203454"/>
          </a:xfrm>
          <a:prstGeom prst="rect">
            <a:avLst/>
          </a:prstGeom>
        </p:spPr>
      </p:pic>
      <p:pic>
        <p:nvPicPr>
          <p:cNvPr id="14" name="Obrázek 13" descr="Obsah obrázku osoba, oblek, muž, stojící&#10;&#10;Popis byl vytvořen automaticky">
            <a:extLst>
              <a:ext uri="{FF2B5EF4-FFF2-40B4-BE49-F238E27FC236}">
                <a16:creationId xmlns:a16="http://schemas.microsoft.com/office/drawing/2014/main" id="{81C5E3CA-B55D-D74A-BBAC-9F484CC4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039742"/>
            <a:ext cx="3962400" cy="28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34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0865C-1B79-4B42-9E17-49E8F0D2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Posilování decentralizace dramaturgie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FA24E-DA67-EF48-A72C-D536C53E7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1959–1962: nad vývojem látek dohlíží </a:t>
            </a:r>
            <a:r>
              <a:rPr lang="cs-CZ" u="sng" dirty="0"/>
              <a:t>centrální</a:t>
            </a:r>
            <a:r>
              <a:rPr lang="cs-CZ" dirty="0"/>
              <a:t> </a:t>
            </a:r>
            <a:r>
              <a:rPr lang="cs-CZ" b="1" dirty="0"/>
              <a:t>Ideově-umělecká rada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>&gt;&gt; její posudky jsou přísnější a víc tendenční + filmaři testují průchodnost různých námětů = pociťovaná dramaturgická krize; </a:t>
            </a:r>
            <a:r>
              <a:rPr lang="cs-CZ" dirty="0"/>
              <a:t>domácí film je umělecky nevýrazný, bez moderního výrazu, neideový.</a:t>
            </a:r>
          </a:p>
          <a:p>
            <a:r>
              <a:rPr lang="cs-CZ" dirty="0"/>
              <a:t>Únor 1962:  ČSF se stává samostatná výrobně hospodářskou jednotkou, příslušící v otázkách ideových pod ÚV KSČ </a:t>
            </a:r>
          </a:p>
          <a:p>
            <a:r>
              <a:rPr lang="cs-CZ" dirty="0"/>
              <a:t>Březen 1962: zrušena centrální Ideově-umělecká rada</a:t>
            </a:r>
          </a:p>
          <a:p>
            <a:r>
              <a:rPr lang="cs-CZ" dirty="0"/>
              <a:t>Duben1962: vzniká Ústřední filmová rada a hlavně </a:t>
            </a:r>
            <a:r>
              <a:rPr lang="cs-CZ" u="sng" dirty="0"/>
              <a:t>jednotlivé</a:t>
            </a:r>
            <a:r>
              <a:rPr lang="cs-CZ" dirty="0"/>
              <a:t> </a:t>
            </a:r>
            <a:r>
              <a:rPr lang="cs-CZ" b="1" dirty="0"/>
              <a:t>Ideově-umělecké rady </a:t>
            </a:r>
            <a:r>
              <a:rPr lang="cs-CZ" dirty="0"/>
              <a:t>při jednotlivých TS (cca 7 až 8 členů z řad interních pracovníků a externích spolupracovníků) &gt;&gt; mají nově vyšší pravomoci</a:t>
            </a:r>
          </a:p>
          <a:p>
            <a:r>
              <a:rPr lang="cs-CZ" dirty="0"/>
              <a:t>Mimo výrobní složky cenzurní zásahy doporučovala Hlavní správa tiskového dohledu (dále HSTD), vyšší úroveň pak představovalo Ideologické oddělení ÚV KSČ</a:t>
            </a:r>
            <a:r>
              <a:rPr lang="cs-CZ" dirty="0">
                <a:effectLst/>
              </a:rPr>
              <a:t> &gt;&gt; schvalovací proces až po interním barrandovském schvalování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5086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0E3DC-0F88-1542-8930-B86C56F1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1962–1965: uvolňování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7847C-BFC1-3241-BA8D-109380C7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Přehodnocování kulturní politiky: na veřejnost se vraceli zapovězení tvůrci a díla, fenomén nastupující generace mladých tvůrců; objevují se svědectví o autocenzuře</a:t>
            </a:r>
          </a:p>
          <a:p>
            <a:r>
              <a:rPr lang="cs-CZ" dirty="0"/>
              <a:t>FSB se začíná programově orientovat na tvorbu mladých autorů &gt;&gt; v roce 1963 debutovalo celkem 9 režisérů – Miloš Forman, Věra Chytilová, Jaromil Jireš, Pavel Hobl, Zdenek </a:t>
            </a:r>
            <a:r>
              <a:rPr lang="cs-CZ" dirty="0" err="1"/>
              <a:t>Sirový</a:t>
            </a:r>
            <a:r>
              <a:rPr lang="cs-CZ" dirty="0"/>
              <a:t> nebo Čestmír </a:t>
            </a:r>
            <a:r>
              <a:rPr lang="cs-CZ" dirty="0" err="1"/>
              <a:t>Mlíkovský</a:t>
            </a:r>
            <a:r>
              <a:rPr lang="cs-CZ" dirty="0"/>
              <a:t> &gt;&gt; jde o filmy levné, které se dokázaly prosadit v zahraničí a někdy s sebou nesly i divácký (potažmo komerční) úspěch</a:t>
            </a:r>
          </a:p>
          <a:p>
            <a:r>
              <a:rPr lang="cs-CZ" dirty="0"/>
              <a:t>Roste sebevědomí FSB i tvůrců – testují limity cenzurních procesů, např. nepředkládali ke kontrole materiály před zahájením nebo dokončením výroby </a:t>
            </a:r>
          </a:p>
          <a:p>
            <a:r>
              <a:rPr lang="cs-CZ" dirty="0"/>
              <a:t>1965: sledujeme celkem 22 cenzurních zásahů, počty ukazují na kolizi mezi HSTD, ÚV KSČ a FSB/TS</a:t>
            </a:r>
          </a:p>
        </p:txBody>
      </p:sp>
    </p:spTree>
    <p:extLst>
      <p:ext uri="{BB962C8B-B14F-4D97-AF65-F5344CB8AC3E}">
        <p14:creationId xmlns:p14="http://schemas.microsoft.com/office/powerpoint/2010/main" val="2820399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87F3E-A5BB-2243-B2ED-11159F956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86" y="501594"/>
            <a:ext cx="4790364" cy="1668424"/>
          </a:xfrm>
        </p:spPr>
        <p:txBody>
          <a:bodyPr anchor="b">
            <a:normAutofit/>
          </a:bodyPr>
          <a:lstStyle/>
          <a:p>
            <a:r>
              <a:rPr lang="cs-CZ" sz="4000" b="1"/>
              <a:t>1965: rok problematických filmů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77D7D3-4FAE-8543-A907-119FD723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6" y="2399857"/>
            <a:ext cx="4667553" cy="3425709"/>
          </a:xfrm>
        </p:spPr>
        <p:txBody>
          <a:bodyPr>
            <a:normAutofit fontScale="92500" lnSpcReduction="10000"/>
          </a:bodyPr>
          <a:lstStyle/>
          <a:p>
            <a:r>
              <a:rPr lang="cs-CZ" sz="1800" dirty="0"/>
              <a:t>Celkem 22 cenzurních zásahů, počty ukazují na kolizi mezi HSTD, ÚV KSČ a FSB/TS</a:t>
            </a:r>
            <a:endParaRPr lang="cs-CZ" sz="1700" dirty="0"/>
          </a:p>
          <a:p>
            <a:r>
              <a:rPr lang="cs-CZ" sz="1700" dirty="0"/>
              <a:t>Konec hledání a objevování strukturních mezer </a:t>
            </a:r>
          </a:p>
          <a:p>
            <a:r>
              <a:rPr lang="cs-CZ" sz="1700" dirty="0"/>
              <a:t>Nově se objevuje důraz na ekonomické hledisko (forma cenzury?)</a:t>
            </a:r>
          </a:p>
          <a:p>
            <a:r>
              <a:rPr lang="cs-CZ" sz="1700" dirty="0"/>
              <a:t>HSTD rok 1965 hodnotí jako problematický, vzniká série problematických filmů, nejvýrazněji pak </a:t>
            </a:r>
            <a:r>
              <a:rPr lang="cs-CZ" sz="1700" i="1" dirty="0"/>
              <a:t>Každý den odvahu </a:t>
            </a:r>
            <a:r>
              <a:rPr lang="cs-CZ" sz="1700" dirty="0"/>
              <a:t>(1964, r. Evald Schorm), </a:t>
            </a:r>
            <a:r>
              <a:rPr lang="cs-CZ" sz="1700" i="1" dirty="0"/>
              <a:t>Třiatřicet stříbrných křepelek </a:t>
            </a:r>
            <a:r>
              <a:rPr lang="cs-CZ" sz="1700" dirty="0"/>
              <a:t>(1964, r. Antonín Kachlík), </a:t>
            </a:r>
            <a:r>
              <a:rPr lang="cs-CZ" sz="1700" i="1" dirty="0"/>
              <a:t>Hrdina má strach </a:t>
            </a:r>
            <a:r>
              <a:rPr lang="cs-CZ" sz="1700" dirty="0"/>
              <a:t>(1965, r. František Filip) nebo </a:t>
            </a:r>
            <a:r>
              <a:rPr lang="cs-CZ" sz="1700" i="1" dirty="0"/>
              <a:t>Bloudění</a:t>
            </a:r>
            <a:r>
              <a:rPr lang="cs-CZ" sz="1700" dirty="0"/>
              <a:t> (1965, r. Jan Čuřík, Antonín Máša)</a:t>
            </a:r>
          </a:p>
          <a:p>
            <a:r>
              <a:rPr lang="cs-CZ" sz="1700" dirty="0"/>
              <a:t>FSB reaguje zastavením minimálně tří rozpracovaných projektů &gt;&gt; preventivní regulace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27C4214-1D62-AB49-8DED-0509B5361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57" y="1269962"/>
            <a:ext cx="2670313" cy="3956019"/>
          </a:xfrm>
          <a:prstGeom prst="rect">
            <a:avLst/>
          </a:prstGeom>
        </p:spPr>
      </p:pic>
      <p:pic>
        <p:nvPicPr>
          <p:cNvPr id="7" name="Obrázek 6" descr="Obsah obrázku květina, závěs&#10;&#10;Popis byl vytvořen automaticky">
            <a:extLst>
              <a:ext uri="{FF2B5EF4-FFF2-40B4-BE49-F238E27FC236}">
                <a16:creationId xmlns:a16="http://schemas.microsoft.com/office/drawing/2014/main" id="{21224A42-1C88-4D4E-AE0C-6E3289706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409" y="670377"/>
            <a:ext cx="1731341" cy="2429953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8F58340-AFED-4E4C-856B-442876232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409" y="3429000"/>
            <a:ext cx="1747423" cy="24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23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F36A9-EF31-8443-99C1-16139B2BF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Léta 1965–1967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EA8246-EBE3-0141-9C5B-C29DEE26A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„Kontrola nebo cenzura, finanční nebo politická, je ve svých důsledcích vždycky stejná. Rovnou měrou ničí charaktery, talenty. Finanční je asi o něco důslednější, protože tady se dá všechno spočítat na halíř.“ (Ivan Passer)</a:t>
            </a:r>
          </a:p>
          <a:p>
            <a:r>
              <a:rPr lang="cs-CZ" dirty="0"/>
              <a:t>Neexistuje jediný univerzální model umění, neexistuje jednolité publikum &gt;&gt; je potřeba zohledňovat také potřeby diváků a ekonomický stav kinematografie</a:t>
            </a:r>
          </a:p>
          <a:p>
            <a:r>
              <a:rPr lang="cs-CZ" dirty="0"/>
              <a:t>Listopad 1965: vzniká Československý filmový a televizní svaz (FITES) &gt;&gt; umožňuje filmové a televizní komunitě vystupovat s jednotnými stanovisky ohledně vývoje audiovizuální tvorby; případně reagovat na kritiku; vydává </a:t>
            </a:r>
            <a:r>
              <a:rPr lang="cs-CZ" i="1" dirty="0"/>
              <a:t>Filmové a televizní noviny </a:t>
            </a:r>
            <a:r>
              <a:rPr lang="cs-CZ" dirty="0"/>
              <a:t>(čtrnáctideník)</a:t>
            </a:r>
          </a:p>
          <a:p>
            <a:r>
              <a:rPr lang="cs-CZ" dirty="0"/>
              <a:t>Leden 1967: HSTD se transformovala v Ústřední publikační správu (ÚPS) – nově smějí plnomocníci do posuzovaných materiálů zasahovat pouze tehdy, pokud hrozí zveřejnění státních, hospodářských a služebních tajemství + legalizace cenzury, které do té doby scházelo právní vymezení.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7707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21705-4249-E846-8BB5-62147B31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Změny v cenzurní komunikaci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079DEF-2B42-AA46-A665-7B3A6E81E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Léta 1966–1967: na straně tvůrců i kritiky příklon k náročnějším, esteticky vyhraněným projektům, veristický impuls se už vyčerpal X dobovým požadavkům na uměleckou realističnost</a:t>
            </a:r>
          </a:p>
          <a:p>
            <a:r>
              <a:rPr lang="cs-CZ" dirty="0"/>
              <a:t>Alarmující, nezadržitelně klesající návštěvnost domácích filmů &gt;&gt; posílení hospodářských kritérií a požadavek nárůstu  žánrových, divácky atraktivních titulů. </a:t>
            </a:r>
          </a:p>
          <a:p>
            <a:r>
              <a:rPr lang="cs-CZ" dirty="0"/>
              <a:t>Náročné projekty autorů NV nadále důležité pro export</a:t>
            </a:r>
          </a:p>
          <a:p>
            <a:r>
              <a:rPr lang="cs-CZ" dirty="0"/>
              <a:t>Většina cenzurních omezení v letech 1966 a 1967 nově přichází od samotného vedení ČSF/FSB. Zároveň se zhoršují vztahy mezi vedením kinematografie a ÚV KSČ (kritika příliš samostatných TS bez centrálního dohledu)</a:t>
            </a:r>
          </a:p>
          <a:p>
            <a:r>
              <a:rPr lang="cs-CZ" dirty="0"/>
              <a:t>Ostřejší výhrady vůči individuálním projektům (</a:t>
            </a:r>
            <a:r>
              <a:rPr lang="cs-CZ" i="1" dirty="0"/>
              <a:t>Já, spravedlnost</a:t>
            </a:r>
            <a:r>
              <a:rPr lang="cs-CZ" dirty="0"/>
              <a:t>, r. Zbyněk Brynych; </a:t>
            </a:r>
            <a:r>
              <a:rPr lang="cs-CZ" i="1" dirty="0"/>
              <a:t>Stud</a:t>
            </a:r>
            <a:r>
              <a:rPr lang="cs-CZ" dirty="0"/>
              <a:t>, 1967, r. Ladislav </a:t>
            </a:r>
            <a:r>
              <a:rPr lang="cs-CZ" dirty="0" err="1"/>
              <a:t>Helge</a:t>
            </a:r>
            <a:r>
              <a:rPr lang="cs-CZ" dirty="0"/>
              <a:t>); pozastavení přípravné fáze postihlo například </a:t>
            </a:r>
            <a:r>
              <a:rPr lang="cs-CZ" i="1" dirty="0"/>
              <a:t>Případ pro začínajícího kata </a:t>
            </a:r>
            <a:r>
              <a:rPr lang="cs-CZ" dirty="0"/>
              <a:t>Pavla Juráčka, </a:t>
            </a:r>
            <a:r>
              <a:rPr lang="cs-CZ" i="1" dirty="0"/>
              <a:t>Žert</a:t>
            </a:r>
            <a:r>
              <a:rPr lang="cs-CZ" dirty="0"/>
              <a:t> Jaromila Jireše nebo </a:t>
            </a:r>
            <a:r>
              <a:rPr lang="cs-CZ" i="1" dirty="0"/>
              <a:t>Farářův konec </a:t>
            </a:r>
            <a:r>
              <a:rPr lang="cs-CZ" dirty="0"/>
              <a:t>Evalda Schorma. 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821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E5BA31-F8FB-0B48-BE9A-AD6FDC03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Důsledky symbolické i reálné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2F8D3A-ADED-5E4A-9269-C7EB2EBB5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Dva průkopnické filmy </a:t>
            </a:r>
            <a:r>
              <a:rPr lang="cs-CZ" dirty="0" err="1"/>
              <a:t>antirealistické</a:t>
            </a:r>
            <a:r>
              <a:rPr lang="cs-CZ" dirty="0"/>
              <a:t> linie NV: </a:t>
            </a:r>
            <a:r>
              <a:rPr lang="cs-CZ" i="1" dirty="0"/>
              <a:t>Sedmikrásky</a:t>
            </a:r>
            <a:r>
              <a:rPr lang="cs-CZ" dirty="0"/>
              <a:t> (opatrnost už ve fázi přípravy) a </a:t>
            </a:r>
            <a:r>
              <a:rPr lang="cs-CZ" i="1" dirty="0"/>
              <a:t>O slavnosti a hostech</a:t>
            </a:r>
          </a:p>
          <a:p>
            <a:r>
              <a:rPr lang="cs-CZ" dirty="0"/>
              <a:t>květen 1967: „Co to, prosím vás, v poslední době točíte za filmy?“ slavná interpelace poslance Jaroslava Pružince na půdě Národního shromáždění, která jako závadné vyzdvihla </a:t>
            </a:r>
            <a:r>
              <a:rPr lang="cs-CZ" i="1" dirty="0"/>
              <a:t>Sedmikrásky, O slavnosti a hostech, Mučedníky lásky</a:t>
            </a:r>
            <a:r>
              <a:rPr lang="cs-CZ" dirty="0"/>
              <a:t> a </a:t>
            </a:r>
            <a:r>
              <a:rPr lang="cs-CZ" i="1" dirty="0"/>
              <a:t>Hotel pro Cizince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 symbol útlaku vzkvétající tvorby 60.let</a:t>
            </a:r>
          </a:p>
          <a:p>
            <a:r>
              <a:rPr lang="cs-CZ" dirty="0"/>
              <a:t>Reakce FSB: ubývá debutantů – oproti rokům 1963 (9), 1965 (8) pokles na cca 3 ročně. Mladí tvůrci jsou hodnocení jako ideově nespolehliví a tíhnou k nesrozumitelným experimentům.</a:t>
            </a:r>
            <a:endParaRPr lang="cs-CZ" i="1" dirty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558428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B8809-00A7-224B-901F-ED466636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b="1" i="1"/>
              <a:t>O slavnosti a hostech </a:t>
            </a:r>
            <a:r>
              <a:rPr lang="cs-CZ" sz="4000"/>
              <a:t>(1966, r. Jan Němec)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A80199-6B74-0245-A099-262FA992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1600"/>
              <a:t>alegorická moralita, podobně jako další problémové filmy jako </a:t>
            </a:r>
            <a:r>
              <a:rPr lang="cs-CZ" sz="1600" i="1"/>
              <a:t>Sedmikrásky </a:t>
            </a:r>
            <a:r>
              <a:rPr lang="cs-CZ" sz="1600"/>
              <a:t>nebo </a:t>
            </a:r>
            <a:r>
              <a:rPr lang="cs-CZ" sz="1600" i="1"/>
              <a:t>Hoří má panenko</a:t>
            </a:r>
          </a:p>
          <a:p>
            <a:r>
              <a:rPr lang="cs-CZ" sz="1600"/>
              <a:t>Oproti </a:t>
            </a:r>
            <a:r>
              <a:rPr lang="cs-CZ" sz="1600" i="1"/>
              <a:t>Démantům noci </a:t>
            </a:r>
            <a:r>
              <a:rPr lang="cs-CZ" sz="1600"/>
              <a:t>statičtější film s důsledně prokomponovanými obrazy.</a:t>
            </a:r>
          </a:p>
          <a:p>
            <a:r>
              <a:rPr lang="cs-CZ" sz="1600"/>
              <a:t>Primárně fragmenty dialogů a herecká akce (neherci)</a:t>
            </a:r>
          </a:p>
          <a:p>
            <a:r>
              <a:rPr lang="cs-CZ" sz="1600"/>
              <a:t>Problémy nastávají až po dokončení &gt;&gt; scénář nedává tušit, jak bude výsledné dílo vypadat</a:t>
            </a:r>
          </a:p>
          <a:p>
            <a:r>
              <a:rPr lang="cs-CZ" sz="1600"/>
              <a:t>Leden 1966: proti filmu se ostře ohrazuje prezident Antonín Novotný a nařizuje vyhazov pro Jana Němce z FSB</a:t>
            </a:r>
          </a:p>
          <a:p>
            <a:r>
              <a:rPr lang="cs-CZ" sz="1600"/>
              <a:t>všechny další kroky vedou k eliminaci veřejného povědomí o filmu, včetně zákazu prodeje do zahraničí a účasti na festivalech</a:t>
            </a:r>
          </a:p>
          <a:p>
            <a:r>
              <a:rPr lang="cs-CZ" sz="1600"/>
              <a:t>Do standardní distribuce se dostává až na jaře roku 1968 (dva roky po dokončení)</a:t>
            </a:r>
          </a:p>
          <a:p>
            <a:endParaRPr lang="cs-CZ" sz="16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8AC13C-5B96-B64E-A955-F722D7B42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44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05672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CE62C-DEA2-C047-9FF3-E4483B1C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cs-CZ" sz="3400" b="1" i="1" dirty="0"/>
              <a:t>Hoří, má panenko</a:t>
            </a:r>
            <a:br>
              <a:rPr lang="cs-CZ" sz="3400" b="1" i="1" dirty="0"/>
            </a:br>
            <a:br>
              <a:rPr lang="cs-CZ" sz="3400" dirty="0"/>
            </a:br>
            <a:r>
              <a:rPr lang="cs-CZ" sz="2400" dirty="0"/>
              <a:t>(1967, r. Miloš Forman)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A02487-B81C-4E7B-8230-D54D9E680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3155626"/>
            <a:ext cx="3444240" cy="2935176"/>
          </a:xfrm>
        </p:spPr>
        <p:txBody>
          <a:bodyPr anchor="ctr">
            <a:normAutofit fontScale="85000" lnSpcReduction="10000"/>
          </a:bodyPr>
          <a:lstStyle/>
          <a:p>
            <a:r>
              <a:rPr lang="cs-CZ" dirty="0"/>
              <a:t>produkčně nejsložitější a nejnákladnější Formanův československý film</a:t>
            </a:r>
          </a:p>
          <a:p>
            <a:r>
              <a:rPr lang="cs-CZ" dirty="0"/>
              <a:t>dosavadní obraz Formana jako nejúspěšnějšího a nejméně konfliktního z NV se otřásá</a:t>
            </a:r>
          </a:p>
        </p:txBody>
      </p:sp>
      <p:pic>
        <p:nvPicPr>
          <p:cNvPr id="7" name="Obrázek 6" descr="Obsah obrázku jídlo, stůl&#10;&#10;Popis byl vytvořen automaticky">
            <a:extLst>
              <a:ext uri="{FF2B5EF4-FFF2-40B4-BE49-F238E27FC236}">
                <a16:creationId xmlns:a16="http://schemas.microsoft.com/office/drawing/2014/main" id="{E3E74AE8-2A6B-5040-9F33-806841EA0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65" b="1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</p:spPr>
      </p:pic>
      <p:pic>
        <p:nvPicPr>
          <p:cNvPr id="5" name="Zástupný obsah 4" descr="Obsah obrázku podepsat, jídlo&#10;&#10;Popis byl vytvořen automaticky">
            <a:extLst>
              <a:ext uri="{FF2B5EF4-FFF2-40B4-BE49-F238E27FC236}">
                <a16:creationId xmlns:a16="http://schemas.microsoft.com/office/drawing/2014/main" id="{96271AC4-DE1C-FC47-A5D3-C97A4B730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2" r="5323" b="1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70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031CD-780A-E440-8C21-04C5E7F4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200" b="1" i="1" dirty="0"/>
              <a:t>Hoří, má panenko</a:t>
            </a:r>
          </a:p>
        </p:txBody>
      </p:sp>
      <p:pic>
        <p:nvPicPr>
          <p:cNvPr id="9" name="Obrázek 8" descr="Obsah obrázku osoba, interiér, oblečení, stojící&#10;&#10;Popis byl vytvořen automaticky">
            <a:extLst>
              <a:ext uri="{FF2B5EF4-FFF2-40B4-BE49-F238E27FC236}">
                <a16:creationId xmlns:a16="http://schemas.microsoft.com/office/drawing/2014/main" id="{DD30015F-8F9B-854D-A7C2-46F0E2627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56" r="-1" b="2957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223FC18-EAF6-9441-86CF-E3B01BC2E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500"/>
              <a:t>Přípravnými fázemi projekt hladce prošel, stejně jako posuzováním kopie (bez negativní reakce) X ostrý odpor vůči filmu ze strany Československého svazu požární ochrany (ČSPO)</a:t>
            </a:r>
          </a:p>
          <a:p>
            <a:r>
              <a:rPr lang="cs-CZ" sz="1500"/>
              <a:t>Koprodukce s firmou Sostar film – Carlo Ponti – vkládá do projektu částku 110 000 USD &gt;&gt; rozhodnutí stran barevného filmu, celosvětová distribuce, nakonec odstupuj od smlouvy</a:t>
            </a:r>
          </a:p>
          <a:p>
            <a:r>
              <a:rPr lang="cs-CZ" sz="1500"/>
              <a:t>Premiéra 15. 12. 1967, předtím probíhá řada neoficiálních předpremiér</a:t>
            </a:r>
          </a:p>
          <a:p>
            <a:r>
              <a:rPr lang="cs-CZ" sz="1500"/>
              <a:t>„Tento film není proti požárníkům ani pro ně. Uniforma tu nehraje roli. Jde o každého z nás, o naše vlastnosti, o vztahy mezi lidmi v naší společnosti vůbec“ – titulek dosazený v březnu 1968</a:t>
            </a:r>
          </a:p>
          <a:p>
            <a:endParaRPr lang="cs-CZ" sz="1500"/>
          </a:p>
        </p:txBody>
      </p:sp>
    </p:spTree>
    <p:extLst>
      <p:ext uri="{BB962C8B-B14F-4D97-AF65-F5344CB8AC3E}">
        <p14:creationId xmlns:p14="http://schemas.microsoft.com/office/powerpoint/2010/main" val="199774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A6C37-CBDD-1D45-A4BC-87FBC42D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94480"/>
            <a:ext cx="3807187" cy="222807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Spory s ČSPO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EEC17-DAF6-DA42-BA61-D945A3A3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9" y="1843089"/>
            <a:ext cx="4394738" cy="4262432"/>
          </a:xfrm>
        </p:spPr>
        <p:txBody>
          <a:bodyPr>
            <a:noAutofit/>
          </a:bodyPr>
          <a:lstStyle/>
          <a:p>
            <a:r>
              <a:rPr lang="cs-CZ" sz="1800" dirty="0"/>
              <a:t>ČSPO doufá ve snímek popularizující požárnickou činnost, neboť paralelně řeší otázky výchovy a úbytku členstva</a:t>
            </a:r>
          </a:p>
          <a:p>
            <a:r>
              <a:rPr lang="cs-CZ" sz="1800" dirty="0"/>
              <a:t>V říjnu 1967 tiší ČSFO výhrady svazu tím, že jde o snímek určený zahraniční distribuci, který nebude doma promítán </a:t>
            </a:r>
          </a:p>
          <a:p>
            <a:r>
              <a:rPr lang="cs-CZ" sz="1800" dirty="0"/>
              <a:t>Požárníkům, </a:t>
            </a:r>
            <a:r>
              <a:rPr lang="cs-CZ" sz="1800" dirty="0" err="1"/>
              <a:t>resp.určitému</a:t>
            </a:r>
            <a:r>
              <a:rPr lang="cs-CZ" sz="1800" dirty="0"/>
              <a:t> typu lidí film nastavuje nemilosrdné zrcadlo. Trapností a přešlapů se dopouštěli i dospívající hrdinové, které omlouval věk a nadsázka &gt;&gt; V </a:t>
            </a:r>
            <a:r>
              <a:rPr lang="cs-CZ" sz="1800" i="1" dirty="0"/>
              <a:t>Hoří, má panenko </a:t>
            </a:r>
            <a:r>
              <a:rPr lang="cs-CZ" sz="1800" dirty="0"/>
              <a:t>namísto jedince alegorický kolektiv, sympatie vystřídal nemilosrdný výsměch </a:t>
            </a:r>
          </a:p>
          <a:p>
            <a:r>
              <a:rPr lang="cs-CZ" sz="1800" dirty="0"/>
              <a:t>Celá kauza ukazuje na širší problém společenské satiry v uměleckém filmu – mají na ni umělci právo nebo ne? &gt;&gt; signál o doznívajících představách o služebné roli umění ve společnosti </a:t>
            </a:r>
          </a:p>
        </p:txBody>
      </p:sp>
      <p:pic>
        <p:nvPicPr>
          <p:cNvPr id="5" name="Obrázek 4" descr="Obsah obrázku osoba, stůl, interiér, skupina&#10;&#10;Popis byl vytvořen automaticky">
            <a:extLst>
              <a:ext uri="{FF2B5EF4-FFF2-40B4-BE49-F238E27FC236}">
                <a16:creationId xmlns:a16="http://schemas.microsoft.com/office/drawing/2014/main" id="{008C8A44-AD0E-9047-BCBF-DEDAC3700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68" b="-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976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8BD16-2F70-B648-900B-84B82D0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b="1"/>
              <a:t>Ivan Passer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EA5B69-C30A-0148-B13B-E1FBE8A80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/>
              <a:t>Od satiry a sociologizujícího pohledu Miloše Formana příklon k lyrismu a psychologické introspekci, byť stále v mantinelech všednosti</a:t>
            </a:r>
          </a:p>
          <a:p>
            <a:r>
              <a:rPr lang="cs-CZ" sz="2000"/>
              <a:t>Nikdy nevystupoval jako cinefil &gt;&gt; zajímali ho lidé jako takoví, rád s nimi trávil čas, rád mluvil o filmařině jako o oboru, který umožňuje setkání s různými lidmi a charaktery</a:t>
            </a:r>
          </a:p>
          <a:p>
            <a:r>
              <a:rPr lang="cs-CZ" sz="2000"/>
              <a:t>Ačkoliv oba jeho filmy ze 60. let působí samozřejmě a lehce, ale je za nimi důkladná dramaturgická příprava; práce s neherci dovoluje improvizaci pouze do určité míry</a:t>
            </a:r>
          </a:p>
          <a:p>
            <a:endParaRPr lang="cs-CZ" sz="20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C0F1A6-DECD-BB43-BB14-450710DF3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84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935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54436-2501-2143-8F72-AFB46D6E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b="1" dirty="0"/>
              <a:t>Jaromil Jireš </a:t>
            </a:r>
            <a:r>
              <a:rPr lang="cs-CZ" dirty="0"/>
              <a:t>(1935–2001)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98C9CA-2E5A-6F45-A39B-EA57D6632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Absolvent katedry kamery (1958) a režie (1960)</a:t>
            </a:r>
          </a:p>
          <a:p>
            <a:r>
              <a:rPr lang="cs-CZ" sz="2000" dirty="0"/>
              <a:t>„Měl mentalitu kameramana, svojí režií si nebyl nikdy jist“ (Jan Bernard) &gt;&gt; pomalý, precizní a důsledný</a:t>
            </a:r>
          </a:p>
          <a:p>
            <a:r>
              <a:rPr lang="cs-CZ" sz="2000" dirty="0"/>
              <a:t>Absorboval různorodé vlivy &gt;&gt; velmi eklektická poetika, typický Jirešův film nebo styl neexistuje </a:t>
            </a:r>
          </a:p>
        </p:txBody>
      </p:sp>
      <p:pic>
        <p:nvPicPr>
          <p:cNvPr id="5" name="Obrázek 4" descr="Obsah obrázku osoba, muž, interiér, držení&#10;&#10;Popis byl vytvořen automaticky">
            <a:extLst>
              <a:ext uri="{FF2B5EF4-FFF2-40B4-BE49-F238E27FC236}">
                <a16:creationId xmlns:a16="http://schemas.microsoft.com/office/drawing/2014/main" id="{3ECBC257-CC7F-E74A-A906-02E15DA8F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9760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682ABC0-8DAC-154F-86BC-6169E0D5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kern="1200" dirty="0" err="1">
                <a:latin typeface="+mj-lt"/>
                <a:ea typeface="+mj-ea"/>
                <a:cs typeface="+mj-cs"/>
              </a:rPr>
              <a:t>Sál</a:t>
            </a:r>
            <a:r>
              <a:rPr lang="en-US" sz="4800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i="1" kern="1200" dirty="0" err="1">
                <a:latin typeface="+mj-lt"/>
                <a:ea typeface="+mj-ea"/>
                <a:cs typeface="+mj-cs"/>
              </a:rPr>
              <a:t>ztracených</a:t>
            </a:r>
            <a:r>
              <a:rPr lang="en-US" sz="4800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i="1" kern="1200" dirty="0" err="1">
                <a:latin typeface="+mj-lt"/>
                <a:ea typeface="+mj-ea"/>
                <a:cs typeface="+mj-cs"/>
              </a:rPr>
              <a:t>kroků</a:t>
            </a:r>
            <a:r>
              <a:rPr lang="en-US" sz="4800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(1960),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studentský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film</a:t>
            </a:r>
          </a:p>
        </p:txBody>
      </p:sp>
      <p:pic>
        <p:nvPicPr>
          <p:cNvPr id="6" name="Obrázek 5" descr="Obsah obrázku osoba, vsedě, lidé, lavice&#10;&#10;Popis byl vytvořen automaticky">
            <a:extLst>
              <a:ext uri="{FF2B5EF4-FFF2-40B4-BE49-F238E27FC236}">
                <a16:creationId xmlns:a16="http://schemas.microsoft.com/office/drawing/2014/main" id="{85603F70-B93A-EB46-99E3-89D699CBF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4" r="-3" b="-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0" name="Obrázek 9" descr="Obsah obrázku osoba, hledání, tmavé, mladý&#10;&#10;Popis byl vytvořen automaticky">
            <a:extLst>
              <a:ext uri="{FF2B5EF4-FFF2-40B4-BE49-F238E27FC236}">
                <a16:creationId xmlns:a16="http://schemas.microsoft.com/office/drawing/2014/main" id="{FF8FE78B-B15B-4540-B936-8FB4486B4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50" r="12948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2" name="Obrázek 11" descr="Obsah obrázku interiér, vsedě, tmavé, postel&#10;&#10;Popis byl vytvořen automaticky">
            <a:extLst>
              <a:ext uri="{FF2B5EF4-FFF2-40B4-BE49-F238E27FC236}">
                <a16:creationId xmlns:a16="http://schemas.microsoft.com/office/drawing/2014/main" id="{FBA43D7A-E695-6642-AA77-C6FB993FF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5" r="17065" b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8" name="Obrázek 7" descr="Obsah obrázku patro, interiér, žena, fotka&#10;&#10;Popis byl vytvořen automaticky">
            <a:extLst>
              <a:ext uri="{FF2B5EF4-FFF2-40B4-BE49-F238E27FC236}">
                <a16:creationId xmlns:a16="http://schemas.microsoft.com/office/drawing/2014/main" id="{487DF878-7ECA-5841-AB26-140FC2021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63" r="4527" b="-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53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D21CAC-3A25-E443-BF67-C468B78C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01735"/>
            <a:ext cx="2680260" cy="824919"/>
          </a:xfrm>
        </p:spPr>
        <p:txBody>
          <a:bodyPr anchor="b">
            <a:normAutofit/>
          </a:bodyPr>
          <a:lstStyle/>
          <a:p>
            <a:r>
              <a:rPr lang="cs-CZ" sz="3400" b="1" i="1" dirty="0"/>
              <a:t>Křik </a:t>
            </a:r>
            <a:r>
              <a:rPr lang="cs-CZ" sz="3400" dirty="0"/>
              <a:t>(1964)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711655-F9A7-E742-A1C9-6E3588822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522274"/>
            <a:ext cx="4209459" cy="4568528"/>
          </a:xfrm>
        </p:spPr>
        <p:txBody>
          <a:bodyPr anchor="ctr">
            <a:noAutofit/>
          </a:bodyPr>
          <a:lstStyle/>
          <a:p>
            <a:r>
              <a:rPr lang="cs-CZ" sz="1600" dirty="0"/>
              <a:t>Adaptace knihy Ludvíka Aškenazyho </a:t>
            </a:r>
            <a:r>
              <a:rPr lang="cs-CZ" sz="1600" i="1" dirty="0"/>
              <a:t>Černá bedýnka</a:t>
            </a:r>
          </a:p>
          <a:p>
            <a:r>
              <a:rPr lang="cs-CZ" sz="1600" dirty="0"/>
              <a:t>Příběh o mladém manželském páru, očekávajícím narození prvního dítěte &gt;&gt; kontrast šťastného momentu s o něco truchlivějšími celospolečenskými otázkami &gt;&gt; má ve světě roku 1963 (kubánská krize, berlínská zeď, jaderné zbrojení) smysl na svět přivést dítě?</a:t>
            </a:r>
          </a:p>
          <a:p>
            <a:r>
              <a:rPr lang="cs-CZ" sz="1600" dirty="0">
                <a:effectLst/>
              </a:rPr>
              <a:t> V hlavní roli Josef Abrhám a Eva </a:t>
            </a:r>
            <a:r>
              <a:rPr lang="cs-CZ" sz="1600" dirty="0" err="1">
                <a:effectLst/>
              </a:rPr>
              <a:t>Límanová</a:t>
            </a:r>
            <a:r>
              <a:rPr lang="cs-CZ" sz="1600" dirty="0">
                <a:effectLst/>
              </a:rPr>
              <a:t> (</a:t>
            </a:r>
            <a:r>
              <a:rPr lang="cs-CZ" sz="1600" dirty="0" err="1">
                <a:effectLst/>
              </a:rPr>
              <a:t>neherečka</a:t>
            </a:r>
            <a:r>
              <a:rPr lang="cs-CZ" sz="1600" dirty="0">
                <a:effectLst/>
              </a:rPr>
              <a:t>, sestra Ivana Passera)</a:t>
            </a:r>
          </a:p>
          <a:p>
            <a:r>
              <a:rPr lang="cs-CZ" sz="1600" dirty="0"/>
              <a:t>„Vzorový“ film z pohledu státních a stranických autorit</a:t>
            </a:r>
          </a:p>
          <a:p>
            <a:r>
              <a:rPr lang="cs-CZ" sz="1600" dirty="0"/>
              <a:t>Film vybrán do hlavní soutěže festivalu v Cannes, kde získal zvláštní uznání za dílo mladého režiséra</a:t>
            </a:r>
            <a:r>
              <a:rPr lang="cs-CZ" sz="1600" dirty="0">
                <a:effectLst/>
              </a:rPr>
              <a:t> </a:t>
            </a:r>
          </a:p>
          <a:p>
            <a:r>
              <a:rPr lang="cs-CZ" sz="1600" dirty="0"/>
              <a:t>V československých kinech ho vidělo přes půl milionu diváků.</a:t>
            </a:r>
          </a:p>
        </p:txBody>
      </p:sp>
      <p:pic>
        <p:nvPicPr>
          <p:cNvPr id="6" name="Obrázek 5" descr="Obsah obrázku text, kniha, podepsat, autobus&#10;&#10;Popis byl vytvořen automaticky">
            <a:extLst>
              <a:ext uri="{FF2B5EF4-FFF2-40B4-BE49-F238E27FC236}">
                <a16:creationId xmlns:a16="http://schemas.microsoft.com/office/drawing/2014/main" id="{113ECD6F-8084-0F4F-9DF8-C18A0DF7F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94" b="1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</p:spPr>
      </p:pic>
      <p:pic>
        <p:nvPicPr>
          <p:cNvPr id="8" name="Obrázek 7" descr="Obsah obrázku osoba, muž, exteriér, fotka&#10;&#10;Popis byl vytvořen automaticky">
            <a:extLst>
              <a:ext uri="{FF2B5EF4-FFF2-40B4-BE49-F238E27FC236}">
                <a16:creationId xmlns:a16="http://schemas.microsoft.com/office/drawing/2014/main" id="{02A3AF12-037E-FA4E-B5A3-10A260910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7" r="25727" b="-1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5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C777C-7911-F84F-8AA8-DCD39D175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b="1" i="1" dirty="0"/>
              <a:t>Žert</a:t>
            </a:r>
            <a:r>
              <a:rPr lang="cs-CZ" dirty="0"/>
              <a:t> (1969)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EE7D1B9-ACB0-F649-8814-34349A695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1900" dirty="0"/>
              <a:t>Filmová adaptace stejnojmenného románu Milana Kundery</a:t>
            </a:r>
          </a:p>
          <a:p>
            <a:r>
              <a:rPr lang="cs-CZ" sz="1900" dirty="0"/>
              <a:t>Od celovečerního debutu </a:t>
            </a:r>
            <a:r>
              <a:rPr lang="cs-CZ" sz="1900" i="1" dirty="0"/>
              <a:t>Křik</a:t>
            </a:r>
            <a:r>
              <a:rPr lang="cs-CZ" sz="1900" dirty="0"/>
              <a:t> jej dělí 5 let</a:t>
            </a:r>
          </a:p>
          <a:p>
            <a:r>
              <a:rPr lang="cs-CZ" sz="1900" dirty="0"/>
              <a:t>Snaha setřást status vychvalovaného tvůrce: dva nerealizované projekty „Bílé břízy na podzim“ z prostředí Pomocných technických praporů a „Azurové peřeje“ jako výpověď o postupech totalitní propagandy</a:t>
            </a:r>
          </a:p>
          <a:p>
            <a:r>
              <a:rPr lang="cs-CZ" sz="1900" dirty="0"/>
              <a:t>Původně ambice adaptovat povídku z Kunderova souboru </a:t>
            </a:r>
            <a:r>
              <a:rPr lang="cs-CZ" sz="1900" i="1" dirty="0"/>
              <a:t>Směšné lásky</a:t>
            </a:r>
            <a:r>
              <a:rPr lang="cs-CZ" sz="1900" dirty="0"/>
              <a:t>, ale nakonec se po přečtení rukopisu </a:t>
            </a:r>
            <a:r>
              <a:rPr lang="cs-CZ" sz="1900" i="1" dirty="0"/>
              <a:t>Žertu </a:t>
            </a:r>
            <a:r>
              <a:rPr lang="cs-CZ" sz="1900" dirty="0"/>
              <a:t>rozhodl pro příběh Ludvíka Jahna, oběti stalinistických represí</a:t>
            </a:r>
          </a:p>
          <a:p>
            <a:r>
              <a:rPr lang="cs-CZ" sz="1900" dirty="0"/>
              <a:t>Opět dvě vyprávěcí linie; tentokrát ne subjektivní (intimní) a/</a:t>
            </a:r>
            <a:r>
              <a:rPr lang="cs-CZ" sz="1900" dirty="0" err="1"/>
              <a:t>vs</a:t>
            </a:r>
            <a:r>
              <a:rPr lang="cs-CZ" sz="1900" dirty="0"/>
              <a:t> celospolečenská, ale jako prolínání minulosti a přítomnosti pomocí řady asociací i náhodných podnětů (vyprávění + obraz)</a:t>
            </a:r>
          </a:p>
          <a:p>
            <a:endParaRPr lang="cs-CZ" sz="1900" dirty="0"/>
          </a:p>
        </p:txBody>
      </p:sp>
      <p:pic>
        <p:nvPicPr>
          <p:cNvPr id="9" name="Obrázek 8" descr="Obsah obrázku vsedě, monitor, stůl, voda&#10;&#10;Popis byl vytvořen automaticky">
            <a:extLst>
              <a:ext uri="{FF2B5EF4-FFF2-40B4-BE49-F238E27FC236}">
                <a16:creationId xmlns:a16="http://schemas.microsoft.com/office/drawing/2014/main" id="{A4802D81-3C76-874D-ACA1-E6C0B0453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3" r="201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8383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5FE81-B866-4942-9324-A3E234E1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Herectví ve filmech NV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028E54-AFE0-B54B-84EE-490CC0D82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Široké spektrum stylů, výrazových rejstříků a osobností</a:t>
            </a:r>
          </a:p>
          <a:p>
            <a:pPr lvl="1"/>
            <a:r>
              <a:rPr lang="cs-CZ" dirty="0"/>
              <a:t>Autentické neherecké tváře</a:t>
            </a:r>
          </a:p>
          <a:p>
            <a:pPr lvl="1"/>
            <a:r>
              <a:rPr lang="cs-CZ" dirty="0"/>
              <a:t>Školení herci (generační i tvůrčí vazby)</a:t>
            </a:r>
          </a:p>
          <a:p>
            <a:pPr lvl="1"/>
            <a:r>
              <a:rPr lang="cs-CZ" dirty="0"/>
              <a:t>Režiséři jako herci (Evald Schorm, Jiří Menzel)</a:t>
            </a:r>
          </a:p>
          <a:p>
            <a:pPr lvl="1"/>
            <a:r>
              <a:rPr lang="cs-CZ" dirty="0"/>
              <a:t>Dobové hvězdy pop-music (Václav Neckář, Marta Kubišová)</a:t>
            </a:r>
          </a:p>
          <a:p>
            <a:r>
              <a:rPr lang="cs-CZ" dirty="0"/>
              <a:t>Obsazování na základě </a:t>
            </a:r>
            <a:r>
              <a:rPr lang="cs-CZ" dirty="0" err="1"/>
              <a:t>typáže</a:t>
            </a:r>
            <a:r>
              <a:rPr lang="cs-CZ" dirty="0"/>
              <a:t> – představitelé vnáší do filmů autentické pocity nebo zkušenosti</a:t>
            </a:r>
          </a:p>
          <a:p>
            <a:r>
              <a:rPr lang="cs-CZ" dirty="0"/>
              <a:t>Modernistické herectví – v českém prostředí X reprodukční jistotě školeného projevu</a:t>
            </a:r>
          </a:p>
        </p:txBody>
      </p:sp>
    </p:spTree>
    <p:extLst>
      <p:ext uri="{BB962C8B-B14F-4D97-AF65-F5344CB8AC3E}">
        <p14:creationId xmlns:p14="http://schemas.microsoft.com/office/powerpoint/2010/main" val="370491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076FF-747C-7F4C-AFD6-4C76F71C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</a:rPr>
              <a:t>Fenomén neherectví</a:t>
            </a:r>
          </a:p>
        </p:txBody>
      </p:sp>
      <p:pic>
        <p:nvPicPr>
          <p:cNvPr id="7" name="Obrázek 6" descr="Obsah obrázku muž, osoba, vázanka, oblek&#10;&#10;Popis byl vytvořen automaticky">
            <a:extLst>
              <a:ext uri="{FF2B5EF4-FFF2-40B4-BE49-F238E27FC236}">
                <a16:creationId xmlns:a16="http://schemas.microsoft.com/office/drawing/2014/main" id="{2C557E75-C5C9-0042-A2ED-AE9E08C8C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2" r="-2" b="16589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Obrázek 4" descr="Obsah obrázku osoba, svetr&#10;&#10;Popis byl vytvořen automaticky">
            <a:extLst>
              <a:ext uri="{FF2B5EF4-FFF2-40B4-BE49-F238E27FC236}">
                <a16:creationId xmlns:a16="http://schemas.microsoft.com/office/drawing/2014/main" id="{E499DFAA-806C-3145-8B51-D742CCD36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06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4105A2-8C43-064B-85CD-E2D48D687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r>
              <a:rPr lang="cs-CZ" sz="1500" dirty="0"/>
              <a:t>Nejvýrazněji spojené s triem Forman-Passer-Papoušek, ale také Věra Chytilová, Jan Němec nebo Jaromil Jireš</a:t>
            </a:r>
          </a:p>
          <a:p>
            <a:r>
              <a:rPr lang="cs-CZ" sz="1500" dirty="0"/>
              <a:t>Kontinuálně obsazovaní „neherečtí profesionálové“ – Jan </a:t>
            </a:r>
            <a:r>
              <a:rPr lang="cs-CZ" sz="1500" dirty="0" err="1"/>
              <a:t>Vostrčil</a:t>
            </a:r>
            <a:r>
              <a:rPr lang="cs-CZ" sz="1500" dirty="0"/>
              <a:t>, Josef Šebánek, Jan </a:t>
            </a:r>
            <a:r>
              <a:rPr lang="cs-CZ" sz="1500" dirty="0" err="1"/>
              <a:t>Stöckl</a:t>
            </a:r>
            <a:r>
              <a:rPr lang="cs-CZ" sz="1500" dirty="0"/>
              <a:t>, Ladislav </a:t>
            </a:r>
            <a:r>
              <a:rPr lang="cs-CZ" sz="1500" dirty="0" err="1"/>
              <a:t>Jakim</a:t>
            </a:r>
            <a:endParaRPr lang="cs-CZ" sz="1500" dirty="0"/>
          </a:p>
          <a:p>
            <a:r>
              <a:rPr lang="cs-CZ" sz="1500" dirty="0"/>
              <a:t>Má přímý vliv na nový typ hrdiny a v důsledku i na dramaturgii filmů; forma společenské kritiky</a:t>
            </a:r>
          </a:p>
          <a:p>
            <a:r>
              <a:rPr lang="cs-CZ" sz="1500" dirty="0"/>
              <a:t>Nespornou výhodu představuje rozmanitost představitelů</a:t>
            </a:r>
          </a:p>
          <a:p>
            <a:r>
              <a:rPr lang="cs-CZ" sz="1500" dirty="0"/>
              <a:t>Miloš Forman – nechával představitele vystupovat svobodně, se všemi zlozvyky, pouze minimální korekce</a:t>
            </a:r>
          </a:p>
          <a:p>
            <a:pPr lvl="1"/>
            <a:r>
              <a:rPr lang="cs-CZ" sz="1500" dirty="0"/>
              <a:t>Ačkoliv scénář existoval, scény nehercům předehrával a následně je nechal dialogy přednést vlastními slovy</a:t>
            </a:r>
          </a:p>
          <a:p>
            <a:pPr lvl="1"/>
            <a:r>
              <a:rPr lang="cs-CZ" sz="1500" dirty="0"/>
              <a:t>Dva typy neherců – 1) ti, co hrají sami sebe 2) ti, co mají nad postavou “navrch“ a dovedou ji zahrát (parodovat)</a:t>
            </a:r>
          </a:p>
        </p:txBody>
      </p:sp>
    </p:spTree>
    <p:extLst>
      <p:ext uri="{BB962C8B-B14F-4D97-AF65-F5344CB8AC3E}">
        <p14:creationId xmlns:p14="http://schemas.microsoft.com/office/powerpoint/2010/main" val="2988520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9495F-231C-0C43-A02B-7081C078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3700" b="1" i="1" dirty="0"/>
              <a:t>Lásky jedné plavovlásky </a:t>
            </a:r>
            <a:r>
              <a:rPr lang="cs-CZ" sz="3700" dirty="0"/>
              <a:t>(1965)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DC457-46F1-5749-9EE1-0418ED8F9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1900" dirty="0"/>
              <a:t>Příběh mladé dívky Anduly, která se po noci strávené s klavíristou </a:t>
            </a:r>
            <a:r>
              <a:rPr lang="cs-CZ" sz="1900" dirty="0" err="1"/>
              <a:t>Mildou</a:t>
            </a:r>
            <a:r>
              <a:rPr lang="cs-CZ" sz="1900" dirty="0"/>
              <a:t> vypraví na návštěvu do Prahy</a:t>
            </a:r>
          </a:p>
          <a:p>
            <a:r>
              <a:rPr lang="cs-CZ" sz="1900" dirty="0"/>
              <a:t>Hana Brejchová ve své první roli, Josef </a:t>
            </a:r>
            <a:r>
              <a:rPr lang="cs-CZ" sz="1900" dirty="0" err="1"/>
              <a:t>Kolb</a:t>
            </a:r>
            <a:r>
              <a:rPr lang="cs-CZ" sz="1900" dirty="0"/>
              <a:t> jako dílenský mistr/dohazovač, Vladimír </a:t>
            </a:r>
            <a:r>
              <a:rPr lang="cs-CZ" sz="1900" dirty="0" err="1"/>
              <a:t>Pucholt</a:t>
            </a:r>
            <a:endParaRPr lang="cs-CZ" sz="1900" dirty="0"/>
          </a:p>
          <a:p>
            <a:r>
              <a:rPr lang="cs-CZ" sz="1900" dirty="0"/>
              <a:t>„Tři záložáci“ – Vladimír Menšík (Vacovský), Ivan </a:t>
            </a:r>
            <a:r>
              <a:rPr lang="cs-CZ" sz="1900" dirty="0" err="1"/>
              <a:t>Kheil</a:t>
            </a:r>
            <a:r>
              <a:rPr lang="cs-CZ" sz="1900" dirty="0"/>
              <a:t> (Maňas), Jiří Hrubý (Burda) &gt;&gt; cílená kombinace profesionálního herce s neherci</a:t>
            </a:r>
          </a:p>
          <a:p>
            <a:r>
              <a:rPr lang="cs-CZ" sz="1900" dirty="0"/>
              <a:t>Dynamika skupiny nutí herce do bezprostředních reakcí na nehereckou spontaneitu a naopak pro neherce profesionál funguje jako svého druhu kotva, protože cítí rytmus a tvar celé scény.</a:t>
            </a:r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4096F204-5E7A-3C47-B231-4A09D308E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12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pic>
        <p:nvPicPr>
          <p:cNvPr id="7" name="Obrázek 6" descr="Obsah obrázku osoba, lidé&#10;&#10;Popis byl vytvořen automaticky">
            <a:extLst>
              <a:ext uri="{FF2B5EF4-FFF2-40B4-BE49-F238E27FC236}">
                <a16:creationId xmlns:a16="http://schemas.microsoft.com/office/drawing/2014/main" id="{A5830F87-2330-8348-8312-FD4FF28D3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793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80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46CE7-7EB8-D84F-A2C4-C60088A1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</a:rPr>
              <a:t>Neherci ve filmech Věry Chytilové a Jana Němce</a:t>
            </a:r>
          </a:p>
        </p:txBody>
      </p:sp>
      <p:pic>
        <p:nvPicPr>
          <p:cNvPr id="5" name="Obrázek 4" descr="Obsah obrázku osoba, exteriér, stojící, skupina&#10;&#10;Popis byl vytvořen automaticky">
            <a:extLst>
              <a:ext uri="{FF2B5EF4-FFF2-40B4-BE49-F238E27FC236}">
                <a16:creationId xmlns:a16="http://schemas.microsoft.com/office/drawing/2014/main" id="{BA4C81A3-8908-0F47-A8A1-82255CD8C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 r="1" b="1510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2D31DC-AA3F-8E4F-9C2D-D709EB27C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1400">
                <a:solidFill>
                  <a:srgbClr val="FFFFFF"/>
                </a:solidFill>
              </a:rPr>
              <a:t>Zatímco pro Formana jde v případě obsazování neherců o věc organickou, Němec a Chytilová pracují s neherci spíš jako s výtvarným komponentem a stylizačním prostředkem.</a:t>
            </a:r>
          </a:p>
          <a:p>
            <a:r>
              <a:rPr lang="cs-CZ" sz="1400">
                <a:solidFill>
                  <a:srgbClr val="FFFFFF"/>
                </a:solidFill>
              </a:rPr>
              <a:t>Věra Chytilová si vybírá energické a charismatické ženy, které spojuje motiv viditelnosti a exhibicionismu (manekýna Marta, gymnastka Eva, Marie a Marie)</a:t>
            </a:r>
          </a:p>
          <a:p>
            <a:r>
              <a:rPr lang="cs-CZ" sz="1400" i="1">
                <a:solidFill>
                  <a:srgbClr val="FFFFFF"/>
                </a:solidFill>
              </a:rPr>
              <a:t>O slavnosti a hostech </a:t>
            </a:r>
            <a:r>
              <a:rPr lang="cs-CZ" sz="1400">
                <a:solidFill>
                  <a:srgbClr val="FFFFFF"/>
                </a:solidFill>
              </a:rPr>
              <a:t>– obsazení z okruhů známých Němce a Krumbachové &gt;&gt; postavy podle režiséra nezastupují toliko psychologické typy jako morální princip, ne vzdálený středověkým moralitám, kdy každá z figur ztělesňuje nějaký lidský nešvar</a:t>
            </a:r>
          </a:p>
          <a:p>
            <a:pPr lvl="1"/>
            <a:r>
              <a:rPr lang="cs-CZ" sz="1400">
                <a:solidFill>
                  <a:srgbClr val="FFFFFF"/>
                </a:solidFill>
              </a:rPr>
              <a:t>Jiří Němec, Jana Prachařová, Josef Škvorecký, Helena Pejšková, Karel Mareš, Zdena Salivarová, Evald Schorm, Jan Klusák</a:t>
            </a:r>
          </a:p>
        </p:txBody>
      </p:sp>
    </p:spTree>
    <p:extLst>
      <p:ext uri="{BB962C8B-B14F-4D97-AF65-F5344CB8AC3E}">
        <p14:creationId xmlns:p14="http://schemas.microsoft.com/office/powerpoint/2010/main" val="607655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muž, zeď, interiér&#10;&#10;Popis byl vytvořen automaticky">
            <a:extLst>
              <a:ext uri="{FF2B5EF4-FFF2-40B4-BE49-F238E27FC236}">
                <a16:creationId xmlns:a16="http://schemas.microsoft.com/office/drawing/2014/main" id="{BD625F57-FEE7-624F-BDF8-300A54D24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289" r="31477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69DA802-9ED6-B346-93D1-84FA540D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000000"/>
                </a:solidFill>
              </a:rPr>
              <a:t>Jan Kačer </a:t>
            </a:r>
            <a:r>
              <a:rPr lang="cs-CZ">
                <a:solidFill>
                  <a:srgbClr val="000000"/>
                </a:solidFill>
              </a:rPr>
              <a:t>(1936)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3A52A-B06C-F94E-871E-2564B7C0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cs-CZ" sz="1700" dirty="0">
                <a:solidFill>
                  <a:srgbClr val="000000"/>
                </a:solidFill>
              </a:rPr>
              <a:t>Výrazná herecká tvář NV – spojený primárně s filmy Evalda Schorma, ale také Antonína Máši (</a:t>
            </a:r>
            <a:r>
              <a:rPr lang="cs-CZ" sz="1700" i="1" dirty="0">
                <a:solidFill>
                  <a:srgbClr val="000000"/>
                </a:solidFill>
              </a:rPr>
              <a:t>Bloudění</a:t>
            </a:r>
            <a:r>
              <a:rPr lang="cs-CZ" sz="1700" dirty="0">
                <a:solidFill>
                  <a:srgbClr val="000000"/>
                </a:solidFill>
              </a:rPr>
              <a:t>), Hynka Bočana (</a:t>
            </a:r>
            <a:r>
              <a:rPr lang="cs-CZ" sz="1700" i="1" dirty="0">
                <a:solidFill>
                  <a:srgbClr val="000000"/>
                </a:solidFill>
              </a:rPr>
              <a:t>Nikdo se nebude smát</a:t>
            </a:r>
            <a:r>
              <a:rPr lang="cs-CZ" sz="1700" dirty="0">
                <a:solidFill>
                  <a:srgbClr val="000000"/>
                </a:solidFill>
              </a:rPr>
              <a:t>) a Františka Vláčila (</a:t>
            </a:r>
            <a:r>
              <a:rPr lang="cs-CZ" sz="1700" i="1" dirty="0">
                <a:solidFill>
                  <a:srgbClr val="000000"/>
                </a:solidFill>
              </a:rPr>
              <a:t>Údolí včel</a:t>
            </a:r>
            <a:r>
              <a:rPr lang="cs-CZ" sz="1700" dirty="0">
                <a:solidFill>
                  <a:srgbClr val="000000"/>
                </a:solidFill>
              </a:rPr>
              <a:t>)</a:t>
            </a:r>
          </a:p>
          <a:p>
            <a:r>
              <a:rPr lang="cs-CZ" sz="1700" dirty="0">
                <a:solidFill>
                  <a:srgbClr val="000000"/>
                </a:solidFill>
              </a:rPr>
              <a:t>Typ moderního hrdiny – hloubavého intelektuála X malá herecká variabilita?</a:t>
            </a:r>
          </a:p>
          <a:p>
            <a:r>
              <a:rPr lang="cs-CZ" sz="1700" dirty="0">
                <a:solidFill>
                  <a:srgbClr val="000000"/>
                </a:solidFill>
              </a:rPr>
              <a:t>Ve filmech </a:t>
            </a:r>
            <a:r>
              <a:rPr lang="cs-CZ" sz="1700" i="1" dirty="0">
                <a:solidFill>
                  <a:srgbClr val="000000"/>
                </a:solidFill>
              </a:rPr>
              <a:t>Každý den odvahu </a:t>
            </a:r>
            <a:r>
              <a:rPr lang="cs-CZ" sz="1700" dirty="0">
                <a:solidFill>
                  <a:srgbClr val="000000"/>
                </a:solidFill>
              </a:rPr>
              <a:t>(1964)</a:t>
            </a:r>
            <a:r>
              <a:rPr lang="cs-CZ" sz="1700" i="1" dirty="0">
                <a:solidFill>
                  <a:srgbClr val="000000"/>
                </a:solidFill>
              </a:rPr>
              <a:t> </a:t>
            </a:r>
            <a:r>
              <a:rPr lang="cs-CZ" sz="1700" dirty="0">
                <a:solidFill>
                  <a:srgbClr val="000000"/>
                </a:solidFill>
              </a:rPr>
              <a:t>a </a:t>
            </a:r>
            <a:r>
              <a:rPr lang="cs-CZ" sz="1700" i="1" dirty="0">
                <a:solidFill>
                  <a:srgbClr val="000000"/>
                </a:solidFill>
              </a:rPr>
              <a:t>Návrat ztraceného syna </a:t>
            </a:r>
            <a:r>
              <a:rPr lang="cs-CZ" sz="1700" dirty="0">
                <a:solidFill>
                  <a:srgbClr val="000000"/>
                </a:solidFill>
              </a:rPr>
              <a:t>(1966) Kačerovy postavy matou svými fyzickými dispozicemi, svou silou i atraktivním zjevem, ale skrývají existenciální tápání a vnitřní zranitelnost.</a:t>
            </a:r>
          </a:p>
          <a:p>
            <a:r>
              <a:rPr lang="cs-CZ" sz="1700" dirty="0">
                <a:solidFill>
                  <a:srgbClr val="000000"/>
                </a:solidFill>
              </a:rPr>
              <a:t>Postavy často ustrnulé v jednom bodě, neschopné vyrovnat se s minulostí, rezignované.</a:t>
            </a:r>
          </a:p>
          <a:p>
            <a:endParaRPr lang="cs-CZ" sz="1700" dirty="0">
              <a:solidFill>
                <a:srgbClr val="000000"/>
              </a:solidFill>
            </a:endParaRPr>
          </a:p>
          <a:p>
            <a:endParaRPr lang="cs-CZ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82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E1C01-5900-524C-BE2F-C6019912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b="1"/>
              <a:t>Evald Schorm </a:t>
            </a:r>
            <a:r>
              <a:rPr lang="cs-CZ" sz="5400"/>
              <a:t>(1931–1988)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6299B5-3DF5-B747-97DF-E65A5B0B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1200"/>
              <a:t>„Tvorba, umění má být jako zákusek po dobré večeři. Jenže já jsem kost v krku“ &gt;&gt; autor zneklidňujících, existenciálních filmů</a:t>
            </a:r>
          </a:p>
          <a:p>
            <a:r>
              <a:rPr lang="cs-CZ" sz="1200"/>
              <a:t>Autor řady dokumentárních snímků – zájem o lidi, kteří nesouzněli s režimem a o témata, o nichž režim nechtěl hovořit</a:t>
            </a:r>
          </a:p>
          <a:p>
            <a:r>
              <a:rPr lang="cs-CZ" sz="1200"/>
              <a:t>Postrádal jednotný styl – konzistence spíš na rovině témat a hodnotových rámců</a:t>
            </a:r>
          </a:p>
          <a:p>
            <a:r>
              <a:rPr lang="cs-CZ" sz="1200"/>
              <a:t>Filmy obsazené předními profesionálními herci (Vlastimil Brodský, Dana Medřická, Jana Brejchová, Jan Kačer)</a:t>
            </a:r>
          </a:p>
          <a:p>
            <a:r>
              <a:rPr lang="cs-CZ" sz="1200"/>
              <a:t>Celovečerní hraný debut </a:t>
            </a:r>
            <a:r>
              <a:rPr lang="cs-CZ" sz="1200" i="1"/>
              <a:t>Každý den odvahu </a:t>
            </a:r>
            <a:r>
              <a:rPr lang="cs-CZ" sz="1200"/>
              <a:t>(1964), dále </a:t>
            </a:r>
            <a:r>
              <a:rPr lang="cs-CZ" sz="1200" i="1"/>
              <a:t>Návrat ztraceného syna </a:t>
            </a:r>
            <a:r>
              <a:rPr lang="cs-CZ" sz="1200"/>
              <a:t>(1966), </a:t>
            </a:r>
            <a:r>
              <a:rPr lang="cs-CZ" sz="1200" i="1"/>
              <a:t>Pět holek na krku </a:t>
            </a:r>
            <a:r>
              <a:rPr lang="cs-CZ" sz="1200"/>
              <a:t>(1967), </a:t>
            </a:r>
            <a:r>
              <a:rPr lang="cs-CZ" sz="1200" i="1"/>
              <a:t>Farářův konec </a:t>
            </a:r>
            <a:r>
              <a:rPr lang="cs-CZ" sz="1200"/>
              <a:t>(1968) a 60.léta uzavírá trezorový film </a:t>
            </a:r>
            <a:r>
              <a:rPr lang="cs-CZ" sz="1200" i="1"/>
              <a:t>Den sedmý, noc osmá </a:t>
            </a:r>
            <a:r>
              <a:rPr lang="cs-CZ" sz="1200"/>
              <a:t>(1969)</a:t>
            </a:r>
          </a:p>
          <a:p>
            <a:endParaRPr lang="cs-CZ" sz="1200"/>
          </a:p>
          <a:p>
            <a:endParaRPr lang="cs-CZ" sz="1200"/>
          </a:p>
        </p:txBody>
      </p:sp>
      <p:pic>
        <p:nvPicPr>
          <p:cNvPr id="7" name="Obrázek 6" descr="Obsah obrázku zeď, osoba, interiér, muž&#10;&#10;Popis byl vytvořen automaticky">
            <a:extLst>
              <a:ext uri="{FF2B5EF4-FFF2-40B4-BE49-F238E27FC236}">
                <a16:creationId xmlns:a16="http://schemas.microsoft.com/office/drawing/2014/main" id="{A89EFE69-4DEA-5D46-BEC9-1C058A312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303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447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E5F8F-0AA0-A04B-8CD7-0D1D7251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Intimní osvětlení </a:t>
            </a:r>
            <a:r>
              <a:rPr lang="cs-CZ" dirty="0"/>
              <a:t>(1965)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5AAF44-CE8D-AE43-AC85-E7057CF20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7156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Obraz poklidné domácké periferie na začátku léta, kdy se po letech setkávají dva spolužáci z konzervatoře </a:t>
            </a:r>
          </a:p>
          <a:p>
            <a:r>
              <a:rPr lang="cs-CZ" dirty="0"/>
              <a:t>Projekt nováčků – Passer + kamera Miroslav Ondříček (Josef Střecha)</a:t>
            </a:r>
          </a:p>
          <a:p>
            <a:r>
              <a:rPr lang="cs-CZ" dirty="0"/>
              <a:t>Vlastimil </a:t>
            </a:r>
            <a:r>
              <a:rPr lang="cs-CZ" dirty="0" err="1"/>
              <a:t>Harnach</a:t>
            </a:r>
            <a:r>
              <a:rPr lang="cs-CZ" dirty="0"/>
              <a:t>: jeden z nejnudnějších filmů, jaký kdy viděl X úspěch u kritiky domácí i zahraniční</a:t>
            </a:r>
          </a:p>
          <a:p>
            <a:r>
              <a:rPr lang="cs-CZ" dirty="0"/>
              <a:t>Návštěvnost: </a:t>
            </a:r>
            <a:r>
              <a:rPr lang="cs-CZ" i="1" dirty="0"/>
              <a:t>Intimní osvětlení </a:t>
            </a:r>
            <a:r>
              <a:rPr lang="cs-CZ" dirty="0"/>
              <a:t>345 129 diváků / </a:t>
            </a:r>
            <a:r>
              <a:rPr lang="cs-CZ" i="1" dirty="0"/>
              <a:t>Perličky na dně </a:t>
            </a:r>
            <a:r>
              <a:rPr lang="cs-CZ" dirty="0"/>
              <a:t>117 687 / </a:t>
            </a:r>
            <a:r>
              <a:rPr lang="cs-CZ" i="1" dirty="0"/>
              <a:t>Každý mladý muž </a:t>
            </a:r>
            <a:r>
              <a:rPr lang="cs-CZ" dirty="0"/>
              <a:t>(režijní debut Pavla Juráčka) 282 387 X </a:t>
            </a:r>
            <a:r>
              <a:rPr lang="cs-CZ" i="1" dirty="0"/>
              <a:t>Lásky jedné plavovlásky </a:t>
            </a:r>
            <a:r>
              <a:rPr lang="cs-CZ" dirty="0"/>
              <a:t>jako absolutní hit – 2 255 858 diváků</a:t>
            </a:r>
          </a:p>
          <a:p>
            <a:r>
              <a:rPr lang="cs-CZ" dirty="0"/>
              <a:t>Po roce 1970 vyřazen z distribuce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osoba, interiér, žena, dívka&#10;&#10;Popis byl vytvořen automaticky">
            <a:extLst>
              <a:ext uri="{FF2B5EF4-FFF2-40B4-BE49-F238E27FC236}">
                <a16:creationId xmlns:a16="http://schemas.microsoft.com/office/drawing/2014/main" id="{95AE3E6D-1CA2-C148-95D6-30EEED583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735" y="0"/>
            <a:ext cx="3929265" cy="2211175"/>
          </a:xfrm>
          <a:prstGeom prst="rect">
            <a:avLst/>
          </a:prstGeom>
        </p:spPr>
      </p:pic>
      <p:pic>
        <p:nvPicPr>
          <p:cNvPr id="7" name="Obrázek 6" descr="Obsah obrázku osoba, budova, muž, fotka&#10;&#10;Popis byl vytvořen automaticky">
            <a:extLst>
              <a:ext uri="{FF2B5EF4-FFF2-40B4-BE49-F238E27FC236}">
                <a16:creationId xmlns:a16="http://schemas.microsoft.com/office/drawing/2014/main" id="{F0D9A125-1E4A-FF4C-8760-18C46B848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53" y="2211175"/>
            <a:ext cx="3931947" cy="2878985"/>
          </a:xfrm>
          <a:prstGeom prst="rect">
            <a:avLst/>
          </a:prstGeom>
        </p:spPr>
      </p:pic>
      <p:pic>
        <p:nvPicPr>
          <p:cNvPr id="9" name="Obrázek 8" descr="Obsah obrázku osoba, vsedě, přenosný počítač, interiér&#10;&#10;Popis byl vytvořen automaticky">
            <a:extLst>
              <a:ext uri="{FF2B5EF4-FFF2-40B4-BE49-F238E27FC236}">
                <a16:creationId xmlns:a16="http://schemas.microsoft.com/office/drawing/2014/main" id="{C16E31A6-E010-2C4F-BCA2-1FD205998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466" y="4648200"/>
            <a:ext cx="392853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36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2D9A1B7B-414A-C74B-B026-2494172DC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943451"/>
            <a:ext cx="3209544" cy="4668427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21D85E97-8DBB-A343-ACDC-6F4C0942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001393"/>
            <a:ext cx="3209544" cy="4552544"/>
          </a:xfrm>
          <a:prstGeom prst="rect">
            <a:avLst/>
          </a:prstGeom>
        </p:spPr>
      </p:pic>
      <p:pic>
        <p:nvPicPr>
          <p:cNvPr id="7" name="Obrázek 6" descr="Obsah obrázku text, staré&#10;&#10;Popis byl vytvořen automaticky">
            <a:extLst>
              <a:ext uri="{FF2B5EF4-FFF2-40B4-BE49-F238E27FC236}">
                <a16:creationId xmlns:a16="http://schemas.microsoft.com/office/drawing/2014/main" id="{539F5BF8-4A18-1843-B9DC-F7A1EC90C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259084"/>
            <a:ext cx="3209544" cy="40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49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E09A0-7347-7241-A3AC-6193D6D8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1968, tzv. polednové období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C099BA-8907-E143-BA39-2F8599D4B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Pád Antonína Novotného – v lednu odvolán z postu prvního tajemníka ÚV KSČ, v březnu odstupuje z funkce prezidenta ČSSR</a:t>
            </a:r>
          </a:p>
          <a:p>
            <a:r>
              <a:rPr lang="cs-CZ" dirty="0"/>
              <a:t>Novým prezidentem se stává </a:t>
            </a:r>
            <a:r>
              <a:rPr lang="cs-CZ" b="1" dirty="0"/>
              <a:t>Ludvík Svoboda</a:t>
            </a:r>
            <a:r>
              <a:rPr lang="cs-CZ" dirty="0"/>
              <a:t>, na pozici prvního tajemníka ÚV KSČ </a:t>
            </a:r>
            <a:r>
              <a:rPr lang="cs-CZ" b="1" dirty="0"/>
              <a:t>Alexander Dubček </a:t>
            </a:r>
            <a:r>
              <a:rPr lang="cs-CZ" dirty="0"/>
              <a:t>(reformista)</a:t>
            </a:r>
          </a:p>
          <a:p>
            <a:r>
              <a:rPr lang="cs-CZ" dirty="0"/>
              <a:t>V médiích se řeší dříve tabuizovaná témata + kritické diskuze / kultura nemá být limitována ideologickými požadavky / v červnu 1968 oficiálně zrušena cenzura</a:t>
            </a:r>
          </a:p>
          <a:p>
            <a:r>
              <a:rPr lang="cs-CZ" dirty="0"/>
              <a:t>Reformy jsou nepřijatelné pro další státy východního bloku &gt;&gt; </a:t>
            </a:r>
            <a:r>
              <a:rPr lang="cs-CZ" b="1" dirty="0"/>
              <a:t>21. 8. 1968</a:t>
            </a:r>
            <a:r>
              <a:rPr lang="cs-CZ" dirty="0"/>
              <a:t>: invaze vojsk Varšavské smlouvy</a:t>
            </a:r>
          </a:p>
          <a:p>
            <a:r>
              <a:rPr lang="cs-CZ" dirty="0"/>
              <a:t>Moskevský protokol – zrušena činnost organizací ustavených v průběhu reformního procesu, opětovně zavedená cenzura sdělovacích prostředků, posílená pozice státní bezpečnosti a armády a odstavení nevyhovujících politických představitelů. </a:t>
            </a:r>
          </a:p>
          <a:p>
            <a:r>
              <a:rPr lang="cs-CZ" dirty="0"/>
              <a:t>V dubnu 1969 předsednictvo ÚV KSČ přijalo </a:t>
            </a:r>
            <a:r>
              <a:rPr lang="cs-CZ" dirty="0" err="1"/>
              <a:t>Dubčekovu</a:t>
            </a:r>
            <a:r>
              <a:rPr lang="cs-CZ" dirty="0"/>
              <a:t> rezignaci a nahradil jej </a:t>
            </a:r>
            <a:r>
              <a:rPr lang="cs-CZ" b="1" dirty="0"/>
              <a:t>Gustáv Husák </a:t>
            </a:r>
            <a:r>
              <a:rPr lang="cs-CZ" dirty="0"/>
              <a:t>&gt;&gt;</a:t>
            </a:r>
            <a:r>
              <a:rPr lang="cs-CZ" dirty="0">
                <a:effectLst/>
              </a:rPr>
              <a:t> </a:t>
            </a:r>
            <a:r>
              <a:rPr lang="cs-CZ" dirty="0"/>
              <a:t>Odvrat od koexistence různých myšlenkových proudů ve společnosti a uměleckých proudů v kultuře – nyní jakékoliv alternativy hodnoceny jako „ideově cizí proudy“ a negativistické postoje“.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1051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2C7B6A-12AE-3343-895D-B7F53D8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Reakce na politický vývoj v kinematografii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BD59CD-073C-B843-A9BF-439209E6C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Personální výměna nejprve na klíčových postech, poté čistka mezi řadovými pracovníky </a:t>
            </a:r>
          </a:p>
          <a:p>
            <a:r>
              <a:rPr lang="cs-CZ" dirty="0"/>
              <a:t>23. září 1969 na místo ústředního ředitele ČSF nastoupil </a:t>
            </a:r>
            <a:r>
              <a:rPr lang="cs-CZ" b="1" dirty="0"/>
              <a:t>Jiří </a:t>
            </a:r>
            <a:r>
              <a:rPr lang="cs-CZ" b="1" dirty="0" err="1"/>
              <a:t>Purš</a:t>
            </a:r>
            <a:r>
              <a:rPr lang="cs-CZ" b="1" dirty="0"/>
              <a:t> </a:t>
            </a:r>
            <a:r>
              <a:rPr lang="cs-CZ" dirty="0"/>
              <a:t>(namísto Aloise Poledňáka)</a:t>
            </a:r>
          </a:p>
          <a:p>
            <a:r>
              <a:rPr lang="cs-CZ" dirty="0"/>
              <a:t>Říjen 1970 se pozice ředitele FSB definitivně ujímá </a:t>
            </a:r>
            <a:r>
              <a:rPr lang="cs-CZ" b="1" dirty="0"/>
              <a:t>Miloslav Fábera</a:t>
            </a:r>
          </a:p>
          <a:p>
            <a:r>
              <a:rPr lang="cs-CZ" dirty="0"/>
              <a:t>1. 12. 1969 – ve funkci ústředního dramaturga FSB </a:t>
            </a:r>
            <a:r>
              <a:rPr lang="cs-CZ" b="1" dirty="0"/>
              <a:t>Ludvík Toman </a:t>
            </a:r>
            <a:r>
              <a:rPr lang="cs-CZ" dirty="0"/>
              <a:t>(namísto Břetislava Kunce) &gt;&gt; tato pozice nově výrazně posílila; vedoucí TS musí pravidelně konzultovat veškeré záměry, od roku 1972 pak figuruje přednostně u schvalování filmů</a:t>
            </a:r>
          </a:p>
          <a:p>
            <a:r>
              <a:rPr lang="cs-CZ" dirty="0"/>
              <a:t>Nové vedení rozpouští TS i jednotlivé ideově-umělecké rady při TS, vzniká 7 nových dramaturgických skupin a centrální ideově umělecká rada &gt;&gt; výroba opět odtržena od literární přípravy a znovunastolena centralizovaná dramaturgie </a:t>
            </a:r>
          </a:p>
          <a:p>
            <a:r>
              <a:rPr lang="cs-CZ" dirty="0"/>
              <a:t>Cenzura – po srpnu 68 nový orgán Úřad pro tisk a informace, který postrádá filmový odbor &gt;&gt; cenzura prorůstá do samotných filmových struktur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4958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09B35-CC9F-AF41-B5A0-9ACA8AD43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Přechodné období v kinematografii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A144BC-B544-E943-ADFA-8380E1593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Filmexport – do roku 1968 přetrvává orientace na západní kapitalistické trhy, dovoz atraktivních titulů z nesocialistických států; poté dochází k normalizaci vztahů se státy východního bloku (koprodukce, import, export)</a:t>
            </a:r>
          </a:p>
          <a:p>
            <a:r>
              <a:rPr lang="cs-CZ" dirty="0"/>
              <a:t>V květnu 1968 se Alois Poledňák jako ředitel ČSF vzdává některých klíčových pravomocí (např. schvalování filmových projektů)– nově tyto funkce přecházely na ředitele FSB. </a:t>
            </a:r>
          </a:p>
          <a:p>
            <a:r>
              <a:rPr lang="cs-CZ" dirty="0"/>
              <a:t>Vzniká nová TS Pavla Juráčka a Jaroslava Kučery, vytvořila </a:t>
            </a:r>
            <a:r>
              <a:rPr lang="cs-CZ" i="1" dirty="0"/>
              <a:t>Ovoce stromů rajských jíme, Skřivánky na niti </a:t>
            </a:r>
            <a:r>
              <a:rPr lang="cs-CZ" dirty="0"/>
              <a:t>a </a:t>
            </a:r>
            <a:r>
              <a:rPr lang="cs-CZ" i="1" dirty="0"/>
              <a:t>Případ pro začínajícího kata</a:t>
            </a:r>
            <a:r>
              <a:rPr lang="cs-CZ" dirty="0"/>
              <a:t>.  </a:t>
            </a:r>
          </a:p>
          <a:p>
            <a:r>
              <a:rPr lang="cs-CZ" dirty="0"/>
              <a:t>Dochází k opětovnému nárůstu debutů („druhá nová vlna), v roce 1970 točí svojí celovečerní hranou prvotinu 7 režisérů X později snaha debutu řešit pomocí povídkových filmů a kolektivních debutů (+ Zlín).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329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D22EB-8E05-C041-B883-A3333805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/>
              <a:t>Konkrétně…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D7D2E6-12E1-364E-8300-BFC5AF3A4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Díky polednovému vývoji se podařilo do výroby prosadit filmy, s jimiž se nějakou dobu otálelo (</a:t>
            </a:r>
            <a:r>
              <a:rPr lang="cs-CZ" i="1" dirty="0"/>
              <a:t>Pasťák, Žert, Farářův konec</a:t>
            </a:r>
            <a:r>
              <a:rPr lang="cs-CZ" dirty="0"/>
              <a:t>)</a:t>
            </a:r>
          </a:p>
          <a:p>
            <a:r>
              <a:rPr lang="cs-CZ" dirty="0"/>
              <a:t>Některé filmy ale nebyly ve finále ani postprodukčně dokončeny, přestože se tvůrci do poslední chvíle snažili o záchranu.</a:t>
            </a:r>
          </a:p>
          <a:p>
            <a:r>
              <a:rPr lang="cs-CZ" b="1" i="1" dirty="0"/>
              <a:t>Pasťák </a:t>
            </a:r>
            <a:r>
              <a:rPr lang="cs-CZ" dirty="0"/>
              <a:t>(r. Hynek Bočan) – do konce 80. let existoval jen v hrubém sestřihu, navzdory ambicím mu vetknout původně nezamýšlený rámec, který by celé vyprávění přesunul do subjektivní roviny</a:t>
            </a:r>
            <a:r>
              <a:rPr lang="cs-CZ" dirty="0">
                <a:effectLst/>
              </a:rPr>
              <a:t> </a:t>
            </a:r>
          </a:p>
          <a:p>
            <a:r>
              <a:rPr lang="cs-CZ" b="1" i="1" dirty="0"/>
              <a:t>Archa bláznů </a:t>
            </a:r>
            <a:r>
              <a:rPr lang="cs-CZ" dirty="0"/>
              <a:t>(r. Ivan </a:t>
            </a:r>
            <a:r>
              <a:rPr lang="cs-CZ" dirty="0" err="1"/>
              <a:t>Balaďa</a:t>
            </a:r>
            <a:r>
              <a:rPr lang="cs-CZ" dirty="0"/>
              <a:t>) - snaha snímek prezentovat jako univerzální poselství o společnosti, která promarnila šanci uskutečnit pozitivní změnu. Nové vedení upozorňuje na kritický obraz Sovětského svazu &gt;&gt; film zůstal jako odstrašující případ jen s definitivním obrazovým střihem a zvukovým záznamem dialogů + záminka k rozpuštění TS Juráček-Kučera</a:t>
            </a:r>
          </a:p>
          <a:p>
            <a:r>
              <a:rPr lang="cs-CZ" dirty="0"/>
              <a:t>Kolektivní debut </a:t>
            </a:r>
            <a:r>
              <a:rPr lang="cs-CZ" b="1" i="1" dirty="0"/>
              <a:t>Návštěvy</a:t>
            </a:r>
            <a:r>
              <a:rPr lang="cs-CZ" dirty="0"/>
              <a:t> (r. Vladimír Drha, Milan Jonáš a Otakar Fuka) tematicky šlo o návrat k tematice politických vězňů 50. let, existující materiály s největší pravděpodobností byly zničeny (extrémní případ)</a:t>
            </a:r>
          </a:p>
        </p:txBody>
      </p:sp>
    </p:spTree>
    <p:extLst>
      <p:ext uri="{BB962C8B-B14F-4D97-AF65-F5344CB8AC3E}">
        <p14:creationId xmlns:p14="http://schemas.microsoft.com/office/powerpoint/2010/main" val="3670463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exteriér, vojenská uniforma, dav&#10;&#10;Popis byl vytvořen automaticky">
            <a:extLst>
              <a:ext uri="{FF2B5EF4-FFF2-40B4-BE49-F238E27FC236}">
                <a16:creationId xmlns:a16="http://schemas.microsoft.com/office/drawing/2014/main" id="{FFF514E3-2606-B843-B70E-556CF424B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" r="11000" b="190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5D410E-9871-5F41-B5FD-EAA17477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2800" b="1"/>
              <a:t>Hynek Bočan (1938)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0F96EC-3332-DF4B-B5AC-F4D1A025E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cs-CZ" sz="1700"/>
              <a:t>Jeden z nejmladších NV režisérů</a:t>
            </a:r>
          </a:p>
          <a:p>
            <a:r>
              <a:rPr lang="cs-CZ" sz="1700"/>
              <a:t>Ztvárnil dětskou roli ve filmu </a:t>
            </a:r>
            <a:r>
              <a:rPr lang="cs-CZ" sz="1700" i="1"/>
              <a:t>Olověný chléb </a:t>
            </a:r>
            <a:r>
              <a:rPr lang="cs-CZ" sz="1700"/>
              <a:t>&gt;&gt; asistent režie Ladislav Helge se stává jeho mentorem</a:t>
            </a:r>
          </a:p>
          <a:p>
            <a:r>
              <a:rPr lang="cs-CZ" sz="1700"/>
              <a:t>FAMU absolvoval ve 22 letech krátkým filmem </a:t>
            </a:r>
            <a:r>
              <a:rPr lang="cs-CZ" sz="1700" i="1"/>
              <a:t>Nenávist</a:t>
            </a:r>
            <a:r>
              <a:rPr lang="cs-CZ" sz="1700"/>
              <a:t> podle povídky Jana Drdy (spolu s Jirešovým a Sirového absolventským snímkem uveden v kinech v rámci povídkového filmu </a:t>
            </a:r>
            <a:r>
              <a:rPr lang="cs-CZ" sz="1700" i="1"/>
              <a:t>Hlídač dynamitu</a:t>
            </a:r>
            <a:r>
              <a:rPr lang="cs-CZ" sz="170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85354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soba&#10;&#10;Popis byl vytvořen automaticky">
            <a:extLst>
              <a:ext uri="{FF2B5EF4-FFF2-40B4-BE49-F238E27FC236}">
                <a16:creationId xmlns:a16="http://schemas.microsoft.com/office/drawing/2014/main" id="{3AE49EFA-B750-344E-98D2-AC6D02B86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49" r="16396" b="-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Obrázek 6" descr="Obsah obrázku osoba, muž, nošení, stojící&#10;&#10;Popis byl vytvořen automaticky">
            <a:extLst>
              <a:ext uri="{FF2B5EF4-FFF2-40B4-BE49-F238E27FC236}">
                <a16:creationId xmlns:a16="http://schemas.microsoft.com/office/drawing/2014/main" id="{DC017730-6354-FD43-A349-A7C9C2992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0" r="43899" b="-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A227E0-1AA8-D641-9825-F4BD34E4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cs-CZ" sz="2800" b="1" i="1"/>
              <a:t>Nikdo se nebude smát </a:t>
            </a:r>
            <a:r>
              <a:rPr lang="cs-CZ" sz="2800"/>
              <a:t>(1965)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526FD9-A19E-0A4F-952D-7CA53DB7F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cs-CZ" sz="1800"/>
              <a:t>Adaptace povídky Milana Kundery ze souboru </a:t>
            </a:r>
            <a:r>
              <a:rPr lang="cs-CZ" sz="1800" i="1"/>
              <a:t>Směšné lásky</a:t>
            </a:r>
          </a:p>
          <a:p>
            <a:r>
              <a:rPr lang="cs-CZ" sz="1800"/>
              <a:t>Na scénáři se podílí Pavel Juráček, dozor nad debutem Karel Kachyňa, asistent režie Jiří Stránský (drobná role „Kanaďana“, obsazuje debutantku Štěpánku Řehákovou do role Kláry)</a:t>
            </a:r>
          </a:p>
        </p:txBody>
      </p:sp>
    </p:spTree>
    <p:extLst>
      <p:ext uri="{BB962C8B-B14F-4D97-AF65-F5344CB8AC3E}">
        <p14:creationId xmlns:p14="http://schemas.microsoft.com/office/powerpoint/2010/main" val="3968693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C792B-38B1-E645-8844-BC31BB37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cs-CZ" sz="3600" b="1" i="1"/>
              <a:t>Soukromá vichřice, Čest a sláva, Pasťák </a:t>
            </a:r>
          </a:p>
        </p:txBody>
      </p:sp>
      <p:pic>
        <p:nvPicPr>
          <p:cNvPr id="5" name="Obrázek 4" descr="Obsah obrázku osoba, stojící, skupina, lidé&#10;&#10;Popis byl vytvořen automaticky">
            <a:extLst>
              <a:ext uri="{FF2B5EF4-FFF2-40B4-BE49-F238E27FC236}">
                <a16:creationId xmlns:a16="http://schemas.microsoft.com/office/drawing/2014/main" id="{74E7F70C-3D28-FE41-8535-BDACBF5E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61" r="6665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5508E69-CCA8-B342-9EDB-2A660B698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3" b="3133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1FBAED-98C7-5B4E-B568-B21D44283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160" y="533400"/>
            <a:ext cx="3947160" cy="5709082"/>
          </a:xfrm>
        </p:spPr>
        <p:txBody>
          <a:bodyPr anchor="ctr">
            <a:noAutofit/>
          </a:bodyPr>
          <a:lstStyle/>
          <a:p>
            <a:r>
              <a:rPr lang="cs-CZ" sz="1800" i="1" dirty="0"/>
              <a:t>Soukromá vichřice </a:t>
            </a:r>
            <a:r>
              <a:rPr lang="cs-CZ" sz="1800" dirty="0"/>
              <a:t>(1967) – adaptace románu Vladimíra Párala, další nelítostná sonda do života v socialistickém Československu (tentokrát jako dekonstrukce role intelektuála v socialistické společnosti, ale z perspektivy neuspokojivých partnerských </a:t>
            </a:r>
            <a:r>
              <a:rPr lang="cs-CZ" sz="1800" dirty="0" err="1"/>
              <a:t>vtztahů</a:t>
            </a:r>
            <a:r>
              <a:rPr lang="cs-CZ" sz="1800" dirty="0"/>
              <a:t>)</a:t>
            </a:r>
          </a:p>
          <a:p>
            <a:r>
              <a:rPr lang="cs-CZ" sz="1800" i="1" dirty="0"/>
              <a:t>Čest a sláva </a:t>
            </a:r>
            <a:r>
              <a:rPr lang="cs-CZ" sz="1800" dirty="0"/>
              <a:t>(1968) – trezorový film, příběh zchudlého rytíře na konci třicetileté války vybízí k řadě paralel</a:t>
            </a:r>
          </a:p>
          <a:p>
            <a:pPr lvl="1"/>
            <a:r>
              <a:rPr lang="cs-CZ" sz="1800" dirty="0">
                <a:hlinkClick r:id="rId4"/>
              </a:rPr>
              <a:t>https://www.youtube.com/watch?v=16WyS5DnwuI</a:t>
            </a:r>
            <a:endParaRPr lang="cs-CZ" sz="1800" dirty="0"/>
          </a:p>
          <a:p>
            <a:r>
              <a:rPr lang="cs-CZ" sz="1800" i="1" dirty="0"/>
              <a:t>Pasťák</a:t>
            </a:r>
            <a:r>
              <a:rPr lang="cs-CZ" sz="1800" dirty="0"/>
              <a:t> (1968-1969) – syrový, bezvýchodný příběh, odehrávající se ve výchovném ústavu pro nezvladatelnou mládež se do kin dostává až zkraje 90. let </a:t>
            </a:r>
          </a:p>
          <a:p>
            <a:pPr lvl="1"/>
            <a:r>
              <a:rPr lang="cs-CZ" sz="1800" dirty="0">
                <a:hlinkClick r:id="rId5"/>
              </a:rPr>
              <a:t>https://www.youtube.com/watch?v=MUNfyHxLjV4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15729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7A675A-495B-8D40-BF11-522B17FA2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b="1"/>
              <a:t>Jiří Menzel (1938–2020) 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A937-7FB8-4F4B-9E97-EDB29B6A8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Scenárista, herec, režisér</a:t>
            </a:r>
          </a:p>
          <a:p>
            <a:r>
              <a:rPr lang="cs-CZ" sz="2000" dirty="0"/>
              <a:t>Působil také na divadle (např. v letech 2000–2003 umělecký šéf Divadla na Vinohradech)</a:t>
            </a:r>
          </a:p>
          <a:p>
            <a:r>
              <a:rPr lang="cs-CZ" sz="2000" dirty="0"/>
              <a:t>Tvůrce spjatý s filmovými adaptacemi Bohumila Hrabala a Vladislava Vančury</a:t>
            </a:r>
          </a:p>
          <a:p>
            <a:r>
              <a:rPr lang="cs-CZ" sz="2000" dirty="0"/>
              <a:t>Jemně stylizované komedie (pozdější linie tvorby)</a:t>
            </a:r>
          </a:p>
          <a:p>
            <a:r>
              <a:rPr lang="cs-CZ" sz="2000" dirty="0"/>
              <a:t>Zpočátku kariéry dlouhá cesta k debutovému filmu &gt;&gt; Menzel bez autorských ambicí, debutuje později než ročníkoví kolegové</a:t>
            </a:r>
          </a:p>
          <a:p>
            <a:r>
              <a:rPr lang="cs-CZ" sz="2000" dirty="0"/>
              <a:t>Jaroslav Boček Menzela díky Vlakům řadí mezi řady intimistů (Forman-Passer-Papoušek), Menzel je ale lyričtější</a:t>
            </a:r>
          </a:p>
          <a:p>
            <a:r>
              <a:rPr lang="cs-CZ" sz="2000" dirty="0"/>
              <a:t>Cestu k celovečernímu debutu otevírá „Smrt pana Baltazara“ z povídkového snímku </a:t>
            </a:r>
            <a:r>
              <a:rPr lang="cs-CZ" sz="2000" i="1" dirty="0"/>
              <a:t>Perličky na dně</a:t>
            </a:r>
          </a:p>
        </p:txBody>
      </p:sp>
      <p:pic>
        <p:nvPicPr>
          <p:cNvPr id="5" name="Obrázek 4" descr="Obsah obrázku osoba, muž, exteriér, brýle&#10;&#10;Popis byl vytvořen automaticky">
            <a:extLst>
              <a:ext uri="{FF2B5EF4-FFF2-40B4-BE49-F238E27FC236}">
                <a16:creationId xmlns:a16="http://schemas.microsoft.com/office/drawing/2014/main" id="{568D8958-2A21-FF45-873D-DB408968F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9" r="250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3630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E4C2A75-57F8-324C-942C-0639CEBC9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" r="-3" b="-3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Obrázek 6" descr="Obsah obrázku osoba, muž, zeď, oblečení&#10;&#10;Popis byl vytvořen automaticky">
            <a:extLst>
              <a:ext uri="{FF2B5EF4-FFF2-40B4-BE49-F238E27FC236}">
                <a16:creationId xmlns:a16="http://schemas.microsoft.com/office/drawing/2014/main" id="{2BD8EE2B-AED7-C744-9BA4-F852EFB2A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7" r="1905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B751439-E590-6D4D-8BA6-129B464D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cs-CZ" sz="2800" b="1" i="1"/>
              <a:t>Ostře sledované vlaky </a:t>
            </a:r>
            <a:r>
              <a:rPr lang="cs-CZ" sz="2800"/>
              <a:t>(1966)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10203-CA02-DD48-A0E9-464424728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258171"/>
            <a:ext cx="3124544" cy="4083764"/>
          </a:xfrm>
        </p:spPr>
        <p:txBody>
          <a:bodyPr>
            <a:normAutofit/>
          </a:bodyPr>
          <a:lstStyle/>
          <a:p>
            <a:r>
              <a:rPr lang="cs-CZ" sz="1300" dirty="0"/>
              <a:t>Spolu s Formanovými </a:t>
            </a:r>
            <a:r>
              <a:rPr lang="cs-CZ" sz="1300" i="1" dirty="0"/>
              <a:t>Láskami jedné plavovlásky</a:t>
            </a:r>
            <a:r>
              <a:rPr lang="cs-CZ" sz="1300" dirty="0"/>
              <a:t> triumfální film nové vlny &gt;&gt; divácky vstřícné, komerčně úspěšné a umělecky hodnotné</a:t>
            </a:r>
            <a:r>
              <a:rPr lang="cs-CZ" sz="1300" dirty="0">
                <a:effectLst/>
              </a:rPr>
              <a:t> </a:t>
            </a:r>
          </a:p>
          <a:p>
            <a:r>
              <a:rPr lang="cs-CZ" sz="1300" dirty="0"/>
              <a:t>Vzniká v roce 1965 – rok problémových filmů</a:t>
            </a:r>
          </a:p>
          <a:p>
            <a:r>
              <a:rPr lang="cs-CZ" sz="1300" dirty="0"/>
              <a:t>Po </a:t>
            </a:r>
            <a:r>
              <a:rPr lang="cs-CZ" sz="1300" i="1" dirty="0"/>
              <a:t>Perličkách na dně </a:t>
            </a:r>
            <a:r>
              <a:rPr lang="cs-CZ" sz="1300" dirty="0"/>
              <a:t>snaha zúročit potenciál adaptací díla Bohumila Hrabala – pro stejnojmennou novelu se hledá režisér (Schorm, Chytilová)</a:t>
            </a:r>
          </a:p>
          <a:p>
            <a:r>
              <a:rPr lang="cs-CZ" sz="1300" dirty="0"/>
              <a:t>Obsazení kombinující profesionální herce (Josef Somr, Květa Fialová, Vlastimil Brodský) se zpěváky (Václav Neckář, Naďa Urbánková) a neherci (Vladimír Valenta, Jitka Bendová)</a:t>
            </a:r>
          </a:p>
          <a:p>
            <a:r>
              <a:rPr lang="cs-CZ" sz="1300" dirty="0"/>
              <a:t>Disproporční kombinace válečného žánru a ohledávání mladické sexuality</a:t>
            </a:r>
          </a:p>
        </p:txBody>
      </p:sp>
    </p:spTree>
    <p:extLst>
      <p:ext uri="{BB962C8B-B14F-4D97-AF65-F5344CB8AC3E}">
        <p14:creationId xmlns:p14="http://schemas.microsoft.com/office/powerpoint/2010/main" val="335756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2A7F3-B919-4E47-A8AA-9A3AA060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Jaroslav Papoušek </a:t>
            </a:r>
            <a:r>
              <a:rPr lang="cs-CZ" dirty="0"/>
              <a:t>(1929–1995)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0909B7-7230-064F-BB49-5349650A7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801624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„Ale když já jsem jenom na takové ty </a:t>
            </a:r>
            <a:r>
              <a:rPr lang="cs-CZ" dirty="0" err="1"/>
              <a:t>hovadinky</a:t>
            </a:r>
            <a:r>
              <a:rPr lang="cs-CZ" dirty="0"/>
              <a:t>“ &gt;&gt; má se za to, že Papoušek na rozdíl od Formana nedovedl povznést humor z banální přízemnosti do pronikavější výpovědi </a:t>
            </a:r>
          </a:p>
          <a:p>
            <a:r>
              <a:rPr lang="cs-CZ" dirty="0"/>
              <a:t>„Mně vyhovovalo, když se všichni na všechno ptali Miloše a Ivana a já mohl jen mlčet a něco dělat“ &gt;&gt; není tak viditelný a oslavovaný jako zbytek tria</a:t>
            </a:r>
          </a:p>
          <a:p>
            <a:r>
              <a:rPr lang="cs-CZ" dirty="0"/>
              <a:t>Z trojice nejvíc pilný a právě on vnáší do Formanových filmů ostře satirický tón (ohledně erotických náznaků srovnej Formanovy filmy a </a:t>
            </a:r>
            <a:r>
              <a:rPr lang="cs-CZ" i="1" dirty="0"/>
              <a:t>Nejkrásnější věk</a:t>
            </a:r>
            <a:r>
              <a:rPr lang="cs-CZ" dirty="0"/>
              <a:t>; stran satiry </a:t>
            </a:r>
            <a:r>
              <a:rPr lang="cs-CZ" i="1" dirty="0"/>
              <a:t>Hoří má panenko </a:t>
            </a:r>
            <a:r>
              <a:rPr lang="cs-CZ" dirty="0"/>
              <a:t>a </a:t>
            </a:r>
            <a:r>
              <a:rPr lang="cs-CZ" i="1" dirty="0"/>
              <a:t>Ecce homo Homolka</a:t>
            </a:r>
            <a:r>
              <a:rPr lang="cs-CZ" dirty="0"/>
              <a:t>)</a:t>
            </a:r>
          </a:p>
          <a:p>
            <a:r>
              <a:rPr lang="cs-CZ" dirty="0"/>
              <a:t>Scénáristicky se podílel na filmech </a:t>
            </a:r>
            <a:r>
              <a:rPr lang="cs-CZ" i="1" dirty="0"/>
              <a:t>Černý Petr, Intimní osvětlení, Lásky jedné plavovlásky, Hoří má panenko </a:t>
            </a:r>
          </a:p>
          <a:p>
            <a:r>
              <a:rPr lang="cs-CZ" dirty="0"/>
              <a:t>Jako režisér debutoval filmem </a:t>
            </a:r>
            <a:r>
              <a:rPr lang="cs-CZ" i="1" dirty="0"/>
              <a:t>Nejkrásnější věk</a:t>
            </a:r>
            <a:r>
              <a:rPr lang="cs-CZ" dirty="0"/>
              <a:t>, následovala komedie </a:t>
            </a:r>
            <a:r>
              <a:rPr lang="cs-CZ" i="1" dirty="0"/>
              <a:t>Ecce homo Homolka</a:t>
            </a:r>
          </a:p>
        </p:txBody>
      </p:sp>
      <p:pic>
        <p:nvPicPr>
          <p:cNvPr id="5" name="Obrázek 4" descr="Obsah obrázku osoba, interiér, muž, fotka&#10;&#10;Popis byl vytvořen automaticky">
            <a:extLst>
              <a:ext uri="{FF2B5EF4-FFF2-40B4-BE49-F238E27FC236}">
                <a16:creationId xmlns:a16="http://schemas.microsoft.com/office/drawing/2014/main" id="{F6AA0FCB-10F1-E041-A8F5-0FA7C9697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688" y="365124"/>
            <a:ext cx="3929312" cy="2667635"/>
          </a:xfrm>
          <a:prstGeom prst="rect">
            <a:avLst/>
          </a:prstGeom>
        </p:spPr>
      </p:pic>
      <p:pic>
        <p:nvPicPr>
          <p:cNvPr id="7" name="Obrázek 6" descr="Obsah obrázku fotka, osoba, staré, stojící&#10;&#10;Popis byl vytvořen automaticky">
            <a:extLst>
              <a:ext uri="{FF2B5EF4-FFF2-40B4-BE49-F238E27FC236}">
                <a16:creationId xmlns:a16="http://schemas.microsoft.com/office/drawing/2014/main" id="{EB22ACCE-8779-CC4A-B901-C925ED17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831" y="4190366"/>
            <a:ext cx="4223169" cy="26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88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2E7D3925-2DEB-6F48-8802-F206D2106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" r="1525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CAFD4EF-AC94-EF45-A6D9-032180D0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246888"/>
            <a:ext cx="3702558" cy="1124712"/>
          </a:xfrm>
        </p:spPr>
        <p:txBody>
          <a:bodyPr anchor="b">
            <a:normAutofit/>
          </a:bodyPr>
          <a:lstStyle/>
          <a:p>
            <a:r>
              <a:rPr lang="cs-CZ" sz="2600" dirty="0"/>
              <a:t>Scéna s razítky – erotika jako nový element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50414C-6775-734B-95C3-943D16743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" y="1478280"/>
            <a:ext cx="3276600" cy="5132832"/>
          </a:xfrm>
        </p:spPr>
        <p:txBody>
          <a:bodyPr anchor="t">
            <a:noAutofit/>
          </a:bodyPr>
          <a:lstStyle/>
          <a:p>
            <a:r>
              <a:rPr lang="cs-CZ" sz="1600" dirty="0"/>
              <a:t>„rozkošná básnická etuda“ „je to natočeno s vkusem a decentně“</a:t>
            </a:r>
          </a:p>
          <a:p>
            <a:r>
              <a:rPr lang="cs-CZ" sz="1600" dirty="0"/>
              <a:t>Nahota v 60.letech v míře nevídané proniká na filmové plátno &gt;&gt; posouvání hranic, co vše je možné zobrazit</a:t>
            </a:r>
          </a:p>
          <a:p>
            <a:r>
              <a:rPr lang="cs-CZ" sz="1600" dirty="0"/>
              <a:t>Nahota komerční (módní) X Nahota umělecká, která bytostně patří k otevřenému autorskému výrazu</a:t>
            </a:r>
          </a:p>
          <a:p>
            <a:pPr lvl="1"/>
            <a:r>
              <a:rPr lang="cs-CZ" sz="1600" dirty="0"/>
              <a:t>Erotika vkusná, svázaná s emocionální rovinou a volbou konkrétního protějšku, pustý sex jako záležitost čistě konzumní</a:t>
            </a:r>
          </a:p>
          <a:p>
            <a:r>
              <a:rPr lang="cs-CZ" sz="1600" dirty="0"/>
              <a:t>Erotický aspekt razítkovací scény v </a:t>
            </a:r>
            <a:r>
              <a:rPr lang="cs-CZ" sz="1600" i="1" dirty="0"/>
              <a:t>Ostře sledovaných vlacích </a:t>
            </a:r>
            <a:r>
              <a:rPr lang="cs-CZ" sz="1600" dirty="0"/>
              <a:t>pro domácí publikum zdůrazňován nebyl, pro zahraničí distribuci ale ano &gt;&gt; </a:t>
            </a:r>
            <a:r>
              <a:rPr lang="cs-CZ" sz="1600" i="1" dirty="0"/>
              <a:t>Ostře sledované vlaky </a:t>
            </a:r>
            <a:r>
              <a:rPr lang="cs-CZ" sz="1600" dirty="0"/>
              <a:t>jako „erotická bomba z Prahy“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11528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8B94E-A014-4D4B-96B0-11F979BB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41"/>
            <a:ext cx="4707671" cy="1225650"/>
          </a:xfrm>
        </p:spPr>
        <p:txBody>
          <a:bodyPr anchor="b">
            <a:normAutofit/>
          </a:bodyPr>
          <a:lstStyle/>
          <a:p>
            <a:pPr algn="ctr"/>
            <a:r>
              <a:rPr lang="cs-CZ" sz="4000" b="1" dirty="0"/>
              <a:t>Film na export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D47A42-0DB1-584B-B87C-F8EA3C4C0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1" y="1909191"/>
            <a:ext cx="5392228" cy="4500087"/>
          </a:xfrm>
        </p:spPr>
        <p:txBody>
          <a:bodyPr>
            <a:noAutofit/>
          </a:bodyPr>
          <a:lstStyle/>
          <a:p>
            <a:r>
              <a:rPr lang="cs-CZ" sz="2400" dirty="0"/>
              <a:t>Klíčová kombinace uměleckých prvků a srozumitelnosti</a:t>
            </a:r>
          </a:p>
          <a:p>
            <a:r>
              <a:rPr lang="cs-CZ" sz="2400" dirty="0"/>
              <a:t>Vítěz MFF v Mannheimu &gt;&gt; otevřená cesta na západní trhy</a:t>
            </a:r>
          </a:p>
          <a:p>
            <a:r>
              <a:rPr lang="cs-CZ" sz="2400" dirty="0"/>
              <a:t>V Itálii, Švýcarsku a USA snímek distribuuje Carlo </a:t>
            </a:r>
            <a:r>
              <a:rPr lang="cs-CZ" sz="2400" dirty="0" err="1"/>
              <a:t>Ponti</a:t>
            </a:r>
            <a:r>
              <a:rPr lang="cs-CZ" sz="2400" dirty="0"/>
              <a:t> &gt;&gt; promyšlená a cíleně vedená Oscarová kampaň</a:t>
            </a:r>
          </a:p>
          <a:p>
            <a:r>
              <a:rPr lang="cs-CZ" sz="2400" i="1" dirty="0"/>
              <a:t>Vlaky </a:t>
            </a:r>
            <a:r>
              <a:rPr lang="cs-CZ" sz="2400" dirty="0"/>
              <a:t>definitivně zakotvily představu o typickém NV filmu &gt;&gt; humor, cit pro všednost, opravdovost na pomezí tragédie a komedie, malý český člověk (jiné filmy, např. Němcovy, nejsou v zahraničí tak úspěšné)</a:t>
            </a:r>
          </a:p>
        </p:txBody>
      </p:sp>
      <p:pic>
        <p:nvPicPr>
          <p:cNvPr id="5" name="Obrázek 4" descr="Obsah obrázku muž, osoba, čepice, nošení&#10;&#10;Popis byl vytvořen automaticky">
            <a:extLst>
              <a:ext uri="{FF2B5EF4-FFF2-40B4-BE49-F238E27FC236}">
                <a16:creationId xmlns:a16="http://schemas.microsoft.com/office/drawing/2014/main" id="{5361FDDA-6A34-9143-A9B1-5D2D081ED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1" r="4126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59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B33E1-36EA-3442-8855-D3EBBE25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64" y="464828"/>
            <a:ext cx="6494172" cy="2103366"/>
          </a:xfrm>
        </p:spPr>
        <p:txBody>
          <a:bodyPr anchor="b">
            <a:normAutofit/>
          </a:bodyPr>
          <a:lstStyle/>
          <a:p>
            <a:br>
              <a:rPr lang="cs-CZ" b="1"/>
            </a:br>
            <a:r>
              <a:rPr lang="cs-CZ" b="1"/>
              <a:t>Jan Schmidt (1934–2019)</a:t>
            </a:r>
            <a:br>
              <a:rPr lang="cs-CZ"/>
            </a:br>
            <a:endParaRPr lang="cs-CZ" dirty="0"/>
          </a:p>
        </p:txBody>
      </p:sp>
      <p:pic>
        <p:nvPicPr>
          <p:cNvPr id="7" name="Obrázek 6" descr="Obsah obrázku text, staré, osoba, černá&#10;&#10;Popis byl vytvořen automaticky">
            <a:extLst>
              <a:ext uri="{FF2B5EF4-FFF2-40B4-BE49-F238E27FC236}">
                <a16:creationId xmlns:a16="http://schemas.microsoft.com/office/drawing/2014/main" id="{5F99B005-503D-0148-965B-80DDE0262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06" r="2" b="11296"/>
          <a:stretch/>
        </p:blipFill>
        <p:spPr>
          <a:xfrm>
            <a:off x="7930896" y="10"/>
            <a:ext cx="4261104" cy="256945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23C961-CDF0-6E42-9969-E9D3E891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64" y="2743200"/>
            <a:ext cx="6494172" cy="3438144"/>
          </a:xfrm>
        </p:spPr>
        <p:txBody>
          <a:bodyPr>
            <a:normAutofit/>
          </a:bodyPr>
          <a:lstStyle/>
          <a:p>
            <a:r>
              <a:rPr lang="cs-CZ" sz="2000" dirty="0"/>
              <a:t>„věčný muž v pozadí“</a:t>
            </a:r>
          </a:p>
          <a:p>
            <a:r>
              <a:rPr lang="cs-CZ" sz="2000" dirty="0"/>
              <a:t>pojily ho profesní i přátelské vazby k Pavlu Juráčkovi</a:t>
            </a:r>
            <a:r>
              <a:rPr lang="cs-CZ" sz="2000" dirty="0">
                <a:effectLst/>
              </a:rPr>
              <a:t> – Juráček pro Schmidta napsal FAMU cvičení </a:t>
            </a:r>
            <a:r>
              <a:rPr lang="cs-CZ" sz="2000" i="1" dirty="0">
                <a:effectLst/>
              </a:rPr>
              <a:t>Auta bez domova</a:t>
            </a:r>
            <a:r>
              <a:rPr lang="cs-CZ" sz="2000" dirty="0">
                <a:effectLst/>
              </a:rPr>
              <a:t>, dále </a:t>
            </a:r>
            <a:r>
              <a:rPr lang="cs-CZ" sz="2000" i="1" dirty="0">
                <a:effectLst/>
              </a:rPr>
              <a:t>Černobílou Sylvu, Konec srpna v hotelu Ozon</a:t>
            </a:r>
            <a:r>
              <a:rPr lang="cs-CZ" sz="2000" dirty="0">
                <a:effectLst/>
              </a:rPr>
              <a:t> a společně režírovali středometrážní debut </a:t>
            </a:r>
            <a:r>
              <a:rPr lang="cs-CZ" sz="2000" i="1" dirty="0">
                <a:effectLst/>
              </a:rPr>
              <a:t>Postava k podpírání</a:t>
            </a:r>
          </a:p>
          <a:p>
            <a:r>
              <a:rPr lang="cs-CZ" sz="2000" dirty="0"/>
              <a:t>Režisér „žánrových“ filmů (post-apokalyptický </a:t>
            </a:r>
            <a:r>
              <a:rPr lang="cs-CZ" sz="2000" i="1" dirty="0"/>
              <a:t>Konec srpna v hotelu Ozon</a:t>
            </a:r>
            <a:r>
              <a:rPr lang="cs-CZ" sz="2000" dirty="0"/>
              <a:t>, kvazi-western </a:t>
            </a:r>
            <a:r>
              <a:rPr lang="cs-CZ" sz="2000" i="1" dirty="0"/>
              <a:t>Kolonie </a:t>
            </a:r>
            <a:r>
              <a:rPr lang="cs-CZ" sz="2000" i="1" dirty="0" err="1"/>
              <a:t>Lanfieri</a:t>
            </a:r>
            <a:r>
              <a:rPr lang="cs-CZ" sz="2000" dirty="0"/>
              <a:t>, dobrodružné – adaptace knih Eduarda </a:t>
            </a:r>
            <a:r>
              <a:rPr lang="cs-CZ" sz="2000" dirty="0" err="1"/>
              <a:t>Štorcha</a:t>
            </a:r>
            <a:r>
              <a:rPr lang="cs-CZ" sz="2000" dirty="0"/>
              <a:t> – </a:t>
            </a:r>
            <a:r>
              <a:rPr lang="cs-CZ" sz="2000" i="1" dirty="0"/>
              <a:t>Osada havranů, Na veliké řece </a:t>
            </a:r>
            <a:r>
              <a:rPr lang="cs-CZ" sz="2000" dirty="0"/>
              <a:t>a </a:t>
            </a:r>
            <a:r>
              <a:rPr lang="cs-CZ" sz="2000" i="1" dirty="0"/>
              <a:t>Volání rodu</a:t>
            </a:r>
            <a:r>
              <a:rPr lang="cs-CZ" sz="2000" dirty="0"/>
              <a:t>; nedokončený projekt „Situace vlka“ podle Jacka Londona)</a:t>
            </a:r>
          </a:p>
        </p:txBody>
      </p:sp>
      <p:pic>
        <p:nvPicPr>
          <p:cNvPr id="5" name="Obrázek 4" descr="Obsah obrázku osoba, interiér, muž&#10;&#10;Popis byl vytvořen automaticky">
            <a:extLst>
              <a:ext uri="{FF2B5EF4-FFF2-40B4-BE49-F238E27FC236}">
                <a16:creationId xmlns:a16="http://schemas.microsoft.com/office/drawing/2014/main" id="{3DC51601-299C-A64B-B671-05C51D22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1" r="-2" b="18459"/>
          <a:stretch/>
        </p:blipFill>
        <p:spPr>
          <a:xfrm>
            <a:off x="7930897" y="2743200"/>
            <a:ext cx="42611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05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exteriér, budova, silnice&#10;&#10;Popis byl vytvořen automaticky">
            <a:extLst>
              <a:ext uri="{FF2B5EF4-FFF2-40B4-BE49-F238E27FC236}">
                <a16:creationId xmlns:a16="http://schemas.microsoft.com/office/drawing/2014/main" id="{28404FF0-C624-7D4B-9BF8-AE530D0C5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9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6B2A68-02ED-5049-B468-CEFFE7F2A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cs-CZ" sz="2800" b="1" i="1"/>
              <a:t>Postava k podpírání </a:t>
            </a:r>
            <a:r>
              <a:rPr lang="cs-CZ" sz="2800"/>
              <a:t>(1965)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13DCC8-558A-AA48-BA1A-A25485808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cs-CZ" sz="1300" dirty="0"/>
              <a:t>Středometrážní režijní debut, spolu s Pavlem Juráčkem (kameraman Jan Čuřík)</a:t>
            </a:r>
          </a:p>
          <a:p>
            <a:r>
              <a:rPr lang="cs-CZ" sz="1300" dirty="0"/>
              <a:t>výrazně stylizované podobenství o lidském životě i totalitě, zastřená reflexe období kultu osobnosti</a:t>
            </a:r>
          </a:p>
          <a:p>
            <a:r>
              <a:rPr lang="cs-CZ" sz="1300" dirty="0"/>
              <a:t>Snímek vznikl v TS Šmída–Fikar, která v tomto období cíleně vyhledávala mladé talenty pro spolupráci</a:t>
            </a:r>
          </a:p>
          <a:p>
            <a:r>
              <a:rPr lang="cs-CZ" sz="1300" dirty="0"/>
              <a:t>Téma mizení lidí, funkcí, úřadů a celých provozoven, které jeden jsou na svém místě a strukturují lidské životy pravidly a nařízeními a další den mizí, aniž by nás z původní povinnosti následovat jejich řád a zákonitosti vyvázaly &gt;&gt; Interpretačně bohatý film, navzdory krátké metráži.</a:t>
            </a:r>
          </a:p>
          <a:p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621986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niha&#10;&#10;Popis byl vytvořen automaticky">
            <a:extLst>
              <a:ext uri="{FF2B5EF4-FFF2-40B4-BE49-F238E27FC236}">
                <a16:creationId xmlns:a16="http://schemas.microsoft.com/office/drawing/2014/main" id="{AC3362FC-EA80-4443-9690-6CE5D58EC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0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E3573B-DF5B-9642-BFE7-6517EC2A1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6" r="36466" b="-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999D90E-3237-0B4F-9710-4AA63E8D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cs-CZ" sz="2800" b="1" i="1"/>
              <a:t>Konec srpna v hotelu Ozon </a:t>
            </a:r>
            <a:r>
              <a:rPr lang="cs-CZ" sz="2800"/>
              <a:t>(1967)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30693F-B5D0-B748-A281-48B84A929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60051"/>
            <a:ext cx="3566160" cy="422835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500" dirty="0"/>
          </a:p>
          <a:p>
            <a:r>
              <a:rPr lang="cs-CZ" sz="1500" dirty="0"/>
              <a:t>Námět existoval už od roku 1958, ale tehdy bez šance na realizaci. Scénář Pavel Juráček podle vlastní povídky.</a:t>
            </a:r>
            <a:r>
              <a:rPr lang="cs-CZ" sz="1500" dirty="0">
                <a:effectLst/>
              </a:rPr>
              <a:t> </a:t>
            </a:r>
            <a:endParaRPr lang="cs-CZ" sz="1500" dirty="0"/>
          </a:p>
          <a:p>
            <a:r>
              <a:rPr lang="cs-CZ" sz="1500" dirty="0"/>
              <a:t> Československý armádní film (ČAF) – paralelní studio, vytváří vlastní filmovou produkci (týdeníky, instruktážní filmy, dokumenty), ale v průběhu 60.let dvakrát zasáhlo do výroby hraných filmů – Ať žije republika (1965, r. Karel Kachyňa) a Konec srpna v hotelu Ozon &gt;&gt; ambice konkurovat ČSF</a:t>
            </a:r>
          </a:p>
          <a:p>
            <a:r>
              <a:rPr lang="cs-CZ" sz="1500" dirty="0"/>
              <a:t>Násilný film o skupině žen z nedaleké budoucnosti, ve světě zničeném nukleární katastrofou, ale také alegorické podobenství druhé světové války a zastřeně nostalgické ohlédnutí za první republikou</a:t>
            </a:r>
          </a:p>
          <a:p>
            <a:r>
              <a:rPr lang="cs-CZ" sz="1500" dirty="0"/>
              <a:t>Western? – téma hranice</a:t>
            </a:r>
          </a:p>
        </p:txBody>
      </p:sp>
    </p:spTree>
    <p:extLst>
      <p:ext uri="{BB962C8B-B14F-4D97-AF65-F5344CB8AC3E}">
        <p14:creationId xmlns:p14="http://schemas.microsoft.com/office/powerpoint/2010/main" val="164621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0F908-7BE4-144D-A853-C8BD0112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br>
              <a:rPr lang="cs-CZ" sz="2800" b="1" dirty="0"/>
            </a:br>
            <a:r>
              <a:rPr lang="cs-CZ" sz="2800" b="1" dirty="0"/>
              <a:t>Pavel Juráček (1935–1989) 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C5BD69-39AC-6F41-9C0A-CEF04D430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691323"/>
            <a:ext cx="5015484" cy="4485640"/>
          </a:xfrm>
        </p:spPr>
        <p:txBody>
          <a:bodyPr anchor="ctr">
            <a:normAutofit/>
          </a:bodyPr>
          <a:lstStyle/>
          <a:p>
            <a:r>
              <a:rPr lang="cs-CZ" sz="1700" dirty="0"/>
              <a:t>Scenárista, dramaturg, básník, prozaik, publicista, režisér.</a:t>
            </a:r>
          </a:p>
          <a:p>
            <a:r>
              <a:rPr lang="cs-CZ" sz="1700" dirty="0"/>
              <a:t>Dílo i osobnost jako intelektuální a interpretační výzva, náročné, místy vtipné, melancholické. </a:t>
            </a:r>
          </a:p>
          <a:p>
            <a:r>
              <a:rPr lang="cs-CZ" sz="1700" dirty="0"/>
              <a:t>Vyrůstal ve skromných poměrech s matkou. V dospívání psal básně a povídky; od roku 1951 si soustavně vedl deníkové záznamy. </a:t>
            </a:r>
          </a:p>
          <a:p>
            <a:r>
              <a:rPr lang="cs-CZ" sz="1700" dirty="0"/>
              <a:t>Vysokoškolská studia žurnalistiky ani dramaturgie a </a:t>
            </a:r>
            <a:r>
              <a:rPr lang="cs-CZ" sz="1700" dirty="0" err="1"/>
              <a:t>scénáristiky</a:t>
            </a:r>
            <a:r>
              <a:rPr lang="cs-CZ" sz="1700" dirty="0"/>
              <a:t> (od roku 1957) na FAMU nedokončil. </a:t>
            </a:r>
          </a:p>
          <a:p>
            <a:r>
              <a:rPr lang="cs-CZ" sz="1700" dirty="0"/>
              <a:t>Záhy ale získal pověst pronikavého talentu, od roku 1961 zaměstnán ve FSB jako dramaturg</a:t>
            </a:r>
          </a:p>
          <a:p>
            <a:r>
              <a:rPr lang="cs-CZ" sz="1700" dirty="0" err="1"/>
              <a:t>Režisérké</a:t>
            </a:r>
            <a:r>
              <a:rPr lang="cs-CZ" sz="1700" dirty="0"/>
              <a:t> ambice.</a:t>
            </a:r>
          </a:p>
        </p:txBody>
      </p:sp>
      <p:pic>
        <p:nvPicPr>
          <p:cNvPr id="5" name="Obrázek 4" descr="Obsah obrázku osoba, zeď, muž, oblek&#10;&#10;Popis byl vytvořen automaticky">
            <a:extLst>
              <a:ext uri="{FF2B5EF4-FFF2-40B4-BE49-F238E27FC236}">
                <a16:creationId xmlns:a16="http://schemas.microsoft.com/office/drawing/2014/main" id="{DBF92D3B-2DC7-F74D-99FF-11313B70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9"/>
          <a:stretch/>
        </p:blipFill>
        <p:spPr>
          <a:xfrm>
            <a:off x="6335270" y="2276857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323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8C245-1372-6B4E-B398-AA516C2B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5930092" cy="2057400"/>
          </a:xfrm>
        </p:spPr>
        <p:txBody>
          <a:bodyPr anchor="b">
            <a:normAutofit/>
          </a:bodyPr>
          <a:lstStyle/>
          <a:p>
            <a:r>
              <a:rPr lang="cs-CZ" sz="4200" b="1" i="1"/>
              <a:t>Každý mladý muž </a:t>
            </a:r>
            <a:r>
              <a:rPr lang="cs-CZ" sz="4200"/>
              <a:t>(1965)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DBA5F-C9AE-DA43-B317-BB1132FF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9" y="2688336"/>
            <a:ext cx="5930092" cy="3474720"/>
          </a:xfrm>
        </p:spPr>
        <p:txBody>
          <a:bodyPr anchor="t">
            <a:normAutofit/>
          </a:bodyPr>
          <a:lstStyle/>
          <a:p>
            <a:r>
              <a:rPr lang="cs-CZ" sz="1900" dirty="0"/>
              <a:t>Civilní tragikomedie sestávající ze dvou povídek vykreslujících každodenní starosti mladíků, kteří se snažící překlenout povinnou vojenskou službu</a:t>
            </a:r>
          </a:p>
          <a:p>
            <a:r>
              <a:rPr lang="cs-CZ" sz="1900" dirty="0"/>
              <a:t>Juráčkův samostatný celovečerní režijní debut</a:t>
            </a:r>
          </a:p>
          <a:p>
            <a:r>
              <a:rPr lang="cs-CZ" sz="1900" dirty="0"/>
              <a:t>Ambice realisticky rozevřít obraz vždy pohotové, k službě vlasti připravené socialistické armády</a:t>
            </a:r>
          </a:p>
          <a:p>
            <a:r>
              <a:rPr lang="cs-CZ" sz="1900" dirty="0"/>
              <a:t>V květnu 1966 snímek uveden do kin; sám Juráček považoval výsledek za neuspokojivý kompromis a nerad se k němu vracel.</a:t>
            </a:r>
            <a:endParaRPr lang="cs-CZ" sz="1900" dirty="0">
              <a:hlinkClick r:id=""/>
            </a:endParaRPr>
          </a:p>
          <a:p>
            <a:r>
              <a:rPr lang="cs-CZ" sz="1900" dirty="0">
                <a:hlinkClick r:id=""/>
              </a:rPr>
              <a:t>https://www.youtube.com/watch?app=desktop&amp;v=clMS1YjGJjk</a:t>
            </a:r>
            <a:endParaRPr lang="cs-CZ" sz="1900" dirty="0"/>
          </a:p>
          <a:p>
            <a:endParaRPr lang="cs-CZ" sz="1900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EED974F-6F62-F440-AE64-421139337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739" y="557784"/>
            <a:ext cx="1818198" cy="2688336"/>
          </a:xfrm>
          <a:prstGeom prst="rect">
            <a:avLst/>
          </a:prstGeom>
        </p:spPr>
      </p:pic>
      <p:pic>
        <p:nvPicPr>
          <p:cNvPr id="5" name="Obrázek 4" descr="Obsah obrázku osoba, pózování&#10;&#10;Popis byl vytvořen automaticky">
            <a:extLst>
              <a:ext uri="{FF2B5EF4-FFF2-40B4-BE49-F238E27FC236}">
                <a16:creationId xmlns:a16="http://schemas.microsoft.com/office/drawing/2014/main" id="{DB3F12E2-22EB-7E43-9CF0-E23B88DD7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98" y="3537356"/>
            <a:ext cx="3611880" cy="267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4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3C6028-D7C1-1343-B01C-C9CD9766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 b="1" i="1"/>
              <a:t>Případ pro začínajícího kata </a:t>
            </a:r>
            <a:r>
              <a:rPr lang="cs-CZ" sz="4100"/>
              <a:t>(1969)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553F4D-484F-9F4F-AE29-0AD647BC4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1600"/>
              <a:t>Lemuel Guliver, pětatřicátník z Dlouhé ulice, podniká neplánovanou cestu do říše Balnibarbi, na létající Laputu a zase zpátky</a:t>
            </a:r>
          </a:p>
          <a:p>
            <a:r>
              <a:rPr lang="cs-CZ" sz="1600"/>
              <a:t>Myšlenkově ambiciózní parafráze spíš než přímá adaptace třetího dílu </a:t>
            </a:r>
            <a:r>
              <a:rPr lang="cs-CZ" sz="1600" i="1"/>
              <a:t>Gulliverových cest </a:t>
            </a:r>
            <a:r>
              <a:rPr lang="cs-CZ" sz="1600"/>
              <a:t>autora Jonathana Swifta </a:t>
            </a:r>
          </a:p>
          <a:p>
            <a:r>
              <a:rPr lang="cs-CZ" sz="1600"/>
              <a:t>Spletitý film plný hyperbol a stylistických ornamentů </a:t>
            </a:r>
          </a:p>
          <a:p>
            <a:pPr marL="457200" lvl="1" indent="0">
              <a:buNone/>
            </a:pPr>
            <a:r>
              <a:rPr lang="cs-CZ" sz="1600"/>
              <a:t>&gt;&gt; podobenství o totalitním zřízení, kde platí bizarní zákony a lpí se na nepsaných pravidlech </a:t>
            </a:r>
          </a:p>
          <a:p>
            <a:pPr marL="457200" lvl="1" indent="0">
              <a:buNone/>
            </a:pPr>
            <a:r>
              <a:rPr lang="cs-CZ" sz="1600"/>
              <a:t>&gt;&gt; fantaskní podívaná</a:t>
            </a:r>
          </a:p>
          <a:p>
            <a:r>
              <a:rPr lang="cs-CZ" sz="1600"/>
              <a:t>Podobenství o toku času? Film jako sen? Styl jako proud vědomí?</a:t>
            </a:r>
          </a:p>
          <a:p>
            <a:r>
              <a:rPr lang="cs-CZ" sz="1600"/>
              <a:t>Události v srpnu 1968 způsobují odklad přípravných prací na filmu na leden &gt;&gt; to všechno navyšuje se rozpočet a přispívá k nedůvěře v Juráčka ve FSB. </a:t>
            </a:r>
          </a:p>
          <a:p>
            <a:r>
              <a:rPr lang="cs-CZ" sz="1600"/>
              <a:t>V roce 1970 se film promítá v Karlových Varech, ale pouze zahraničním novinářům a distributorům, Pavel Juráček propuštěn z FSB. </a:t>
            </a:r>
          </a:p>
          <a:p>
            <a:endParaRPr lang="cs-CZ" sz="1600"/>
          </a:p>
        </p:txBody>
      </p:sp>
      <p:pic>
        <p:nvPicPr>
          <p:cNvPr id="5" name="Obrázek 4" descr="Obsah obrázku text, kniha&#10;&#10;Popis byl vytvořen automaticky">
            <a:extLst>
              <a:ext uri="{FF2B5EF4-FFF2-40B4-BE49-F238E27FC236}">
                <a16:creationId xmlns:a16="http://schemas.microsoft.com/office/drawing/2014/main" id="{404A4230-112A-F243-B0DF-B119431C9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2646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B71EE-95BD-A746-9100-EEF8EB0A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Jaroslav Papoušek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B856D-BB49-534B-AC9B-8EBE1D7E7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71345"/>
            <a:ext cx="8717280" cy="462153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režisér, scenárista, prozaik, malíř a sochař, karikaturista, ladič harmonik &gt;&gt; všestranně nadaný</a:t>
            </a:r>
          </a:p>
          <a:p>
            <a:r>
              <a:rPr lang="cs-CZ" dirty="0"/>
              <a:t>měl výraznou prostorovou představivost a uměl velmi dobře komponovat figury do záběru + smysl pro humor a ironickou nadsázku</a:t>
            </a:r>
          </a:p>
          <a:p>
            <a:r>
              <a:rPr lang="cs-CZ" dirty="0"/>
              <a:t>Autor předlohy k filmu </a:t>
            </a:r>
            <a:r>
              <a:rPr lang="cs-CZ" i="1" dirty="0"/>
              <a:t>Černý Petr </a:t>
            </a:r>
          </a:p>
          <a:p>
            <a:r>
              <a:rPr lang="cs-CZ" i="1" dirty="0"/>
              <a:t>Nekrásnější věk </a:t>
            </a:r>
            <a:r>
              <a:rPr lang="cs-CZ" dirty="0"/>
              <a:t>(1968) – figurkářská komedie z prostředí sochařského ateliéru</a:t>
            </a:r>
          </a:p>
          <a:p>
            <a:pPr lvl="1"/>
            <a:r>
              <a:rPr lang="cs-CZ" dirty="0"/>
              <a:t>Na rozdíl od Formana, kterého zajímali mladí, a Passera, který stranil střední generaci (cca kolem 30), Papouška zajímá stáří </a:t>
            </a:r>
          </a:p>
          <a:p>
            <a:pPr lvl="1"/>
            <a:r>
              <a:rPr lang="cs-CZ" dirty="0"/>
              <a:t>Na vizuální stránce má značný podíl kameraman Josef Ort-</a:t>
            </a:r>
            <a:r>
              <a:rPr lang="cs-CZ" dirty="0" err="1"/>
              <a:t>Šnep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0F3FB1-A015-F04A-85A1-5FB4E267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543" y="0"/>
            <a:ext cx="1862457" cy="2682240"/>
          </a:xfrm>
          <a:prstGeom prst="rect">
            <a:avLst/>
          </a:prstGeom>
        </p:spPr>
      </p:pic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36367F39-83B6-984C-93FB-10C5AB08D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189" y="2682240"/>
            <a:ext cx="2895811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24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E8161-A0BE-BB40-AEC1-6EF600F9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Ecce homo Homolka </a:t>
            </a:r>
            <a:r>
              <a:rPr lang="cs-CZ" dirty="0"/>
              <a:t>(1969)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692C4-C06C-F64A-B9C5-28C2AB2DF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" y="1536064"/>
            <a:ext cx="8778240" cy="48037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schválený do ještě před srpnem 1968, ale do kin šel až v období sílících normalizačních tendencí, v březnu 1970</a:t>
            </a:r>
          </a:p>
          <a:p>
            <a:r>
              <a:rPr lang="cs-CZ" dirty="0"/>
              <a:t>Následovaly další dva snímky: </a:t>
            </a:r>
            <a:r>
              <a:rPr lang="cs-CZ" i="1" dirty="0" err="1"/>
              <a:t>Hogo</a:t>
            </a:r>
            <a:r>
              <a:rPr lang="cs-CZ" i="1" dirty="0"/>
              <a:t> </a:t>
            </a:r>
            <a:r>
              <a:rPr lang="cs-CZ" i="1" dirty="0" err="1"/>
              <a:t>fogo</a:t>
            </a:r>
            <a:r>
              <a:rPr lang="cs-CZ" i="1" dirty="0"/>
              <a:t> Homolka </a:t>
            </a:r>
            <a:r>
              <a:rPr lang="cs-CZ" dirty="0"/>
              <a:t>(1970) a </a:t>
            </a:r>
            <a:r>
              <a:rPr lang="cs-CZ" i="1" dirty="0"/>
              <a:t>Homolka a Tobolka </a:t>
            </a:r>
            <a:r>
              <a:rPr lang="cs-CZ" dirty="0"/>
              <a:t>(1972) &gt;&gt; díky sílícím tendenčním tlakům je kvalita trilogie sestupná  </a:t>
            </a:r>
          </a:p>
          <a:p>
            <a:r>
              <a:rPr lang="cs-CZ" dirty="0"/>
              <a:t>jeden z mála filmů, které si dovolily použít latinský název, navíc citát z Bible („Hle, [to je] člověk“ – </a:t>
            </a:r>
            <a:r>
              <a:rPr lang="cs-CZ" dirty="0" err="1"/>
              <a:t>Jób</a:t>
            </a:r>
            <a:r>
              <a:rPr lang="cs-CZ" dirty="0"/>
              <a:t>, 19,5) &gt;&gt; náboženských metafor je tu plno – ve smyslu morálního imperativu nebo ostře satirického podtónu?</a:t>
            </a:r>
          </a:p>
          <a:p>
            <a:r>
              <a:rPr lang="cs-CZ" dirty="0"/>
              <a:t>Výrazně distancovaný pohled na protagonisty (pohled entomologa), na instituci manželství a mezigeneračního soužití &gt;&gt; jediným světlým bodem jsou děti? (srov. s vyobrazením dětí v </a:t>
            </a:r>
            <a:r>
              <a:rPr lang="cs-CZ" i="1" dirty="0"/>
              <a:t>Intimním osvětlení</a:t>
            </a:r>
            <a:r>
              <a:rPr lang="cs-CZ" dirty="0"/>
              <a:t>)</a:t>
            </a:r>
          </a:p>
          <a:p>
            <a:r>
              <a:rPr lang="cs-CZ" dirty="0"/>
              <a:t>Film plný kontrastů – mezi hermeticky uzavřenou domácností a přírodou, mezi generacemi, hudební kontrapunkty atd. </a:t>
            </a:r>
          </a:p>
        </p:txBody>
      </p:sp>
      <p:pic>
        <p:nvPicPr>
          <p:cNvPr id="9" name="Obrázek 8" descr="Obsah obrázku osoba, exteriér, muž, žena&#10;&#10;Popis byl vytvořen automaticky">
            <a:extLst>
              <a:ext uri="{FF2B5EF4-FFF2-40B4-BE49-F238E27FC236}">
                <a16:creationId xmlns:a16="http://schemas.microsoft.com/office/drawing/2014/main" id="{10164FA3-9F2E-EB44-94CF-2213B138F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080" y="0"/>
            <a:ext cx="3931920" cy="2846546"/>
          </a:xfrm>
          <a:prstGeom prst="rect">
            <a:avLst/>
          </a:prstGeom>
        </p:spPr>
      </p:pic>
      <p:pic>
        <p:nvPicPr>
          <p:cNvPr id="11" name="Obrázek 10" descr="Obsah obrázku text, osoba, fotka, muž&#10;&#10;Popis byl vytvořen automaticky">
            <a:extLst>
              <a:ext uri="{FF2B5EF4-FFF2-40B4-BE49-F238E27FC236}">
                <a16:creationId xmlns:a16="http://schemas.microsoft.com/office/drawing/2014/main" id="{848DAA0B-D78B-D74D-9972-55524118C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040" y="2400610"/>
            <a:ext cx="3093720" cy="44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8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7BE4AE-6195-B64D-8440-65769F60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Ženská otázka v 60.letech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D826E1-462D-7C48-B06C-64EBBA821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zaměstnanost žen představovala jednu z režimem často proklamovaných oblastí &gt;&gt; odpovídá ideologickým tezím marxismu-leninismu, ale zároveň šlo také o ekonomickou nutnost </a:t>
            </a:r>
          </a:p>
          <a:p>
            <a:r>
              <a:rPr lang="cs-CZ" dirty="0"/>
              <a:t>Tzv. dvojité (trojité) břemeno</a:t>
            </a:r>
          </a:p>
          <a:p>
            <a:r>
              <a:rPr lang="cs-CZ" dirty="0"/>
              <a:t>Ženám zůstávala vyhrazena místa ve školství nebo zdravotnictví, kde mzdy spíš klesají než rostou, měly nižší mzdy než jejich mužští kolegové a bylo jich málo ve vedoucích funkcích</a:t>
            </a:r>
          </a:p>
          <a:p>
            <a:r>
              <a:rPr lang="cs-CZ" dirty="0"/>
              <a:t>Ženská emancipace ve filmové výrobě navzdory oficiálním prohlášením neproběhla &gt;&gt; zejména tvůrčí profese nabízely méně možností pro uplatnění žen než jiné oblasti kinematografie (zvláště kina a distribuce)</a:t>
            </a:r>
          </a:p>
          <a:p>
            <a:r>
              <a:rPr lang="cs-CZ" dirty="0"/>
              <a:t>Skriptky, klapky, asistentky střihu, kostymérky; výjimečně také asistentky režie a výroby, střihačky a maskérky</a:t>
            </a:r>
          </a:p>
          <a:p>
            <a:pPr lvl="1"/>
            <a:r>
              <a:rPr lang="cs-CZ" dirty="0" err="1"/>
              <a:t>profese„feminizované</a:t>
            </a:r>
            <a:r>
              <a:rPr lang="cs-CZ" dirty="0"/>
              <a:t>“; charakterizované tradiční esenciální rétorikou, vyžadující ženské vlastnosti – cit pro detail, multitasking, citlivost, empatie, důslednost</a:t>
            </a:r>
          </a:p>
        </p:txBody>
      </p:sp>
    </p:spTree>
    <p:extLst>
      <p:ext uri="{BB962C8B-B14F-4D97-AF65-F5344CB8AC3E}">
        <p14:creationId xmlns:p14="http://schemas.microsoft.com/office/powerpoint/2010/main" val="2822404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C093D-1AEA-A64E-9AAA-7F01E1FC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cs-CZ" b="1"/>
              <a:t>Věra Chytilová (1929–2014)</a:t>
            </a:r>
            <a:br>
              <a:rPr lang="cs-CZ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0F759E-9D5A-B744-9019-17592B4B5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cs-CZ" sz="1900"/>
              <a:t>„Člověk by měl mít sílu dělat to, co ho uspokojuje“</a:t>
            </a:r>
          </a:p>
          <a:p>
            <a:r>
              <a:rPr lang="cs-CZ" sz="1900"/>
              <a:t>Klíčová témata – etika, morálka a svoboda</a:t>
            </a:r>
          </a:p>
          <a:p>
            <a:r>
              <a:rPr lang="cs-CZ" sz="1900"/>
              <a:t>Emancipace: nelze v díle Chytilové chápat jako úzce navázanou na otázku rovnosti pohlaví, ale v širším smyslu, jako osvobození od jakéhokoliv útlaku a nesvobody</a:t>
            </a:r>
          </a:p>
          <a:p>
            <a:r>
              <a:rPr lang="cs-CZ" sz="1900"/>
              <a:t>Feministické čtení je vítané, ale praktikované spíš v zahraničních reflexích její tvorby</a:t>
            </a:r>
          </a:p>
        </p:txBody>
      </p:sp>
      <p:pic>
        <p:nvPicPr>
          <p:cNvPr id="7" name="Obrázek 6" descr="Obsah obrázku osoba, oblečení, malé, dívka&#10;&#10;Popis byl vytvořen automaticky">
            <a:extLst>
              <a:ext uri="{FF2B5EF4-FFF2-40B4-BE49-F238E27FC236}">
                <a16:creationId xmlns:a16="http://schemas.microsoft.com/office/drawing/2014/main" id="{34BA1F48-E63D-C445-8909-38F1F4042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-1" b="49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Obrázek 4" descr="Obsah obrázku osoba, fotoaparát, elektronika, muž&#10;&#10;Popis byl vytvořen automaticky">
            <a:extLst>
              <a:ext uri="{FF2B5EF4-FFF2-40B4-BE49-F238E27FC236}">
                <a16:creationId xmlns:a16="http://schemas.microsoft.com/office/drawing/2014/main" id="{6BAB1036-8E40-9343-BF81-45A6B070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60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82031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5574</Words>
  <Application>Microsoft Macintosh PowerPoint</Application>
  <PresentationFormat>Širokoúhlá obrazovka</PresentationFormat>
  <Paragraphs>309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Motiv Office</vt:lpstr>
      <vt:lpstr>Česká nová vlna  </vt:lpstr>
      <vt:lpstr>Ivan Passer (1933–2020) </vt:lpstr>
      <vt:lpstr>Ivan Passer </vt:lpstr>
      <vt:lpstr>Intimní osvětlení (1965)</vt:lpstr>
      <vt:lpstr>Jaroslav Papoušek (1929–1995)</vt:lpstr>
      <vt:lpstr>Jaroslav Papoušek</vt:lpstr>
      <vt:lpstr>Ecce homo Homolka (1969) </vt:lpstr>
      <vt:lpstr>Ženská otázka v 60.letech </vt:lpstr>
      <vt:lpstr>Věra Chytilová (1929–2014) </vt:lpstr>
      <vt:lpstr>O něčem jiném (1963)</vt:lpstr>
      <vt:lpstr>Sedmikrásky (1966)</vt:lpstr>
      <vt:lpstr>Ovoce stromů rajských jíme (1969)</vt:lpstr>
      <vt:lpstr>Drahomíra Vihanová (1930 – 2017) </vt:lpstr>
      <vt:lpstr>Ester Krumbachová (1923–1996) </vt:lpstr>
      <vt:lpstr>Ester Krumbachová</vt:lpstr>
      <vt:lpstr>„Kostým jako koncentrovaná vizuální indicie o postavě“</vt:lpstr>
      <vt:lpstr>Doplňky, barvy, silueta</vt:lpstr>
      <vt:lpstr>Cenzura jako komunikace? Jako taktická hra? Jako forma PR?</vt:lpstr>
      <vt:lpstr>Filmové (interní) cenzurní orgány v 60. letech</vt:lpstr>
      <vt:lpstr>Posilování decentralizace dramaturgie</vt:lpstr>
      <vt:lpstr>1962–1965: uvolňování</vt:lpstr>
      <vt:lpstr>1965: rok problematických filmů</vt:lpstr>
      <vt:lpstr>Léta 1965–1967 </vt:lpstr>
      <vt:lpstr>Změny v cenzurní komunikaci </vt:lpstr>
      <vt:lpstr>Důsledky symbolické i reálné</vt:lpstr>
      <vt:lpstr>O slavnosti a hostech (1966, r. Jan Němec)</vt:lpstr>
      <vt:lpstr>Hoří, má panenko  (1967, r. Miloš Forman)</vt:lpstr>
      <vt:lpstr>Hoří, má panenko</vt:lpstr>
      <vt:lpstr>Spory s ČSPO </vt:lpstr>
      <vt:lpstr>Jaromil Jireš (1935–2001)</vt:lpstr>
      <vt:lpstr>Sál ztracených kroků (1960), studentský film</vt:lpstr>
      <vt:lpstr>Křik (1964)</vt:lpstr>
      <vt:lpstr>Žert (1969)</vt:lpstr>
      <vt:lpstr>Herectví ve filmech NV</vt:lpstr>
      <vt:lpstr>Fenomén neherectví</vt:lpstr>
      <vt:lpstr>Lásky jedné plavovlásky (1965)</vt:lpstr>
      <vt:lpstr>Neherci ve filmech Věry Chytilové a Jana Němce</vt:lpstr>
      <vt:lpstr>Jan Kačer (1936)</vt:lpstr>
      <vt:lpstr>Evald Schorm (1931–1988) </vt:lpstr>
      <vt:lpstr>Prezentace aplikace PowerPoint</vt:lpstr>
      <vt:lpstr>1968, tzv. polednové období</vt:lpstr>
      <vt:lpstr>Reakce na politický vývoj v kinematografii</vt:lpstr>
      <vt:lpstr>Přechodné období v kinematografii</vt:lpstr>
      <vt:lpstr>Konkrétně…</vt:lpstr>
      <vt:lpstr>Hynek Bočan (1938)</vt:lpstr>
      <vt:lpstr>Nikdo se nebude smát (1965)</vt:lpstr>
      <vt:lpstr>Soukromá vichřice, Čest a sláva, Pasťák </vt:lpstr>
      <vt:lpstr>Jiří Menzel (1938–2020) </vt:lpstr>
      <vt:lpstr>Ostře sledované vlaky (1966)</vt:lpstr>
      <vt:lpstr>Scéna s razítky – erotika jako nový element </vt:lpstr>
      <vt:lpstr>Film na export</vt:lpstr>
      <vt:lpstr> Jan Schmidt (1934–2019) </vt:lpstr>
      <vt:lpstr>Postava k podpírání (1965)</vt:lpstr>
      <vt:lpstr>Konec srpna v hotelu Ozon (1967)</vt:lpstr>
      <vt:lpstr> Pavel Juráček (1935–1989)  </vt:lpstr>
      <vt:lpstr>Každý mladý muž (1965)</vt:lpstr>
      <vt:lpstr>Případ pro začínajícího kata (1969)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Česká nová vlna  </dc:title>
  <dc:creator>Šárka Gmiterková</dc:creator>
  <cp:lastModifiedBy>Šárka Gmiterková</cp:lastModifiedBy>
  <cp:revision>1</cp:revision>
  <dcterms:created xsi:type="dcterms:W3CDTF">2022-11-14T09:03:44Z</dcterms:created>
  <dcterms:modified xsi:type="dcterms:W3CDTF">2022-11-14T09:03:57Z</dcterms:modified>
</cp:coreProperties>
</file>