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51"/>
  </p:normalViewPr>
  <p:slideViewPr>
    <p:cSldViewPr snapToGrid="0" snapToObjects="1">
      <p:cViewPr varScale="1">
        <p:scale>
          <a:sx n="110" d="100"/>
          <a:sy n="110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C5FC1-E308-7A47-AD49-BECA0A3C3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179E53-841B-1A43-B5E9-4E373A826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D86017-26DA-C443-817D-EDDAA51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DCCFEE-5FA9-E446-BEB7-E4C861E54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63DCE8-4942-1144-9FBE-93903C8A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53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0DCDA-799D-8845-9147-5437EA84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51DA43C-BA42-ED41-B095-2E08EA130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C6E14D-B6E6-1645-BEAD-2F561367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C81A5A-F12F-5845-BED4-2CF3E504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C0F9B7-0990-D747-A5E3-B4AF6EDB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56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C7F6C5-5CD0-254E-BB2B-4A06528CA0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D5EC4B-EE38-4B4A-A5DB-475E2AC5C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2DCECE-1EA9-F04A-94E1-6CE8310E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8975A6-3378-B147-8596-451CD04C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BFAD9D-9F00-C040-9307-61C1EEC8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74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10CD0-21DB-9749-861B-E17CE307A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846F81-5A54-1246-98D3-AF52331D9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C49342-7A06-2441-9FDF-A8C909ECB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9B68DD-A712-8F49-B410-CCD650D0A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C9A0B8-3BF1-DC4F-A540-857E5B1C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894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89427-BB0B-FA43-B8A4-875B4B270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07DFB3-2E5B-2843-9050-1489F7E60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05E04E-D879-EA47-AD39-2A72B8FA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8C31F0-81AC-1F41-A5B6-562B3235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26D93F-85A1-A840-8A5A-5D9B5CFB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8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A1EFA1-B2C3-614B-8076-4D4E97F87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E31353-F5F5-2F40-AB60-A0F664FAC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8CA338-375C-D046-B11F-F526F02FF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28FC06-0A7B-0B40-8F45-FBABD225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9EDDC89-C22C-C14E-A187-A7F349F4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3BA8FF-8B96-9343-AF2B-6F8CCEE72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115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FE3DE-92B1-824A-B2B1-A67ECCE79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F57B07-C32E-F845-A7BF-913BD2F26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456FD4-500F-3648-843F-F5DA1CB9C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4E7744-8093-8C4A-925B-8C35541B0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324B032-5D95-8D4A-8E97-C43ED56E37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1FEADF3-0D91-F642-A24C-357C81A2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EA7E6DB-173C-594B-9993-B66529CC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E53E99D-B74D-334D-B081-B9B04ABF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79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B47852-8CF2-804A-9C29-A3B5E13FF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6E861D-A07E-6B49-856A-F0DA5A29E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F389F6-9B04-A848-A152-A9E132719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67618F6-397B-E346-A893-8B6F9208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33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51A9DE1-DFC3-A042-B9C7-68213511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A3744A-3A72-A644-9CF9-34B5CB61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2E2062D-F1EF-4449-83A0-E1EB7248D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854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DF71D-B1AF-1D4B-A1FB-B342463C0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9D76E7-F49E-2444-862E-DD4E87F89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A1467C-5841-F842-A130-E97749761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0222BF-1FC2-8944-B761-A966767B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E38E2C1-0257-AC47-9531-B0C0B382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4A04E3-0EF3-0F40-B212-B7A0D1B1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04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CA45B0-1DE3-C24A-B523-35607B29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E6EB9F0-C30B-2948-A11A-D0CA4783A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B361E28-BEE8-2D4F-8FDD-FEE4F5941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92AFC3-CD4D-B245-B953-0D404034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3B27AB3-3AC4-5341-B3C3-866D71D9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38CEFE-7D12-0D45-AD5A-5B905E1B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75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CFBFF7C-A0C2-0C4A-864A-28F8F5BD6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3F6838-6B69-AF40-AD1E-19EA8B79A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8D3BA3-0289-1E4B-BC7E-A061050D4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B10BB-E7C1-884E-A09E-96F5EE0C5903}" type="datetimeFigureOut">
              <a:rPr lang="cs-CZ" smtClean="0"/>
              <a:t>10.10.22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933B11-CBB3-3E4B-8BAF-239D15224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80273B-151A-6B4C-BA6C-A0BF73406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10D49-EA23-C846-AE40-91DC6746CF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3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youtube.com/watch?v=lavhN6cHLpw&amp;t=3007s" TargetMode="Externa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FE4891-3D9F-A247-9D0C-7A66FA6A85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7200" b="1" dirty="0"/>
              <a:t>Česká nová vlna </a:t>
            </a:r>
            <a:br>
              <a:rPr lang="cs-CZ" sz="7200" b="1" dirty="0"/>
            </a:br>
            <a:endParaRPr lang="cs-CZ" sz="7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91EC63-3343-1941-B5EA-A6F120BFF4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FAVKh006</a:t>
            </a:r>
          </a:p>
          <a:p>
            <a:r>
              <a:rPr lang="cs-CZ" dirty="0"/>
              <a:t>8. 10. 2022</a:t>
            </a:r>
          </a:p>
          <a:p>
            <a:r>
              <a:rPr lang="cs-CZ" dirty="0"/>
              <a:t>Mgr. Šárka </a:t>
            </a:r>
            <a:r>
              <a:rPr lang="cs-CZ" dirty="0" err="1"/>
              <a:t>Gmiterková</a:t>
            </a:r>
            <a:r>
              <a:rPr lang="cs-CZ" dirty="0"/>
              <a:t>, Ph.D. </a:t>
            </a:r>
          </a:p>
        </p:txBody>
      </p:sp>
    </p:spTree>
    <p:extLst>
      <p:ext uri="{BB962C8B-B14F-4D97-AF65-F5344CB8AC3E}">
        <p14:creationId xmlns:p14="http://schemas.microsoft.com/office/powerpoint/2010/main" val="1894474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ECE05-3298-8A4E-B9C4-CBA803819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„Nová vlna“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E9E8B1-CB1D-B048-9A22-83AE9D4C8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00"/>
            <a:ext cx="10834688" cy="5006975"/>
          </a:xfrm>
        </p:spPr>
        <p:txBody>
          <a:bodyPr/>
          <a:lstStyle/>
          <a:p>
            <a:r>
              <a:rPr lang="cs-CZ" dirty="0"/>
              <a:t>Pro lokální verzi NV se podle dobových publicistů stala dominantní autenticita: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Obsazování neherců</a:t>
            </a:r>
            <a:r>
              <a:rPr lang="cs-CZ" dirty="0">
                <a:effectLst/>
              </a:rPr>
              <a:t> (autentičnost obrazová i dialogová)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Skrytá kamera nebo její simulace </a:t>
            </a:r>
            <a:endParaRPr lang="cs-CZ" dirty="0">
              <a:effectLst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Introspektivní dimenze NV (vnitřní svět postav, odmítání vnější dějovosti a podívané ve prospěch děje intelektuálního a citového).</a:t>
            </a:r>
          </a:p>
          <a:p>
            <a:r>
              <a:rPr lang="cs-CZ" sz="2400" dirty="0"/>
              <a:t>Okruh tvůrců, kteří do NV spadají, se rychle mění a postupně zužuje - v roce 1964 na 40 tvůrců, a mezi nimi jména jako Jaroslav Balík, Zdeněk Podskalský nebo Milan </a:t>
            </a:r>
            <a:r>
              <a:rPr lang="cs-CZ" sz="2400" dirty="0" err="1"/>
              <a:t>Vošmik</a:t>
            </a:r>
            <a:r>
              <a:rPr lang="cs-CZ" sz="2400" dirty="0"/>
              <a:t>, až po Miloše Formana a Věru Chytilovou nebo Pavla Juráčka.</a:t>
            </a:r>
            <a:r>
              <a:rPr lang="cs-CZ" sz="2400" dirty="0">
                <a:effectLst/>
              </a:rPr>
              <a:t> </a:t>
            </a:r>
          </a:p>
          <a:p>
            <a:r>
              <a:rPr lang="cs-CZ" sz="2400" dirty="0"/>
              <a:t>Z konce roku 1966 pochází slavný text Jaroslava Bočka “Nová vlna z odstupu.” Ten už pracuje se skupinou tvůrců, které pod NV řadíme dodnes, a v těch kategoriích, které se přibližně shodují s našim dnešním vnímáním NV (viz </a:t>
            </a:r>
            <a:r>
              <a:rPr lang="cs-CZ" sz="2400" dirty="0" err="1"/>
              <a:t>slide</a:t>
            </a:r>
            <a:r>
              <a:rPr lang="cs-CZ" sz="2400" dirty="0"/>
              <a:t> 5). 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9359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F57AA-C98D-2F4C-BAA1-CD4C6D1F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Moderní / Modernismus / Avantgarda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29A8C5-AC20-FC4D-9DDD-BE1C6B864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Moderní </a:t>
            </a:r>
          </a:p>
          <a:p>
            <a:pPr lvl="1"/>
            <a:r>
              <a:rPr lang="cs-CZ" dirty="0"/>
              <a:t>ve významu „nový“, ale také „aktuální“ &gt;&gt; starší nebo předešlé formy nejsou relevantní. Kult moderního končí s nástupem postmoderny v 70.letech (</a:t>
            </a:r>
            <a:r>
              <a:rPr lang="cs-CZ" dirty="0" err="1"/>
              <a:t>x</a:t>
            </a:r>
            <a:r>
              <a:rPr lang="cs-CZ" dirty="0"/>
              <a:t> přesvědčení, že umění neustále prochází podstatnou estetickou revolucí směřující k novým výrazům)</a:t>
            </a:r>
          </a:p>
          <a:p>
            <a:r>
              <a:rPr lang="cs-CZ" dirty="0"/>
              <a:t>Modernismus/Moderna</a:t>
            </a:r>
          </a:p>
          <a:p>
            <a:pPr lvl="1"/>
            <a:r>
              <a:rPr lang="cs-CZ" dirty="0"/>
              <a:t>umělecké hnutí, které dovede autenticky vyjádřit prožitek současného světa. Klíčové hodnoty jsou autenticita a aktuálnost spíš než invence a jinakost. </a:t>
            </a:r>
          </a:p>
          <a:p>
            <a:r>
              <a:rPr lang="cs-CZ" dirty="0"/>
              <a:t>Avantgarda </a:t>
            </a:r>
          </a:p>
          <a:p>
            <a:pPr lvl="1"/>
            <a:r>
              <a:rPr lang="cs-CZ" dirty="0"/>
              <a:t>budoucí gesto &gt;&gt; </a:t>
            </a:r>
            <a:r>
              <a:rPr lang="cs-CZ" dirty="0" err="1"/>
              <a:t>avant</a:t>
            </a:r>
            <a:r>
              <a:rPr lang="cs-CZ" dirty="0"/>
              <a:t> = kupředu; jde o hnutí obrácené do budoucna. </a:t>
            </a:r>
          </a:p>
        </p:txBody>
      </p:sp>
    </p:spTree>
    <p:extLst>
      <p:ext uri="{BB962C8B-B14F-4D97-AF65-F5344CB8AC3E}">
        <p14:creationId xmlns:p14="http://schemas.microsoft.com/office/powerpoint/2010/main" val="2762661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70F9EC-78B0-AE43-B4B8-1C1B6E0D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Moderní film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CF0A6B-4786-BB45-B0B8-629428F81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Zatímco ve 20. letech se kinematografie ještě nemohla vymezovat proti vlastním tradicím, v 60. letech už je vůči čemu se vymezovat a na co navazovat.</a:t>
            </a:r>
          </a:p>
          <a:p>
            <a:r>
              <a:rPr lang="cs-CZ" dirty="0"/>
              <a:t>Představuje moderní film kontinuitu s předchozím vývojem nebo jde o zlom?</a:t>
            </a:r>
          </a:p>
          <a:p>
            <a:pPr lvl="1"/>
            <a:r>
              <a:rPr lang="cs-CZ" dirty="0"/>
              <a:t>Éru klasického filmu střídá období modernistické kinematografie</a:t>
            </a:r>
          </a:p>
          <a:p>
            <a:pPr lvl="1"/>
            <a:r>
              <a:rPr lang="cs-CZ" dirty="0"/>
              <a:t>Oba mody spolu koexistují &gt;&gt; modernistický film jako kontrastní a podvratná forma</a:t>
            </a:r>
          </a:p>
          <a:p>
            <a:r>
              <a:rPr lang="cs-CZ" dirty="0"/>
              <a:t>Modernistické filmy jako „</a:t>
            </a:r>
            <a:r>
              <a:rPr lang="cs-CZ" dirty="0" err="1"/>
              <a:t>semi</a:t>
            </a:r>
            <a:r>
              <a:rPr lang="cs-CZ" dirty="0"/>
              <a:t>-komerční“ – umělecký úspěch nezávisí na komerčním, specializované formy distribuce a uvádění (festivaly)</a:t>
            </a:r>
          </a:p>
        </p:txBody>
      </p:sp>
    </p:spTree>
    <p:extLst>
      <p:ext uri="{BB962C8B-B14F-4D97-AF65-F5344CB8AC3E}">
        <p14:creationId xmlns:p14="http://schemas.microsoft.com/office/powerpoint/2010/main" val="1762455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13F8D1-1065-E844-9528-FA8FD059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Čistý film (20.léta) X Modernistický film (60.léta)</a:t>
            </a:r>
          </a:p>
        </p:txBody>
      </p:sp>
      <p:pic>
        <p:nvPicPr>
          <p:cNvPr id="8" name="Zástupný obsah 7" descr="Obsah obrázku rostlina, květina, růžová&#10;&#10;Popis byl vytvořen automaticky">
            <a:extLst>
              <a:ext uri="{FF2B5EF4-FFF2-40B4-BE49-F238E27FC236}">
                <a16:creationId xmlns:a16="http://schemas.microsoft.com/office/drawing/2014/main" id="{A02C495E-93C8-E04B-BF7B-2582652CA8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5438"/>
            <a:ext cx="5181600" cy="3891712"/>
          </a:xfrm>
        </p:spPr>
      </p:pic>
      <p:pic>
        <p:nvPicPr>
          <p:cNvPr id="10" name="Zástupný obsah 9" descr="Obsah obrázku osoba, interiér, žena, oblečení&#10;&#10;Popis byl vytvořen automaticky">
            <a:extLst>
              <a:ext uri="{FF2B5EF4-FFF2-40B4-BE49-F238E27FC236}">
                <a16:creationId xmlns:a16="http://schemas.microsoft.com/office/drawing/2014/main" id="{179DFE40-87E5-3647-8674-3BCF1FB45B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607444"/>
            <a:ext cx="5181600" cy="2787700"/>
          </a:xfrm>
        </p:spPr>
      </p:pic>
    </p:spTree>
    <p:extLst>
      <p:ext uri="{BB962C8B-B14F-4D97-AF65-F5344CB8AC3E}">
        <p14:creationId xmlns:p14="http://schemas.microsoft.com/office/powerpoint/2010/main" val="344090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D15D0019-9827-D348-88C7-ECF3E2FCD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„Modernistické filmy preferují vrstevnatý popis postav, prostředí nebo zápletky. Vytváří komplexní znakový systém oslabující nebo zcela odvádějící pozornost od zápletky k takovým informacím/znakům, které mají buď nepřímý nebo zcela absentující vztah ke kauzalitě.“ 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BB0751B4-1D0A-2544-B35A-63D39EAF8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993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2F22E0-BE51-9748-B399-10724745F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Postavy a vyprávění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94886E-971E-6447-AC42-ABEC06D3C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Postavy málo psychologicky prokreslené &gt;&gt; široké existenciální přesahy namísto vyprávění o konkrétní postavě v konkrétním prostředí </a:t>
            </a:r>
          </a:p>
          <a:p>
            <a:r>
              <a:rPr lang="cs-CZ" sz="2400" dirty="0"/>
              <a:t>Typickými postavami jsou muži – často vzdělaní, přemýšliví muži či rovnou intelektuálové </a:t>
            </a:r>
          </a:p>
          <a:p>
            <a:r>
              <a:rPr lang="cs-CZ" sz="2400" dirty="0"/>
              <a:t>Role náhody a improvizace &gt;&gt; jak během procesu natáčení, ale také náhoda jako příběhový motiv </a:t>
            </a:r>
          </a:p>
          <a:p>
            <a:r>
              <a:rPr lang="cs-CZ" sz="2400" dirty="0"/>
              <a:t>Otevřené konce, vyprávění bez jasně uzavřené pointy a znovunastolené rovnováhy </a:t>
            </a:r>
          </a:p>
          <a:p>
            <a:r>
              <a:rPr lang="cs-CZ" sz="2400" dirty="0"/>
              <a:t>Kruhový </a:t>
            </a:r>
            <a:r>
              <a:rPr lang="cs-CZ" sz="2400" dirty="0" err="1"/>
              <a:t>narativ</a:t>
            </a:r>
            <a:r>
              <a:rPr lang="cs-CZ" sz="2400" dirty="0"/>
              <a:t> &gt;&gt; oproti klasicky vystavěnému vyprávění popisnější. Nabízí vhled do problémů, ale nemá pro ně řešení.  </a:t>
            </a:r>
          </a:p>
        </p:txBody>
      </p:sp>
    </p:spTree>
    <p:extLst>
      <p:ext uri="{BB962C8B-B14F-4D97-AF65-F5344CB8AC3E}">
        <p14:creationId xmlns:p14="http://schemas.microsoft.com/office/powerpoint/2010/main" val="1858559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36DEB-7BD3-0B45-AB9F-A7FB7340E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6" y="365125"/>
            <a:ext cx="6677025" cy="1325563"/>
          </a:xfrm>
        </p:spPr>
        <p:txBody>
          <a:bodyPr/>
          <a:lstStyle/>
          <a:p>
            <a:pPr algn="ctr"/>
            <a:r>
              <a:rPr lang="cs-CZ" b="1" dirty="0"/>
              <a:t>1955–1959: filmová výroba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6ED11A-0F1B-B044-89CF-3B21D5BB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19"/>
            <a:ext cx="6076950" cy="4351338"/>
          </a:xfrm>
        </p:spPr>
        <p:txBody>
          <a:bodyPr>
            <a:noAutofit/>
          </a:bodyPr>
          <a:lstStyle/>
          <a:p>
            <a:r>
              <a:rPr lang="cs-CZ" sz="2400" dirty="0"/>
              <a:t>Objevují se psychologická (komorní) dramata (</a:t>
            </a:r>
            <a:r>
              <a:rPr lang="cs-CZ" sz="2400" i="1" dirty="0"/>
              <a:t>Tam na konečné, Škola otců, Zářijové noci, Zde jsou lvi</a:t>
            </a:r>
            <a:r>
              <a:rPr lang="cs-CZ" sz="2400" dirty="0"/>
              <a:t>)</a:t>
            </a:r>
          </a:p>
          <a:p>
            <a:r>
              <a:rPr lang="cs-CZ" sz="2400" dirty="0"/>
              <a:t>Z komediálních žánrů se kolem poloviny 50.let objevují snímky svázané s komediálním typem hlavního představitele (Jaroslav Marvan – cyklus postavou inspektora Anděla; Vlasta Burian – </a:t>
            </a:r>
            <a:r>
              <a:rPr lang="cs-CZ" sz="2400" i="1" dirty="0"/>
              <a:t>Muž v povětří</a:t>
            </a:r>
            <a:r>
              <a:rPr lang="cs-CZ" sz="2400" dirty="0"/>
              <a:t>; Oldřich Nový – </a:t>
            </a:r>
            <a:r>
              <a:rPr lang="cs-CZ" sz="2400" i="1" dirty="0"/>
              <a:t>Hudba z Marsu, Nechte to na mě</a:t>
            </a:r>
            <a:r>
              <a:rPr lang="cs-CZ" sz="2400" dirty="0"/>
              <a:t>)</a:t>
            </a:r>
          </a:p>
          <a:p>
            <a:r>
              <a:rPr lang="cs-CZ" sz="2400" dirty="0"/>
              <a:t>satira - dodává humorným filmům vážné poselství a může plnit roli očistné kritiky. ALE! Měla ukazovat na aktuální společenské nešvary, ale zároveň z kritické perspektivy vynechávat politické otázky. </a:t>
            </a:r>
          </a:p>
        </p:txBody>
      </p:sp>
      <p:pic>
        <p:nvPicPr>
          <p:cNvPr id="5" name="Obrázek 4" descr="Obsah obrázku muž, nošení, držení, čepice&#10;&#10;Popis byl vytvořen automaticky">
            <a:extLst>
              <a:ext uri="{FF2B5EF4-FFF2-40B4-BE49-F238E27FC236}">
                <a16:creationId xmlns:a16="http://schemas.microsoft.com/office/drawing/2014/main" id="{90B5A388-9330-6F49-B9B0-0E296A43D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379" y="134938"/>
            <a:ext cx="2387600" cy="34163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1827D5-7A92-BF4A-B568-81FAF0D8C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229" y="3429000"/>
            <a:ext cx="2426018" cy="3429001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0B2B13B9-9288-0347-B476-512FC9176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481" y="134938"/>
            <a:ext cx="2357439" cy="3429002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67848F5B-8D4A-F54E-B291-91C87C5A3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2408" y="3428999"/>
            <a:ext cx="243459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79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87B7062-6476-5B4B-8B94-6B91E47B6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300" b="1" i="1" dirty="0" err="1"/>
              <a:t>Zářijové</a:t>
            </a:r>
            <a:r>
              <a:rPr lang="en-US" sz="5300" b="1" i="1" dirty="0"/>
              <a:t> </a:t>
            </a:r>
            <a:r>
              <a:rPr lang="en-US" sz="5300" b="1" i="1" dirty="0" err="1"/>
              <a:t>noci</a:t>
            </a:r>
            <a:r>
              <a:rPr lang="en-US" sz="5300" b="1" i="1" dirty="0"/>
              <a:t> </a:t>
            </a:r>
            <a:br>
              <a:rPr lang="en-US" sz="4800" dirty="0"/>
            </a:br>
            <a:r>
              <a:rPr lang="en-US" sz="4800" dirty="0"/>
              <a:t>(1957, r. </a:t>
            </a:r>
            <a:r>
              <a:rPr lang="en-US" sz="4800" dirty="0" err="1"/>
              <a:t>Vojtěch</a:t>
            </a:r>
            <a:r>
              <a:rPr lang="en-US" sz="4800" dirty="0"/>
              <a:t> </a:t>
            </a:r>
            <a:r>
              <a:rPr lang="en-US" sz="4800" dirty="0" err="1"/>
              <a:t>Jasný</a:t>
            </a:r>
            <a:r>
              <a:rPr lang="en-US" sz="4800" dirty="0"/>
              <a:t>)</a:t>
            </a:r>
          </a:p>
        </p:txBody>
      </p:sp>
      <p:pic>
        <p:nvPicPr>
          <p:cNvPr id="11" name="Obrázek 10" descr="Obsah obrázku text, muž&#10;&#10;Popis byl vytvořen automaticky">
            <a:extLst>
              <a:ext uri="{FF2B5EF4-FFF2-40B4-BE49-F238E27FC236}">
                <a16:creationId xmlns:a16="http://schemas.microsoft.com/office/drawing/2014/main" id="{68A949B6-8963-E24B-89FD-3D06301E5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66" y="908750"/>
            <a:ext cx="3483526" cy="4889159"/>
          </a:xfrm>
          <a:prstGeom prst="rect">
            <a:avLst/>
          </a:prstGeom>
        </p:spPr>
      </p:pic>
      <p:pic>
        <p:nvPicPr>
          <p:cNvPr id="9" name="Obrázek 8" descr="Obsah obrázku uniforma, osoba, exteriér, muž&#10;&#10;Popis byl vytvořen automaticky">
            <a:extLst>
              <a:ext uri="{FF2B5EF4-FFF2-40B4-BE49-F238E27FC236}">
                <a16:creationId xmlns:a16="http://schemas.microsoft.com/office/drawing/2014/main" id="{166B80AE-695B-F441-AF71-B6ADE5556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38" y="910800"/>
            <a:ext cx="2804299" cy="2075181"/>
          </a:xfrm>
          <a:prstGeom prst="rect">
            <a:avLst/>
          </a:prstGeom>
        </p:spPr>
      </p:pic>
      <p:pic>
        <p:nvPicPr>
          <p:cNvPr id="7" name="Obrázek 6" descr="Obsah obrázku osoba, exteriér, muž, uniforma&#10;&#10;Popis byl vytvořen automaticky">
            <a:extLst>
              <a:ext uri="{FF2B5EF4-FFF2-40B4-BE49-F238E27FC236}">
                <a16:creationId xmlns:a16="http://schemas.microsoft.com/office/drawing/2014/main" id="{FB266209-1652-6247-A4B0-C742D6CF2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415" y="907640"/>
            <a:ext cx="2775335" cy="20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50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BC253-2A09-7341-BB1F-0B6573BC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i="1" dirty="0"/>
              <a:t>Tam </a:t>
            </a:r>
            <a:r>
              <a:rPr lang="en-US" sz="5400" b="1" i="1" dirty="0" err="1"/>
              <a:t>na</a:t>
            </a:r>
            <a:r>
              <a:rPr lang="en-US" sz="5400" b="1" i="1" dirty="0"/>
              <a:t> </a:t>
            </a:r>
            <a:r>
              <a:rPr lang="en-US" sz="5400" b="1" i="1" dirty="0" err="1"/>
              <a:t>konečné</a:t>
            </a:r>
            <a:r>
              <a:rPr lang="en-US" sz="5400" b="1" i="1" dirty="0"/>
              <a:t> </a:t>
            </a:r>
            <a:br>
              <a:rPr lang="en-US" sz="4800" dirty="0"/>
            </a:br>
            <a:r>
              <a:rPr lang="en-US" sz="4800" dirty="0"/>
              <a:t>(1957, r. </a:t>
            </a:r>
            <a:r>
              <a:rPr lang="en-US" sz="4800" dirty="0" err="1"/>
              <a:t>Ján</a:t>
            </a:r>
            <a:r>
              <a:rPr lang="en-US" sz="4800" dirty="0"/>
              <a:t> </a:t>
            </a:r>
            <a:r>
              <a:rPr lang="en-US" sz="4800" dirty="0" err="1"/>
              <a:t>Kadár</a:t>
            </a:r>
            <a:r>
              <a:rPr lang="en-US" sz="4800" dirty="0"/>
              <a:t> a Elmar </a:t>
            </a:r>
            <a:r>
              <a:rPr lang="en-US" sz="4800" dirty="0" err="1"/>
              <a:t>Klos</a:t>
            </a:r>
            <a:r>
              <a:rPr lang="en-US" sz="4800" dirty="0"/>
              <a:t>)</a:t>
            </a:r>
          </a:p>
        </p:txBody>
      </p:sp>
      <p:pic>
        <p:nvPicPr>
          <p:cNvPr id="4" name="Obrázek 3" descr="Obsah obrázku vsedě, stůl, muž, podepsat&#10;&#10;Popis byl vytvořen automaticky">
            <a:extLst>
              <a:ext uri="{FF2B5EF4-FFF2-40B4-BE49-F238E27FC236}">
                <a16:creationId xmlns:a16="http://schemas.microsoft.com/office/drawing/2014/main" id="{9A595869-8FA7-DC48-BFC5-E29EF3EC0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71" y="323251"/>
            <a:ext cx="2736509" cy="3840715"/>
          </a:xfrm>
          <a:prstGeom prst="rect">
            <a:avLst/>
          </a:prstGeom>
        </p:spPr>
      </p:pic>
      <p:pic>
        <p:nvPicPr>
          <p:cNvPr id="6" name="Obrázek 5" descr="Obsah obrázku osoba, vsedě, muž, okno&#10;&#10;Popis byl vytvořen automaticky">
            <a:extLst>
              <a:ext uri="{FF2B5EF4-FFF2-40B4-BE49-F238E27FC236}">
                <a16:creationId xmlns:a16="http://schemas.microsoft.com/office/drawing/2014/main" id="{3EB4B9D4-E2C3-3046-8556-93C06BF4D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647" y="907794"/>
            <a:ext cx="3647276" cy="2671629"/>
          </a:xfrm>
          <a:prstGeom prst="rect">
            <a:avLst/>
          </a:prstGeom>
        </p:spPr>
      </p:pic>
      <p:pic>
        <p:nvPicPr>
          <p:cNvPr id="8" name="Obrázek 7" descr="Obsah obrázku osoba, exteriér, žena, fotka&#10;&#10;Popis byl vytvořen automaticky">
            <a:extLst>
              <a:ext uri="{FF2B5EF4-FFF2-40B4-BE49-F238E27FC236}">
                <a16:creationId xmlns:a16="http://schemas.microsoft.com/office/drawing/2014/main" id="{02BECA5F-3C9C-354A-9045-9EE9D27B3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987" y="848526"/>
            <a:ext cx="3647275" cy="27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42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932C0-82CF-3140-A4D8-EA6493E5C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i="1" dirty="0" err="1"/>
              <a:t>Škola</a:t>
            </a:r>
            <a:r>
              <a:rPr lang="en-US" sz="5400" b="1" i="1" dirty="0"/>
              <a:t> </a:t>
            </a:r>
            <a:r>
              <a:rPr lang="en-US" sz="5400" b="1" i="1" dirty="0" err="1"/>
              <a:t>otců</a:t>
            </a:r>
            <a:r>
              <a:rPr lang="en-US" sz="5400" b="1" i="1" dirty="0"/>
              <a:t> </a:t>
            </a:r>
            <a:r>
              <a:rPr lang="en-US" sz="5400" dirty="0"/>
              <a:t>(1957, r. </a:t>
            </a:r>
            <a:r>
              <a:rPr lang="en-US" sz="5400" dirty="0" err="1"/>
              <a:t>Ladislav</a:t>
            </a:r>
            <a:r>
              <a:rPr lang="en-US" sz="5400" dirty="0"/>
              <a:t> Helge)</a:t>
            </a:r>
          </a:p>
        </p:txBody>
      </p:sp>
      <p:pic>
        <p:nvPicPr>
          <p:cNvPr id="6" name="Obrázek 5" descr="Obsah obrázku text, kniha&#10;&#10;Popis byl vytvořen automaticky">
            <a:extLst>
              <a:ext uri="{FF2B5EF4-FFF2-40B4-BE49-F238E27FC236}">
                <a16:creationId xmlns:a16="http://schemas.microsoft.com/office/drawing/2014/main" id="{835950DA-66ED-1F46-805D-4D2DE43C8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84" y="307731"/>
            <a:ext cx="2602628" cy="3997637"/>
          </a:xfrm>
          <a:prstGeom prst="rect">
            <a:avLst/>
          </a:prstGeom>
        </p:spPr>
      </p:pic>
      <p:pic>
        <p:nvPicPr>
          <p:cNvPr id="4" name="Obrázek 3" descr="Obsah obrázku osoba, interiér, fotka, vpředu&#10;&#10;Popis byl vytvořen automaticky">
            <a:extLst>
              <a:ext uri="{FF2B5EF4-FFF2-40B4-BE49-F238E27FC236}">
                <a16:creationId xmlns:a16="http://schemas.microsoft.com/office/drawing/2014/main" id="{71D13D13-85A8-9644-8C4F-56DC8FB4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601576"/>
            <a:ext cx="5455917" cy="34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90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9A9FFD-9689-0F43-B888-50345CB2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Organizace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624D2-AD3F-6D49-9968-8ABAB55BC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Kurz je vyučovaný prezenčně, sestává ze dvou dopoledních lekcí (8. 10. a 12. 11.)</a:t>
            </a:r>
          </a:p>
          <a:p>
            <a:r>
              <a:rPr lang="cs-CZ" dirty="0"/>
              <a:t>Přednášku na téma slovenská větev nové vlny obstará Mgr. Katarína </a:t>
            </a:r>
            <a:r>
              <a:rPr lang="cs-CZ" dirty="0" err="1"/>
              <a:t>Kunkelová</a:t>
            </a:r>
            <a:r>
              <a:rPr lang="cs-CZ" dirty="0"/>
              <a:t>; prezentace, stejně jako promítnutý film, bude k dispozici v </a:t>
            </a:r>
            <a:r>
              <a:rPr lang="cs-CZ" dirty="0" err="1"/>
              <a:t>ISu</a:t>
            </a:r>
            <a:r>
              <a:rPr lang="cs-CZ" dirty="0"/>
              <a:t>.</a:t>
            </a:r>
          </a:p>
          <a:p>
            <a:r>
              <a:rPr lang="cs-CZ" dirty="0"/>
              <a:t>Promítané filmy z každého týdne budou k dispozici ve studijních materiálech předmětu (složky Filmy). Literatura k tématu je dostupná, případné důležité kapitoly či studie najdete ve složce „Četba“ v </a:t>
            </a:r>
            <a:r>
              <a:rPr lang="cs-CZ" dirty="0" err="1"/>
              <a:t>ISu</a:t>
            </a:r>
            <a:r>
              <a:rPr lang="cs-CZ" dirty="0"/>
              <a:t>. </a:t>
            </a:r>
          </a:p>
          <a:p>
            <a:r>
              <a:rPr lang="cs-CZ" dirty="0"/>
              <a:t>K jednotlivým promítaným titulům dostanete </a:t>
            </a:r>
            <a:r>
              <a:rPr lang="cs-CZ" dirty="0" err="1"/>
              <a:t>tzv.listy</a:t>
            </a:r>
            <a:r>
              <a:rPr lang="cs-CZ" dirty="0"/>
              <a:t>. V nich najdete základní informace, filmografické údaje a možné otázky k dalšímu rozpracování během/po sledování. </a:t>
            </a:r>
          </a:p>
          <a:p>
            <a:r>
              <a:rPr lang="cs-CZ" dirty="0"/>
              <a:t>Způsob ukončení předmětu: ústní kolokvium. Ve zkouškovém období bude vypsáno 12 termínů s maximální kapacitou sedm studentů (pro kombinované studenty budou k dispozici dva sobotní termíny).</a:t>
            </a:r>
          </a:p>
          <a:p>
            <a:r>
              <a:rPr lang="cs-CZ" dirty="0"/>
              <a:t>Ke zkoušce každý student odevzdá soupis anotací 20 filmů z poskytnutého seznamu, včetně resumé jedné odborné knihy ze seznamu povinné literatury.</a:t>
            </a:r>
          </a:p>
          <a:p>
            <a:r>
              <a:rPr lang="cs-CZ" dirty="0"/>
              <a:t>Seznam filmů povinných ke zkoušce bude dodán do konce října.</a:t>
            </a:r>
          </a:p>
        </p:txBody>
      </p:sp>
    </p:spTree>
    <p:extLst>
      <p:ext uri="{BB962C8B-B14F-4D97-AF65-F5344CB8AC3E}">
        <p14:creationId xmlns:p14="http://schemas.microsoft.com/office/powerpoint/2010/main" val="1860477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2E348-8269-4740-80AB-CDC092F1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i="1" dirty="0" err="1"/>
              <a:t>Zde</a:t>
            </a:r>
            <a:r>
              <a:rPr lang="en-US" b="1" i="1" dirty="0"/>
              <a:t> </a:t>
            </a:r>
            <a:r>
              <a:rPr lang="en-US" b="1" i="1" dirty="0" err="1"/>
              <a:t>jsou</a:t>
            </a:r>
            <a:r>
              <a:rPr lang="en-US" b="1" i="1" dirty="0"/>
              <a:t> lvi </a:t>
            </a:r>
            <a:br>
              <a:rPr lang="en-US" sz="4200" dirty="0"/>
            </a:br>
            <a:r>
              <a:rPr lang="en-US" sz="4200" dirty="0"/>
              <a:t>(1958, r. Václav </a:t>
            </a:r>
            <a:r>
              <a:rPr lang="en-US" sz="4200" dirty="0" err="1"/>
              <a:t>Krška</a:t>
            </a:r>
            <a:r>
              <a:rPr lang="en-US" sz="4200" dirty="0"/>
              <a:t>)</a:t>
            </a:r>
          </a:p>
        </p:txBody>
      </p:sp>
      <p:pic>
        <p:nvPicPr>
          <p:cNvPr id="8" name="Obrázek 7" descr="Obsah obrázku osoba, interiér, muž, stojící&#10;&#10;Popis byl vytvořen automaticky">
            <a:extLst>
              <a:ext uri="{FF2B5EF4-FFF2-40B4-BE49-F238E27FC236}">
                <a16:creationId xmlns:a16="http://schemas.microsoft.com/office/drawing/2014/main" id="{2EDF4DAA-AF53-664C-86C6-65DC5BB0C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41" y="95044"/>
            <a:ext cx="4697629" cy="3085200"/>
          </a:xfrm>
          <a:prstGeom prst="rect">
            <a:avLst/>
          </a:prstGeom>
        </p:spPr>
      </p:pic>
      <p:pic>
        <p:nvPicPr>
          <p:cNvPr id="6" name="Obrázek 5" descr="Obsah obrázku interiér, osoba, strop, žena&#10;&#10;Popis byl vytvořen automaticky">
            <a:extLst>
              <a:ext uri="{FF2B5EF4-FFF2-40B4-BE49-F238E27FC236}">
                <a16:creationId xmlns:a16="http://schemas.microsoft.com/office/drawing/2014/main" id="{AEC88922-75E1-BE49-9DC8-ECC9E4111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034" y="3315854"/>
            <a:ext cx="4473282" cy="3455611"/>
          </a:xfrm>
          <a:prstGeom prst="rect">
            <a:avLst/>
          </a:prstGeom>
        </p:spPr>
      </p:pic>
      <p:pic>
        <p:nvPicPr>
          <p:cNvPr id="4" name="Obrázek 3" descr="Obsah obrázku text, kniha, podepsat, fotka&#10;&#10;Popis byl vytvořen automaticky">
            <a:extLst>
              <a:ext uri="{FF2B5EF4-FFF2-40B4-BE49-F238E27FC236}">
                <a16:creationId xmlns:a16="http://schemas.microsoft.com/office/drawing/2014/main" id="{C76060DD-2BAA-BE42-808B-A7CD4457F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780" y="3315854"/>
            <a:ext cx="4867057" cy="34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26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A2A97-E7BC-5B42-8DEC-771AA6CB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300" b="1" i="1" kern="1200" dirty="0" err="1">
                <a:latin typeface="+mj-lt"/>
                <a:ea typeface="+mj-ea"/>
                <a:cs typeface="+mj-cs"/>
              </a:rPr>
              <a:t>Tři</a:t>
            </a:r>
            <a:r>
              <a:rPr lang="en-US" sz="5300" b="1" i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300" b="1" i="1" kern="1200" dirty="0" err="1">
                <a:latin typeface="+mj-lt"/>
                <a:ea typeface="+mj-ea"/>
                <a:cs typeface="+mj-cs"/>
              </a:rPr>
              <a:t>přání</a:t>
            </a:r>
            <a:r>
              <a:rPr lang="en-US" sz="5300" b="1" i="1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4800" kern="1200" dirty="0">
                <a:latin typeface="+mj-lt"/>
                <a:ea typeface="+mj-ea"/>
                <a:cs typeface="+mj-cs"/>
              </a:rPr>
            </a:br>
            <a:r>
              <a:rPr lang="en-US" kern="1200" dirty="0">
                <a:latin typeface="+mj-lt"/>
                <a:ea typeface="+mj-ea"/>
                <a:cs typeface="+mj-cs"/>
              </a:rPr>
              <a:t>(1958, r.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Ján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Kadár</a:t>
            </a:r>
            <a:r>
              <a:rPr lang="en-US" kern="1200" dirty="0">
                <a:latin typeface="+mj-lt"/>
                <a:ea typeface="+mj-ea"/>
                <a:cs typeface="+mj-cs"/>
              </a:rPr>
              <a:t>, Elmar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Klos</a:t>
            </a:r>
            <a:r>
              <a:rPr lang="en-US" kern="1200" dirty="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4" name="Obrázek 3" descr="Obsah obrázku košile, podepsat&#10;&#10;Popis byl vytvořen automaticky">
            <a:extLst>
              <a:ext uri="{FF2B5EF4-FFF2-40B4-BE49-F238E27FC236}">
                <a16:creationId xmlns:a16="http://schemas.microsoft.com/office/drawing/2014/main" id="{6040505B-5A01-E547-95DC-A18D90E87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9" r="1608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6" name="Obrázek 5" descr="Obsah obrázku osoba, interiér, žena, stůl&#10;&#10;Popis byl vytvořen automaticky">
            <a:extLst>
              <a:ext uri="{FF2B5EF4-FFF2-40B4-BE49-F238E27FC236}">
                <a16:creationId xmlns:a16="http://schemas.microsoft.com/office/drawing/2014/main" id="{F505E380-31BA-DE4A-9C8F-8DEB7BF38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1" r="-7" b="-7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8" name="Obrázek 7" descr="Obsah obrázku osoba, stojící, fotka, muž&#10;&#10;Popis byl vytvořen automaticky">
            <a:extLst>
              <a:ext uri="{FF2B5EF4-FFF2-40B4-BE49-F238E27FC236}">
                <a16:creationId xmlns:a16="http://schemas.microsoft.com/office/drawing/2014/main" id="{90C8CB38-8E5E-3444-AC6C-BF01D0736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68" r="13280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20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96603-3FED-1A47-912A-DB871121E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“Direct address”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Přímé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oslovení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diváka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pic>
        <p:nvPicPr>
          <p:cNvPr id="8" name="Obrázek 7" descr="Obsah obrázku stojící, osoba, muž, dveře&#10;&#10;Popis byl vytvořen automaticky">
            <a:extLst>
              <a:ext uri="{FF2B5EF4-FFF2-40B4-BE49-F238E27FC236}">
                <a16:creationId xmlns:a16="http://schemas.microsoft.com/office/drawing/2014/main" id="{A6D7140D-D511-814D-8695-F2F9F4A31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1" r="20061" b="1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4" name="Obrázek 3" descr="Obsah obrázku osoba, interiér, muž, fotka&#10;&#10;Popis byl vytvořen automaticky">
            <a:extLst>
              <a:ext uri="{FF2B5EF4-FFF2-40B4-BE49-F238E27FC236}">
                <a16:creationId xmlns:a16="http://schemas.microsoft.com/office/drawing/2014/main" id="{813E8143-8D84-2A43-BC6D-D6C0D827A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349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6" name="Obrázek 5" descr="Obsah obrázku muž, osoba, nošení, čepice&#10;&#10;Popis byl vytvořen automaticky">
            <a:extLst>
              <a:ext uri="{FF2B5EF4-FFF2-40B4-BE49-F238E27FC236}">
                <a16:creationId xmlns:a16="http://schemas.microsoft.com/office/drawing/2014/main" id="{A2458B84-25EF-E342-A6FC-ADC96B6F7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9" r="2" b="20041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53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52793-693B-5C4D-B8EE-C8FDC2266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I. Festival československého filmu Banská Bystrica 1959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E64FAB-A1F8-504A-92F0-A8A40318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63050" cy="391795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BB jako symbol sváru mezi filmaři (a filmovými publicisty) a okruhem aparátu ÚV KSČ </a:t>
            </a:r>
          </a:p>
          <a:p>
            <a:r>
              <a:rPr lang="cs-CZ" sz="2400" dirty="0"/>
              <a:t>„Hlavním úkolem festivalu je každoroční hodnocení úrovně československé filmové tvorby a uměleckého snažení jednotlivých umělců, vyjasnění názorů mezi různými tvůrčími obory a stanovení úkolů pro další práci naši kinematografie.“</a:t>
            </a:r>
          </a:p>
          <a:p>
            <a:r>
              <a:rPr lang="cs-CZ" sz="2400" dirty="0"/>
              <a:t>BB si roku 1959 připomíná 15 let výročí od SNP; podobně symbolicky manifestační mělo být i konání v závěru února &gt;&gt; 10 let od roku převratu v únoru1948. </a:t>
            </a:r>
          </a:p>
          <a:p>
            <a:r>
              <a:rPr lang="cs-CZ" sz="2400" dirty="0"/>
              <a:t>Heslo „Za dovršení kulturní revoluce“ </a:t>
            </a:r>
            <a:r>
              <a:rPr lang="cs-CZ" sz="2400" dirty="0">
                <a:sym typeface="Wingdings" pitchFamily="2" charset="2"/>
              </a:rPr>
              <a:t></a:t>
            </a:r>
            <a:r>
              <a:rPr lang="cs-CZ" sz="2400" dirty="0"/>
              <a:t> implikuje nejen bilanci a oslavu, ale také konec jedné vývojové etapy socialistické kultury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803A109-8EF0-0C48-9307-A587B948E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361" y="2014538"/>
            <a:ext cx="2332565" cy="3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92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B221B1-93C7-C843-823A-2ACE22E2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I. Festival československého filmu Banská Bystrica 1959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47345D-47B0-FD40-9DD8-C8AF004ED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9" y="1825625"/>
            <a:ext cx="11558586" cy="4832350"/>
          </a:xfrm>
        </p:spPr>
        <p:txBody>
          <a:bodyPr>
            <a:normAutofit/>
          </a:bodyPr>
          <a:lstStyle/>
          <a:p>
            <a:r>
              <a:rPr lang="cs-CZ" sz="2200" dirty="0"/>
              <a:t>BB v kontextu dalších kulturních, manifestačně-bilanční akcí </a:t>
            </a:r>
          </a:p>
          <a:p>
            <a:r>
              <a:rPr lang="cs-CZ" sz="2200" dirty="0"/>
              <a:t>V červnu 1959 pak celou kampaň završil okázalý Sjezd socialistické kultury, který měl v předvečer dovršení výstavby socialismu demonstrovat, jak daleko kulturní sféra v této oblasti pokročila a jak pevně a cílevědomě je stranou v tomto procesu řízena</a:t>
            </a:r>
          </a:p>
          <a:p>
            <a:r>
              <a:rPr lang="cs-CZ" sz="2200" dirty="0"/>
              <a:t>Během festivalu s projevem vystoupil ministr školství a kultury František </a:t>
            </a:r>
            <a:r>
              <a:rPr lang="cs-CZ" sz="2200" dirty="0" err="1"/>
              <a:t>Kahuda</a:t>
            </a:r>
            <a:r>
              <a:rPr lang="cs-CZ" sz="2200" dirty="0"/>
              <a:t>, který odsoudil nedávné tendence v domácí kinematografii a jmenovitě se kritizoval filmy </a:t>
            </a:r>
            <a:r>
              <a:rPr lang="cs-CZ" sz="2200" i="1" dirty="0"/>
              <a:t>Tři přání, Tam na konečné, Štěňata, Mezi nebem a zemí, Hvězda jede na jih</a:t>
            </a:r>
            <a:r>
              <a:rPr lang="cs-CZ" sz="2200" dirty="0"/>
              <a:t> a další </a:t>
            </a:r>
          </a:p>
          <a:p>
            <a:r>
              <a:rPr lang="cs-CZ" sz="2200" dirty="0"/>
              <a:t>„ […] hlavní témata našeho filmu […] jsou stále omezena většinou na pražské prostředí, na příběhy téměř výlučně ze soukromého života, a to na příběhy nikoliv optimistické, na problematiku jen určité části naší mládeže. […] zda u nás existuje ještě existuje zdravá rodina, zda se u nás vůbec provádí bytová výstavba, zda u nás existuje jiná mládež než páskové, zda alkoholismus patří k podstatným projevům života v naší společnosti…“</a:t>
            </a:r>
          </a:p>
          <a:p>
            <a:r>
              <a:rPr lang="cs-CZ" sz="2200" dirty="0"/>
              <a:t>zahraničně politické přesahy – jugoslávský rozměr celé aféry </a:t>
            </a:r>
          </a:p>
        </p:txBody>
      </p:sp>
    </p:spTree>
    <p:extLst>
      <p:ext uri="{BB962C8B-B14F-4D97-AF65-F5344CB8AC3E}">
        <p14:creationId xmlns:p14="http://schemas.microsoft.com/office/powerpoint/2010/main" val="3230638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C957F-9199-7F45-9E69-3607504F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Důsledky BB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C4716F-2D85-DE48-8626-4F81EE97B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385888"/>
            <a:ext cx="11672887" cy="4791075"/>
          </a:xfrm>
        </p:spPr>
        <p:txBody>
          <a:bodyPr>
            <a:noAutofit/>
          </a:bodyPr>
          <a:lstStyle/>
          <a:p>
            <a:r>
              <a:rPr lang="cs-CZ" sz="2000" b="1" dirty="0"/>
              <a:t>Proces decentralizace a liberalizace, započatý ve druhé polovině 50. let, se na dva roky zastavil</a:t>
            </a:r>
          </a:p>
          <a:p>
            <a:r>
              <a:rPr lang="cs-CZ" sz="2000" dirty="0"/>
              <a:t>personální rekonstrukce Umělecké rady jako poradního orgánu ředitele FSB (odvolané umělce nahradili straničtí funkcionáři) a v názorném přejmenování na Ideově uměleckou radu</a:t>
            </a:r>
          </a:p>
          <a:p>
            <a:r>
              <a:rPr lang="cs-CZ" sz="2000" dirty="0"/>
              <a:t> odvolání Eduarda Hofmana z postu ředitele FSB a nahrazení politicky spolehlivým ředitelem Filmových laboratoří Josefem Veselým</a:t>
            </a:r>
          </a:p>
          <a:p>
            <a:r>
              <a:rPr lang="cs-CZ" sz="2000" dirty="0"/>
              <a:t> odvolání ředitele Ústřední správy ČSF, spisovatele Jiřího Marka a jeho vystřídání osvědčeným funkcionářem Aloisem Poledňákem</a:t>
            </a:r>
          </a:p>
          <a:p>
            <a:r>
              <a:rPr lang="cs-CZ" sz="2000" dirty="0"/>
              <a:t> zpřísnění směrnic pro HSTD, kteří měli napříště kromě obsahu díla přihlížet i k politickému profilu autora a obsazení filmu</a:t>
            </a:r>
          </a:p>
          <a:p>
            <a:r>
              <a:rPr lang="cs-CZ" sz="2000" dirty="0"/>
              <a:t>vyžádaná ideová prověrka dramaturgického plánu na rok 1959 a politická prověrka pracovníků FSB &gt;&gt; Kadár a Klos dostali dvouletý distanc / rozpuštění TS </a:t>
            </a:r>
            <a:r>
              <a:rPr lang="cs-CZ" sz="2000" dirty="0" err="1"/>
              <a:t>Feix</a:t>
            </a:r>
            <a:r>
              <a:rPr lang="cs-CZ" sz="2000" dirty="0"/>
              <a:t>-Daniel, která vyrobila </a:t>
            </a:r>
            <a:r>
              <a:rPr lang="cs-CZ" sz="2000" i="1" dirty="0"/>
              <a:t>Tři přání, Zde jsou lvi </a:t>
            </a:r>
            <a:r>
              <a:rPr lang="cs-CZ" sz="2000" dirty="0"/>
              <a:t>a </a:t>
            </a:r>
            <a:r>
              <a:rPr lang="cs-CZ" sz="2000" i="1" dirty="0"/>
              <a:t>Konec jasnovidce </a:t>
            </a:r>
            <a:r>
              <a:rPr lang="cs-CZ" sz="2000" dirty="0"/>
              <a:t>/ dramaturg František Daniel FSB opustil a našel azyl na FAMU, Vladimír </a:t>
            </a:r>
            <a:r>
              <a:rPr lang="cs-CZ" sz="2000" dirty="0" err="1"/>
              <a:t>Svitáček</a:t>
            </a:r>
            <a:r>
              <a:rPr lang="cs-CZ" sz="2000" dirty="0"/>
              <a:t> odchází do Laterny Magiky</a:t>
            </a:r>
          </a:p>
          <a:p>
            <a:r>
              <a:rPr lang="cs-CZ" sz="2000" dirty="0"/>
              <a:t>ČSF pozbyl práva samostatně schvalovat hotové filmy do distribuce – po Třech přáních tato pravomoc přechází pod komisi pod ministerstvem školství a kultury (model let poúnorových)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08166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FE9315-679E-F54A-A50E-A5A5FC4F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„</a:t>
            </a:r>
            <a:r>
              <a:rPr lang="cs-CZ" b="1" dirty="0" err="1"/>
              <a:t>Juvenilizace</a:t>
            </a:r>
            <a:r>
              <a:rPr lang="cs-CZ" b="1" dirty="0"/>
              <a:t>“ kina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65F01-D716-E24F-B5CC-518D2710C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0" y="2657486"/>
            <a:ext cx="7734300" cy="3919538"/>
          </a:xfrm>
        </p:spPr>
        <p:txBody>
          <a:bodyPr>
            <a:normAutofit fontScale="92500"/>
          </a:bodyPr>
          <a:lstStyle/>
          <a:p>
            <a:r>
              <a:rPr lang="cs-CZ" dirty="0"/>
              <a:t>Ve druhé polovině 50.let rekordně roste návštěvnost kin; naopak v průběhu 60. let klesá.</a:t>
            </a:r>
          </a:p>
          <a:p>
            <a:r>
              <a:rPr lang="cs-CZ" dirty="0"/>
              <a:t>Televize jako důležitý faktor poklesu návštěvnosti &gt;&gt; na přelomu 50. a 60. let se stává preferovaným způsobem trávení volného času pro střední generaci. </a:t>
            </a:r>
          </a:p>
          <a:p>
            <a:r>
              <a:rPr lang="cs-CZ" dirty="0"/>
              <a:t>Mladí diváci se naopak stahují do kin (+ letní kina)</a:t>
            </a:r>
          </a:p>
          <a:p>
            <a:r>
              <a:rPr lang="cs-CZ" dirty="0">
                <a:effectLst/>
              </a:rPr>
              <a:t>Mladé publikum láká žánrová zábava a snímky </a:t>
            </a:r>
            <a:r>
              <a:rPr lang="cs-CZ" dirty="0"/>
              <a:t>vyrůstající z nové hudebně-divadelní kultury (</a:t>
            </a:r>
            <a:r>
              <a:rPr lang="cs-CZ" i="1" dirty="0"/>
              <a:t>Starci na chmelu, Kdyby tisíc klarinetů, Lásky jedné plavovlásky</a:t>
            </a:r>
            <a:r>
              <a:rPr lang="cs-CZ" dirty="0"/>
              <a:t>)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450CC15-7166-D447-91A6-B7F418E6B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852" y="3326362"/>
            <a:ext cx="2472147" cy="353163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782F513D-7DC8-8A4D-9391-5A9E69440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023" y="0"/>
            <a:ext cx="2507976" cy="3531639"/>
          </a:xfrm>
          <a:prstGeom prst="rect">
            <a:avLst/>
          </a:prstGeom>
        </p:spPr>
      </p:pic>
      <p:pic>
        <p:nvPicPr>
          <p:cNvPr id="11" name="Obrázek 10" descr="Obsah obrázku osoba, fotka, skupina, pózování&#10;&#10;Popis byl vytvořen automaticky">
            <a:extLst>
              <a:ext uri="{FF2B5EF4-FFF2-40B4-BE49-F238E27FC236}">
                <a16:creationId xmlns:a16="http://schemas.microsoft.com/office/drawing/2014/main" id="{BAB9EFFB-31B1-5A4C-B386-4DB6A78EA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511" y="0"/>
            <a:ext cx="3523512" cy="25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97B20-FDE3-AE4E-BAB0-2C87A8989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5136416" cy="1135737"/>
          </a:xfrm>
        </p:spPr>
        <p:txBody>
          <a:bodyPr>
            <a:normAutofit/>
          </a:bodyPr>
          <a:lstStyle/>
          <a:p>
            <a:r>
              <a:rPr lang="cs-CZ" sz="3600" b="1" dirty="0"/>
              <a:t>Generace filmových postav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0AD44B-DEBA-0E48-BFEC-77AD9076D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5136416" cy="4393982"/>
          </a:xfrm>
        </p:spPr>
        <p:txBody>
          <a:bodyPr>
            <a:normAutofit/>
          </a:bodyPr>
          <a:lstStyle/>
          <a:p>
            <a:r>
              <a:rPr lang="cs-CZ" sz="2000" dirty="0"/>
              <a:t>V první polovině 60. let jsou NV filmy většinou zasazené v současnosti, apolitické (Evald Schorm?), s postavami patřícími k průměrné „střední třídě“</a:t>
            </a:r>
          </a:p>
          <a:p>
            <a:r>
              <a:rPr lang="cs-CZ" sz="2000" dirty="0"/>
              <a:t>V mladé generaci dochází k inovaci skrz nové tváře – často všední, průměrné</a:t>
            </a:r>
          </a:p>
          <a:p>
            <a:r>
              <a:rPr lang="cs-CZ" sz="2000" dirty="0"/>
              <a:t>Její reflexe spíš v komicko-groteskním než tragickém duchu</a:t>
            </a:r>
          </a:p>
          <a:p>
            <a:r>
              <a:rPr lang="cs-CZ" sz="2000" dirty="0"/>
              <a:t>Chlapci-dorostenci často infantilní a neohrabaní, žádní rebelové bez příčiny (Formanovi hrdinové); dále skupina lyrických a senzuálních mladíků (</a:t>
            </a:r>
            <a:r>
              <a:rPr lang="cs-CZ" sz="2000" dirty="0" err="1"/>
              <a:t>Fajolo</a:t>
            </a:r>
            <a:r>
              <a:rPr lang="cs-CZ" sz="2000" dirty="0"/>
              <a:t> v </a:t>
            </a:r>
            <a:r>
              <a:rPr lang="cs-CZ" sz="2000" i="1" dirty="0" err="1"/>
              <a:t>Slnku</a:t>
            </a:r>
            <a:r>
              <a:rPr lang="cs-CZ" sz="2000" i="1" dirty="0"/>
              <a:t> v </a:t>
            </a:r>
            <a:r>
              <a:rPr lang="cs-CZ" sz="2000" i="1" dirty="0" err="1"/>
              <a:t>sieti</a:t>
            </a:r>
            <a:r>
              <a:rPr lang="cs-CZ" sz="2000" dirty="0"/>
              <a:t>, postavy ztvárněné Vladimírem </a:t>
            </a:r>
            <a:r>
              <a:rPr lang="cs-CZ" sz="2000" dirty="0" err="1"/>
              <a:t>Pucholtem</a:t>
            </a:r>
            <a:r>
              <a:rPr lang="cs-CZ" sz="2000" dirty="0"/>
              <a:t> a Václavem Neckářem)</a:t>
            </a:r>
          </a:p>
          <a:p>
            <a:endParaRPr lang="cs-CZ" sz="2000" dirty="0"/>
          </a:p>
        </p:txBody>
      </p:sp>
      <p:pic>
        <p:nvPicPr>
          <p:cNvPr id="9" name="Obrázek 8" descr="Obsah obrázku osoba, pózování, fotka, nošení&#10;&#10;Popis byl vytvořen automaticky">
            <a:extLst>
              <a:ext uri="{FF2B5EF4-FFF2-40B4-BE49-F238E27FC236}">
                <a16:creationId xmlns:a16="http://schemas.microsoft.com/office/drawing/2014/main" id="{D94F7461-B885-2A42-8E94-59C950207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15" r="2" b="2818"/>
          <a:stretch/>
        </p:blipFill>
        <p:spPr>
          <a:xfrm>
            <a:off x="6412116" y="10"/>
            <a:ext cx="5779884" cy="2287806"/>
          </a:xfrm>
          <a:prstGeom prst="rect">
            <a:avLst/>
          </a:prstGeom>
        </p:spPr>
      </p:pic>
      <p:pic>
        <p:nvPicPr>
          <p:cNvPr id="5" name="Obrázek 4" descr="Obsah obrázku osoba, interiér, stůl, vsedě&#10;&#10;Popis byl vytvořen automaticky">
            <a:extLst>
              <a:ext uri="{FF2B5EF4-FFF2-40B4-BE49-F238E27FC236}">
                <a16:creationId xmlns:a16="http://schemas.microsoft.com/office/drawing/2014/main" id="{BA27F09D-BA2D-944C-B8DD-C4A3449E2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15" r="2" b="33164"/>
          <a:stretch/>
        </p:blipFill>
        <p:spPr>
          <a:xfrm>
            <a:off x="6412116" y="4570184"/>
            <a:ext cx="5779884" cy="2287816"/>
          </a:xfrm>
          <a:prstGeom prst="rect">
            <a:avLst/>
          </a:prstGeom>
        </p:spPr>
      </p:pic>
      <p:pic>
        <p:nvPicPr>
          <p:cNvPr id="7" name="Obrázek 6" descr="Obsah obrázku osoba, ležící, postel, žena&#10;&#10;Popis byl vytvořen automaticky">
            <a:extLst>
              <a:ext uri="{FF2B5EF4-FFF2-40B4-BE49-F238E27FC236}">
                <a16:creationId xmlns:a16="http://schemas.microsoft.com/office/drawing/2014/main" id="{483F9EA6-2E34-8D4B-AA4C-2E50CBB88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76" b="23463"/>
          <a:stretch/>
        </p:blipFill>
        <p:spPr>
          <a:xfrm>
            <a:off x="6412116" y="2288006"/>
            <a:ext cx="5779884" cy="22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95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čelenka, oblečení, osoba, čepice&#10;&#10;Popis byl vytvořen automaticky">
            <a:extLst>
              <a:ext uri="{FF2B5EF4-FFF2-40B4-BE49-F238E27FC236}">
                <a16:creationId xmlns:a16="http://schemas.microsoft.com/office/drawing/2014/main" id="{53283A40-4575-7641-A31D-22A1E43FB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0" y="698500"/>
            <a:ext cx="2489200" cy="2413000"/>
          </a:xfrm>
          <a:prstGeom prst="rect">
            <a:avLst/>
          </a:prstGeom>
        </p:spPr>
      </p:pic>
      <p:pic>
        <p:nvPicPr>
          <p:cNvPr id="5" name="Obrázek 4" descr="Obsah obrázku osoba, žena, dívka, vsedě&#10;&#10;Popis byl vytvořen automaticky">
            <a:extLst>
              <a:ext uri="{FF2B5EF4-FFF2-40B4-BE49-F238E27FC236}">
                <a16:creationId xmlns:a16="http://schemas.microsoft.com/office/drawing/2014/main" id="{98195E7B-49AC-E14B-BAA0-6C43E980E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0" y="3187700"/>
            <a:ext cx="2489200" cy="1574800"/>
          </a:xfrm>
          <a:prstGeom prst="rect">
            <a:avLst/>
          </a:prstGeom>
        </p:spPr>
      </p:pic>
      <p:pic>
        <p:nvPicPr>
          <p:cNvPr id="7" name="Obrázek 6" descr="Obsah obrázku osoba, interiér, okno, mladý&#10;&#10;Popis byl vytvořen automaticky">
            <a:extLst>
              <a:ext uri="{FF2B5EF4-FFF2-40B4-BE49-F238E27FC236}">
                <a16:creationId xmlns:a16="http://schemas.microsoft.com/office/drawing/2014/main" id="{71BB53E0-59D6-7B41-A883-C8F81D999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0" y="4826000"/>
            <a:ext cx="2489200" cy="12954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D179001-BE0E-5E4F-8E0E-47B6AAA2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00" y="540167"/>
            <a:ext cx="5370576" cy="2135867"/>
          </a:xfrm>
        </p:spPr>
        <p:txBody>
          <a:bodyPr anchor="b">
            <a:normAutofit/>
          </a:bodyPr>
          <a:lstStyle/>
          <a:p>
            <a:r>
              <a:rPr lang="cs-CZ" sz="4800" b="1"/>
              <a:t>Generace filmových postav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5FBFCC-D653-044A-96F5-53DD061C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2870200"/>
            <a:ext cx="5359400" cy="3086100"/>
          </a:xfrm>
        </p:spPr>
        <p:txBody>
          <a:bodyPr wrap="square" anchor="t">
            <a:normAutofit/>
          </a:bodyPr>
          <a:lstStyle/>
          <a:p>
            <a:r>
              <a:rPr lang="cs-CZ" sz="1300" dirty="0"/>
              <a:t>Dívčí postavy nejsou reflektovány tak často jako mladíci; mnohem víc než chlapci vázané na výrazné ženské herecké osobnosti.</a:t>
            </a:r>
          </a:p>
          <a:p>
            <a:r>
              <a:rPr lang="cs-CZ" sz="1300" dirty="0"/>
              <a:t>Výjimkou jsou filmy Věry Chytilové (</a:t>
            </a:r>
            <a:r>
              <a:rPr lang="cs-CZ" sz="1300" i="1" dirty="0"/>
              <a:t>Strop, O něčem jiném, Ovoce stromů rajských jíme</a:t>
            </a:r>
            <a:r>
              <a:rPr lang="cs-CZ" sz="1300" dirty="0"/>
              <a:t>) &gt;&gt; téma ženského sebepoznání a emancipace, ale i komediální nádech + </a:t>
            </a:r>
            <a:r>
              <a:rPr lang="cs-CZ" sz="1300" i="1" dirty="0"/>
              <a:t>Sedmikrásky </a:t>
            </a:r>
            <a:r>
              <a:rPr lang="cs-CZ" sz="1300" dirty="0"/>
              <a:t>jako portrét ženství mladého, poživačného a destruktivního. </a:t>
            </a:r>
          </a:p>
          <a:p>
            <a:r>
              <a:rPr lang="cs-CZ" sz="1300" dirty="0"/>
              <a:t>Typ naivní blondýnky (Lásky jedné plavovlásky) a koketní brunety (</a:t>
            </a:r>
            <a:r>
              <a:rPr lang="cs-CZ" sz="1300" i="1" dirty="0"/>
              <a:t>Černý Petr</a:t>
            </a:r>
            <a:r>
              <a:rPr lang="cs-CZ" sz="1300" dirty="0"/>
              <a:t>, Věra Křesadlová, Táňa Fischerová v </a:t>
            </a:r>
            <a:r>
              <a:rPr lang="cs-CZ" sz="1300" i="1" dirty="0"/>
              <a:t>Hotelu pro cizince</a:t>
            </a:r>
            <a:r>
              <a:rPr lang="cs-CZ" sz="1300" dirty="0"/>
              <a:t>)</a:t>
            </a:r>
          </a:p>
          <a:p>
            <a:r>
              <a:rPr lang="cs-CZ" sz="1300" dirty="0"/>
              <a:t>Jana Brejchová se objevuje ve filmech Evalda Schorma (</a:t>
            </a:r>
            <a:r>
              <a:rPr lang="cs-CZ" sz="1300" i="1" dirty="0"/>
              <a:t>Každý den odvahu, Návrat ztraceného syna, Farářův konec</a:t>
            </a:r>
            <a:r>
              <a:rPr lang="cs-CZ" sz="1300" dirty="0"/>
              <a:t>).</a:t>
            </a:r>
          </a:p>
          <a:p>
            <a:r>
              <a:rPr lang="cs-CZ" sz="1300" dirty="0"/>
              <a:t>Intelekt jako negativní rys (redaktorka ztvárněná Jiřinou Jiráskovou v </a:t>
            </a:r>
            <a:r>
              <a:rPr lang="cs-CZ" sz="1300" i="1" dirty="0"/>
              <a:t>Každý den odvahu</a:t>
            </a:r>
            <a:r>
              <a:rPr lang="cs-CZ" sz="1300" dirty="0"/>
              <a:t>). </a:t>
            </a:r>
          </a:p>
          <a:p>
            <a:endParaRPr lang="cs-CZ" sz="1300" dirty="0"/>
          </a:p>
          <a:p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1460524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995D08-40E6-7E41-A363-BFFCA5B9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5136416" cy="1135737"/>
          </a:xfrm>
        </p:spPr>
        <p:txBody>
          <a:bodyPr>
            <a:normAutofit/>
          </a:bodyPr>
          <a:lstStyle/>
          <a:p>
            <a:r>
              <a:rPr lang="cs-CZ" sz="3600" b="1" dirty="0"/>
              <a:t>Střední a starší generace filmových postav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DB4BB0-5867-B54A-989A-52BC1333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5136416" cy="4393982"/>
          </a:xfrm>
        </p:spPr>
        <p:txBody>
          <a:bodyPr>
            <a:normAutofit/>
          </a:bodyPr>
          <a:lstStyle/>
          <a:p>
            <a:r>
              <a:rPr lang="cs-CZ" sz="2000"/>
              <a:t>Namísto vypjatého heroismu spíš rodičovská všednost</a:t>
            </a:r>
          </a:p>
          <a:p>
            <a:r>
              <a:rPr lang="cs-CZ" sz="2000"/>
              <a:t>Mezigenerační střet nejčastěji tematizován ve filmech Miloše Formana, Ivana Passera a Jaroslava Papouška; pozitivní vizi mezigeneračního soužití pak nabízí </a:t>
            </a:r>
            <a:r>
              <a:rPr lang="cs-CZ" sz="2000" i="1"/>
              <a:t>Intimní osvětlení</a:t>
            </a:r>
          </a:p>
          <a:p>
            <a:r>
              <a:rPr lang="cs-CZ" sz="2000"/>
              <a:t>Postavy otců jako reflexe totalitního patriarchátu, ale také kontinuita s kondelíkovskou veseloherní tradicí domácí kinematografie (Jan Vostrčil, Josef Šebánek)</a:t>
            </a:r>
          </a:p>
          <a:p>
            <a:r>
              <a:rPr lang="cs-CZ" sz="2000"/>
              <a:t>Postavy matek nejsou oproti starším filmům z 30. a 40. let nijak výrazné </a:t>
            </a:r>
          </a:p>
        </p:txBody>
      </p:sp>
      <p:pic>
        <p:nvPicPr>
          <p:cNvPr id="5" name="Obrázek 4" descr="Obsah obrázku osoba, muž, interiér, budova&#10;&#10;Popis byl vytvořen automaticky">
            <a:extLst>
              <a:ext uri="{FF2B5EF4-FFF2-40B4-BE49-F238E27FC236}">
                <a16:creationId xmlns:a16="http://schemas.microsoft.com/office/drawing/2014/main" id="{168546D6-BEDD-F441-B6CC-BBC405CEC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0" r="2" b="36691"/>
          <a:stretch/>
        </p:blipFill>
        <p:spPr>
          <a:xfrm>
            <a:off x="6412116" y="10"/>
            <a:ext cx="5779884" cy="2287806"/>
          </a:xfrm>
          <a:prstGeom prst="rect">
            <a:avLst/>
          </a:prstGeom>
        </p:spPr>
      </p:pic>
      <p:pic>
        <p:nvPicPr>
          <p:cNvPr id="9" name="Obrázek 8" descr="Obsah obrázku osoba, muž, žena, stojící&#10;&#10;Popis byl vytvořen automaticky">
            <a:extLst>
              <a:ext uri="{FF2B5EF4-FFF2-40B4-BE49-F238E27FC236}">
                <a16:creationId xmlns:a16="http://schemas.microsoft.com/office/drawing/2014/main" id="{EB250CB8-E92B-9B43-AE55-414151001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13" r="-1" b="31788"/>
          <a:stretch/>
        </p:blipFill>
        <p:spPr>
          <a:xfrm>
            <a:off x="6412116" y="4570184"/>
            <a:ext cx="5779884" cy="2287816"/>
          </a:xfrm>
          <a:prstGeom prst="rect">
            <a:avLst/>
          </a:prstGeom>
        </p:spPr>
      </p:pic>
      <p:pic>
        <p:nvPicPr>
          <p:cNvPr id="7" name="Obrázek 6" descr="Obsah obrázku osoba, žena, exteriér, držení&#10;&#10;Popis byl vytvořen automaticky">
            <a:extLst>
              <a:ext uri="{FF2B5EF4-FFF2-40B4-BE49-F238E27FC236}">
                <a16:creationId xmlns:a16="http://schemas.microsoft.com/office/drawing/2014/main" id="{0CB28F24-71FF-B44F-B5B4-FCC97FDBC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88" r="3" b="26301"/>
          <a:stretch/>
        </p:blipFill>
        <p:spPr>
          <a:xfrm>
            <a:off x="6412116" y="2288006"/>
            <a:ext cx="5779884" cy="22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3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fotka, muž, vsedě&#10;&#10;Popis byl vytvořen automaticky">
            <a:extLst>
              <a:ext uri="{FF2B5EF4-FFF2-40B4-BE49-F238E27FC236}">
                <a16:creationId xmlns:a16="http://schemas.microsoft.com/office/drawing/2014/main" id="{5C48B2AD-0A39-454A-AD4F-AF0803144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476250"/>
            <a:ext cx="6502400" cy="27051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B4A93BF-1CD4-D049-9A54-24BB0EE111C5}"/>
              </a:ext>
            </a:extLst>
          </p:cNvPr>
          <p:cNvSpPr txBox="1"/>
          <p:nvPr/>
        </p:nvSpPr>
        <p:spPr>
          <a:xfrm>
            <a:off x="828675" y="3771900"/>
            <a:ext cx="5267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„Československý filmový zázrak“ </a:t>
            </a:r>
          </a:p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“Zlatá šedesátá“</a:t>
            </a:r>
          </a:p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„Kvalitativní vrchol české kinematografie“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39E013B-927C-2844-A52B-FF1235A12C5F}"/>
              </a:ext>
            </a:extLst>
          </p:cNvPr>
          <p:cNvSpPr txBox="1"/>
          <p:nvPr/>
        </p:nvSpPr>
        <p:spPr>
          <a:xfrm>
            <a:off x="6519864" y="3429000"/>
            <a:ext cx="5267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„Některé filmy nové vlny by se měly promítat za trest“</a:t>
            </a:r>
          </a:p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„Nová vlna jako mýtus?“</a:t>
            </a:r>
          </a:p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„Triumf marketingu nad obsahem“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90FE76C-0C6F-1643-B6BF-AD6068BAAE25}"/>
              </a:ext>
            </a:extLst>
          </p:cNvPr>
          <p:cNvSpPr txBox="1"/>
          <p:nvPr/>
        </p:nvSpPr>
        <p:spPr>
          <a:xfrm>
            <a:off x="5672137" y="3300412"/>
            <a:ext cx="10144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X</a:t>
            </a:r>
          </a:p>
          <a:p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X</a:t>
            </a:r>
          </a:p>
          <a:p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X</a:t>
            </a:r>
          </a:p>
        </p:txBody>
      </p:sp>
    </p:spTree>
    <p:extLst>
      <p:ext uri="{BB962C8B-B14F-4D97-AF65-F5344CB8AC3E}">
        <p14:creationId xmlns:p14="http://schemas.microsoft.com/office/powerpoint/2010/main" val="212394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99650-E2EC-F34A-BB06-CA9E4F9A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FAMU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C9D797-FA77-C046-BE55-DC59BD0AD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Důležité formativní prostředí nové vlny</a:t>
            </a:r>
          </a:p>
          <a:p>
            <a:r>
              <a:rPr lang="cs-CZ" dirty="0"/>
              <a:t>Vzniká v roce 1946, prvním děkanem Karol Plicka</a:t>
            </a:r>
          </a:p>
          <a:p>
            <a:r>
              <a:rPr lang="cs-CZ" dirty="0"/>
              <a:t>Mezi první obory (katedry) patří režie, </a:t>
            </a:r>
            <a:r>
              <a:rPr lang="cs-CZ" dirty="0" err="1"/>
              <a:t>scénáristika</a:t>
            </a:r>
            <a:r>
              <a:rPr lang="cs-CZ" dirty="0"/>
              <a:t> a dramaturgie, kamera  </a:t>
            </a:r>
          </a:p>
          <a:p>
            <a:r>
              <a:rPr lang="cs-CZ" dirty="0"/>
              <a:t>V roce 1950 se z dosavadních oborů stávají katedry, o rok později k nim přibývá katedra produkce, na dramaturgii dále vzniká specializace na filmovou vědu; Karel </a:t>
            </a:r>
            <a:r>
              <a:rPr lang="cs-CZ" dirty="0" err="1"/>
              <a:t>Höger</a:t>
            </a:r>
            <a:r>
              <a:rPr lang="cs-CZ" dirty="0"/>
              <a:t> a Radovan Lukavský zasvěcují studenty FAMU do principů práce herce a s hercem</a:t>
            </a:r>
          </a:p>
          <a:p>
            <a:r>
              <a:rPr lang="cs-CZ" dirty="0"/>
              <a:t>Na škole v 50. letech vzniká liberální prostředí &gt;&gt; studenti viděli filmy mimo distribuci (prvorepublikové, zahraniční novinky) a učili je inspirativní pedagogové (František Daniel, Miloš V. Kratochvíl + zahraniční hostující pedagogové)</a:t>
            </a:r>
          </a:p>
          <a:p>
            <a:r>
              <a:rPr lang="cs-CZ" dirty="0"/>
              <a:t>Od r. 1957 vede katedru režie Otakar Vávra, který byl ročníkovým vedoucím tvůrců tvořících jádro NV (Chytilová, Schorm, Schmidt, Menzel; v letech 1957–1962)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3644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58A9E-68BE-1547-BCC5-AB0E1575A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Sousto</a:t>
            </a:r>
            <a:r>
              <a:rPr lang="cs-CZ" dirty="0"/>
              <a:t> (1960, r. Jan Němec)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F9B6E4-3F64-F445-9310-342F123A1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0" y="2182820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Krátkometrážní absolventský film </a:t>
            </a:r>
          </a:p>
          <a:p>
            <a:r>
              <a:rPr lang="cs-CZ" dirty="0"/>
              <a:t>Během studií na FAMU Jan Němec prošel pedagogickým vedením Václava Kršky, Bořivoje Zemana a Václava </a:t>
            </a:r>
            <a:r>
              <a:rPr lang="cs-CZ" dirty="0" err="1"/>
              <a:t>Wassermana</a:t>
            </a:r>
            <a:endParaRPr lang="cs-CZ" dirty="0"/>
          </a:p>
          <a:p>
            <a:pPr fontAlgn="base"/>
            <a:r>
              <a:rPr lang="cs-CZ" dirty="0"/>
              <a:t>Pro svůj absolventský film zvolil povídkovou předlohu „Druhé kolo“</a:t>
            </a:r>
            <a:r>
              <a:rPr lang="cs-CZ" dirty="0">
                <a:effectLst/>
              </a:rPr>
              <a:t> </a:t>
            </a:r>
            <a:r>
              <a:rPr lang="cs-CZ" dirty="0"/>
              <a:t>Arnošta Lustiga &gt;&gt; Lustigovy práce patřily k modernímu proudu české literatury (jazyk, subjektivní vidění, morální otázky), podobně jako povídky Hrabalovy nebo prózy Josefa Škvoreckého</a:t>
            </a:r>
          </a:p>
          <a:p>
            <a:pPr fontAlgn="base"/>
            <a:r>
              <a:rPr lang="cs-CZ" dirty="0"/>
              <a:t>Film vzbudil mezinárodní pozornost a můžeme jej považovat za prolog k celovečernímu debutu </a:t>
            </a:r>
            <a:r>
              <a:rPr lang="cs-CZ" i="1" dirty="0"/>
              <a:t>Démanty noci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4EBE62A-164A-E044-A17D-50C27D6FE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5" y="0"/>
            <a:ext cx="2619375" cy="26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09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budova, vsedě, muž, vpředu&#10;&#10;Popis byl vytvořen automaticky">
            <a:extLst>
              <a:ext uri="{FF2B5EF4-FFF2-40B4-BE49-F238E27FC236}">
                <a16:creationId xmlns:a16="http://schemas.microsoft.com/office/drawing/2014/main" id="{957C55BC-CC6B-894D-9990-57F42212F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38" r="4" b="4"/>
          <a:stretch/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7" name="Obrázek 6" descr="Obsah obrázku osoba, muž, interiér, hledání&#10;&#10;Popis byl vytvořen automaticky">
            <a:extLst>
              <a:ext uri="{FF2B5EF4-FFF2-40B4-BE49-F238E27FC236}">
                <a16:creationId xmlns:a16="http://schemas.microsoft.com/office/drawing/2014/main" id="{BA5CB355-0286-EF40-A4A1-0122D0A32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2" r="2" b="2"/>
          <a:stretch/>
        </p:blipFill>
        <p:spPr>
          <a:xfrm>
            <a:off x="643467" y="2957665"/>
            <a:ext cx="4010830" cy="3343135"/>
          </a:xfrm>
          <a:prstGeom prst="rect">
            <a:avLst/>
          </a:prstGeom>
        </p:spPr>
      </p:pic>
      <p:pic>
        <p:nvPicPr>
          <p:cNvPr id="5" name="Obrázek 4" descr="Obsah obrázku exteriér, osoba, lidé, muž&#10;&#10;Popis byl vytvořen automaticky">
            <a:extLst>
              <a:ext uri="{FF2B5EF4-FFF2-40B4-BE49-F238E27FC236}">
                <a16:creationId xmlns:a16="http://schemas.microsoft.com/office/drawing/2014/main" id="{B50814A4-2F7E-A442-8B4D-C30195A002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7" r="23513"/>
          <a:stretch/>
        </p:blipFill>
        <p:spPr>
          <a:xfrm>
            <a:off x="4846823" y="557189"/>
            <a:ext cx="6701710" cy="57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87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soba, interiér, okno, vsedě&#10;&#10;Popis byl vytvořen automaticky">
            <a:extLst>
              <a:ext uri="{FF2B5EF4-FFF2-40B4-BE49-F238E27FC236}">
                <a16:creationId xmlns:a16="http://schemas.microsoft.com/office/drawing/2014/main" id="{FA298D03-E8A7-4B48-A9D0-754316607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8" r="-2" b="28929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3" name="Obrázek 2" descr="Obsah obrázku osoba, exteriér, tráva, mladý&#10;&#10;Popis byl vytvořen automaticky">
            <a:extLst>
              <a:ext uri="{FF2B5EF4-FFF2-40B4-BE49-F238E27FC236}">
                <a16:creationId xmlns:a16="http://schemas.microsoft.com/office/drawing/2014/main" id="{AAF11D54-11D3-6846-8BCE-14D684DBE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70" r="-2" b="16610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Obrázek 4" descr="Obsah obrázku osoba, muž, vsedě, fotka&#10;&#10;Popis byl vytvořen automaticky">
            <a:extLst>
              <a:ext uri="{FF2B5EF4-FFF2-40B4-BE49-F238E27FC236}">
                <a16:creationId xmlns:a16="http://schemas.microsoft.com/office/drawing/2014/main" id="{62B9D3AB-3391-B342-991D-0C50C99AB0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97" r="15147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56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05F97-E7BF-D540-864A-1E56A4C4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646"/>
            <a:ext cx="4595071" cy="1645501"/>
          </a:xfrm>
        </p:spPr>
        <p:txBody>
          <a:bodyPr>
            <a:normAutofit/>
          </a:bodyPr>
          <a:lstStyle/>
          <a:p>
            <a:r>
              <a:rPr lang="cs-CZ" b="1"/>
              <a:t>Miloš Forman (1932–2018)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436903-114D-224A-B787-DF54BF6C5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6147"/>
            <a:ext cx="5999490" cy="4688953"/>
          </a:xfrm>
        </p:spPr>
        <p:txBody>
          <a:bodyPr>
            <a:noAutofit/>
          </a:bodyPr>
          <a:lstStyle/>
          <a:p>
            <a:r>
              <a:rPr lang="cs-CZ" sz="2000" dirty="0"/>
              <a:t>„… mě lidi středního věku nedojímají. […] jsou mocní. Mě dojímá bezmocnost mladých a starých. To jsou dvě skupiny, které jsou zpravidla nejhůř manipulovány společenským řádem.“ &gt;&gt; mezigenerační konflikt je pro jeho ranou tvorbu typický </a:t>
            </a:r>
          </a:p>
          <a:p>
            <a:r>
              <a:rPr lang="cs-CZ" sz="2000" dirty="0"/>
              <a:t>práce s neherci (</a:t>
            </a:r>
            <a:r>
              <a:rPr lang="cs-CZ" sz="2000" dirty="0" err="1"/>
              <a:t>čs</a:t>
            </a:r>
            <a:r>
              <a:rPr lang="cs-CZ" sz="2000" dirty="0"/>
              <a:t> období)</a:t>
            </a:r>
          </a:p>
          <a:p>
            <a:r>
              <a:rPr lang="cs-CZ" sz="2000" dirty="0"/>
              <a:t>Hrdinové-outsideři, žádné vzory nebo příkladní mládežníci</a:t>
            </a:r>
          </a:p>
          <a:p>
            <a:r>
              <a:rPr lang="cs-CZ" sz="2000" dirty="0"/>
              <a:t>Jako válečný sirotek byl přijatý na Kolej Jiřího z Poděbrad, odkud byl v roce 1951 za údajné zesměšňování KSČ vyloučen</a:t>
            </a:r>
          </a:p>
          <a:p>
            <a:r>
              <a:rPr lang="cs-CZ" sz="2000" dirty="0"/>
              <a:t>Neúspěšně se hlásil na DAMU, absolvoval </a:t>
            </a:r>
            <a:r>
              <a:rPr lang="cs-CZ" sz="2000" dirty="0" err="1"/>
              <a:t>scénáristiku</a:t>
            </a:r>
            <a:r>
              <a:rPr lang="cs-CZ" sz="2000" dirty="0"/>
              <a:t> a dramaturgii na FAMU</a:t>
            </a:r>
          </a:p>
          <a:p>
            <a:r>
              <a:rPr lang="cs-CZ" sz="2000" dirty="0"/>
              <a:t>Spolupracoval s Alfrédem </a:t>
            </a:r>
            <a:r>
              <a:rPr lang="cs-CZ" sz="2000" dirty="0" err="1"/>
              <a:t>Radokem</a:t>
            </a:r>
            <a:r>
              <a:rPr lang="cs-CZ" sz="2000" dirty="0"/>
              <a:t>, Martinem Fričem a Ivo Novákem</a:t>
            </a:r>
          </a:p>
        </p:txBody>
      </p:sp>
      <p:pic>
        <p:nvPicPr>
          <p:cNvPr id="9" name="Obrázek 8" descr="Obsah obrázku stůl, místnost&#10;&#10;Popis byl vytvořen automaticky">
            <a:extLst>
              <a:ext uri="{FF2B5EF4-FFF2-40B4-BE49-F238E27FC236}">
                <a16:creationId xmlns:a16="http://schemas.microsoft.com/office/drawing/2014/main" id="{9E6574EA-711F-5A43-9381-980632670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752" y="321734"/>
            <a:ext cx="1904629" cy="2739814"/>
          </a:xfrm>
          <a:prstGeom prst="rect">
            <a:avLst/>
          </a:prstGeom>
        </p:spPr>
      </p:pic>
      <p:pic>
        <p:nvPicPr>
          <p:cNvPr id="5" name="Obrázek 4" descr="Obsah obrázku text, kniha, fotka, tráva&#10;&#10;Popis byl vytvořen automaticky">
            <a:extLst>
              <a:ext uri="{FF2B5EF4-FFF2-40B4-BE49-F238E27FC236}">
                <a16:creationId xmlns:a16="http://schemas.microsoft.com/office/drawing/2014/main" id="{59A439EF-961F-DB47-8492-150F52B70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574" y="321734"/>
            <a:ext cx="1924719" cy="2739814"/>
          </a:xfrm>
          <a:prstGeom prst="rect">
            <a:avLst/>
          </a:prstGeom>
        </p:spPr>
      </p:pic>
      <p:pic>
        <p:nvPicPr>
          <p:cNvPr id="7" name="Obrázek 6" descr="Obsah obrázku text, kniha, podepsat&#10;&#10;Popis byl vytvořen automaticky">
            <a:extLst>
              <a:ext uri="{FF2B5EF4-FFF2-40B4-BE49-F238E27FC236}">
                <a16:creationId xmlns:a16="http://schemas.microsoft.com/office/drawing/2014/main" id="{9CB65341-6A46-E24A-984C-F0798BA40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037" y="3796452"/>
            <a:ext cx="1855926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4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EE78D8C3-8F62-4943-BCA8-2ABDF5ED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i="1"/>
              <a:t>Konkurs / Kdyby ty muziky nebyly </a:t>
            </a:r>
            <a:br>
              <a:rPr lang="en-US" sz="3700" b="1" i="1"/>
            </a:br>
            <a:r>
              <a:rPr lang="en-US" sz="3700"/>
              <a:t>(1963)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4656D1B2-00F8-FD49-8EC2-E0188AD4D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7751" y="2438400"/>
            <a:ext cx="6694170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Formanův</a:t>
            </a:r>
            <a:r>
              <a:rPr lang="en-US" sz="2000" dirty="0"/>
              <a:t> </a:t>
            </a:r>
            <a:r>
              <a:rPr lang="en-US" sz="2000" dirty="0" err="1"/>
              <a:t>celovečerní</a:t>
            </a:r>
            <a:r>
              <a:rPr lang="en-US" sz="2000" dirty="0"/>
              <a:t> debut (TS </a:t>
            </a:r>
            <a:r>
              <a:rPr lang="en-US" sz="2000" dirty="0" err="1"/>
              <a:t>Šebor-Bor</a:t>
            </a:r>
            <a:r>
              <a:rPr lang="en-US" sz="2000" dirty="0"/>
              <a:t>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Kamera</a:t>
            </a:r>
            <a:r>
              <a:rPr lang="en-US" sz="2000" dirty="0"/>
              <a:t>: Miroslav </a:t>
            </a:r>
            <a:r>
              <a:rPr lang="en-US" sz="2000" dirty="0" err="1"/>
              <a:t>Ondříček</a:t>
            </a:r>
            <a:r>
              <a:rPr lang="en-US" sz="2000" dirty="0"/>
              <a:t>, </a:t>
            </a:r>
            <a:r>
              <a:rPr lang="en-US" sz="2000" dirty="0" err="1"/>
              <a:t>Střih</a:t>
            </a:r>
            <a:r>
              <a:rPr lang="en-US" sz="2000" dirty="0"/>
              <a:t>: Miloslav </a:t>
            </a:r>
            <a:r>
              <a:rPr lang="en-US" sz="2000" dirty="0" err="1"/>
              <a:t>Hájek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Dvě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– v </a:t>
            </a:r>
            <a:r>
              <a:rPr lang="en-US" sz="2000" dirty="0" err="1"/>
              <a:t>první</a:t>
            </a:r>
            <a:r>
              <a:rPr lang="en-US" sz="2000" dirty="0"/>
              <a:t> </a:t>
            </a:r>
            <a:r>
              <a:rPr lang="en-US" sz="2000" dirty="0" err="1"/>
              <a:t>sledujeme</a:t>
            </a:r>
            <a:r>
              <a:rPr lang="en-US" sz="2000" dirty="0"/>
              <a:t> Josefa </a:t>
            </a:r>
            <a:r>
              <a:rPr lang="en-US" sz="2000" dirty="0" err="1"/>
              <a:t>Vostrčila</a:t>
            </a:r>
            <a:r>
              <a:rPr lang="en-US" sz="2000" dirty="0"/>
              <a:t> v v </a:t>
            </a:r>
            <a:r>
              <a:rPr lang="en-US" sz="2000" dirty="0" err="1"/>
              <a:t>polodokumentárním</a:t>
            </a:r>
            <a:r>
              <a:rPr lang="en-US" sz="2000" dirty="0"/>
              <a:t> </a:t>
            </a:r>
            <a:r>
              <a:rPr lang="en-US" sz="2000" dirty="0" err="1"/>
              <a:t>záznamu</a:t>
            </a:r>
            <a:r>
              <a:rPr lang="en-US" sz="2000" dirty="0"/>
              <a:t> </a:t>
            </a:r>
            <a:r>
              <a:rPr lang="en-US" sz="2000" dirty="0" err="1"/>
              <a:t>zkoušky</a:t>
            </a:r>
            <a:r>
              <a:rPr lang="en-US" sz="2000" dirty="0"/>
              <a:t> </a:t>
            </a:r>
            <a:r>
              <a:rPr lang="en-US" sz="2000" dirty="0" err="1"/>
              <a:t>kolínského</a:t>
            </a:r>
            <a:r>
              <a:rPr lang="en-US" sz="2000" dirty="0"/>
              <a:t> </a:t>
            </a:r>
            <a:r>
              <a:rPr lang="en-US" sz="2000" dirty="0" err="1"/>
              <a:t>dechového</a:t>
            </a:r>
            <a:r>
              <a:rPr lang="en-US" sz="2000" dirty="0"/>
              <a:t> </a:t>
            </a:r>
            <a:r>
              <a:rPr lang="en-US" sz="2000" dirty="0" err="1"/>
              <a:t>orchestru</a:t>
            </a:r>
            <a:r>
              <a:rPr lang="en-US" sz="2000" dirty="0"/>
              <a:t>, </a:t>
            </a:r>
            <a:r>
              <a:rPr lang="en-US" sz="2000" dirty="0" err="1"/>
              <a:t>druhá</a:t>
            </a:r>
            <a:r>
              <a:rPr lang="en-US" sz="2000" dirty="0"/>
              <a:t> </a:t>
            </a:r>
            <a:r>
              <a:rPr lang="en-US" sz="2000" dirty="0" err="1"/>
              <a:t>část</a:t>
            </a:r>
            <a:r>
              <a:rPr lang="en-US" sz="2000" dirty="0"/>
              <a:t> </a:t>
            </a:r>
            <a:r>
              <a:rPr lang="en-US" sz="2000" dirty="0" err="1"/>
              <a:t>sleduje</a:t>
            </a:r>
            <a:r>
              <a:rPr lang="en-US" sz="2000" dirty="0"/>
              <a:t> </a:t>
            </a:r>
            <a:r>
              <a:rPr lang="en-US" sz="2000" dirty="0" err="1"/>
              <a:t>průběh</a:t>
            </a:r>
            <a:r>
              <a:rPr lang="en-US" sz="2000" dirty="0"/>
              <a:t> </a:t>
            </a:r>
            <a:r>
              <a:rPr lang="en-US" sz="2000" dirty="0" err="1"/>
              <a:t>konkursu</a:t>
            </a:r>
            <a:r>
              <a:rPr lang="en-US" sz="2000" dirty="0"/>
              <a:t> do </a:t>
            </a:r>
            <a:r>
              <a:rPr lang="en-US" sz="2000" dirty="0" err="1"/>
              <a:t>souboru</a:t>
            </a:r>
            <a:r>
              <a:rPr lang="en-US" sz="2000" dirty="0"/>
              <a:t> </a:t>
            </a:r>
            <a:r>
              <a:rPr lang="en-US" sz="2000" dirty="0" err="1"/>
              <a:t>semaforského</a:t>
            </a:r>
            <a:r>
              <a:rPr lang="en-US" sz="2000" dirty="0"/>
              <a:t> </a:t>
            </a:r>
            <a:r>
              <a:rPr lang="en-US" sz="2000" dirty="0" err="1"/>
              <a:t>divadla</a:t>
            </a:r>
            <a:r>
              <a:rPr lang="en-US" sz="2000" dirty="0"/>
              <a:t> a </a:t>
            </a:r>
            <a:r>
              <a:rPr lang="en-US" sz="2000" dirty="0" err="1"/>
              <a:t>několik</a:t>
            </a:r>
            <a:r>
              <a:rPr lang="en-US" sz="2000" dirty="0"/>
              <a:t> </a:t>
            </a:r>
            <a:r>
              <a:rPr lang="en-US" sz="2000" dirty="0" err="1"/>
              <a:t>adeptek</a:t>
            </a:r>
            <a:r>
              <a:rPr lang="en-US" sz="2000" dirty="0"/>
              <a:t> (</a:t>
            </a:r>
            <a:r>
              <a:rPr lang="en-US" sz="2000" dirty="0" err="1"/>
              <a:t>příběh</a:t>
            </a:r>
            <a:r>
              <a:rPr lang="en-US" sz="2000" dirty="0"/>
              <a:t> </a:t>
            </a:r>
            <a:r>
              <a:rPr lang="en-US" sz="2000" dirty="0" err="1"/>
              <a:t>pedikérky</a:t>
            </a:r>
            <a:r>
              <a:rPr lang="en-US" sz="2000" dirty="0"/>
              <a:t> </a:t>
            </a:r>
            <a:r>
              <a:rPr lang="en-US" sz="2000" dirty="0" err="1"/>
              <a:t>Markéty</a:t>
            </a:r>
            <a:r>
              <a:rPr lang="en-US" sz="2000" dirty="0"/>
              <a:t>, </a:t>
            </a:r>
            <a:r>
              <a:rPr lang="en-US" sz="2000" dirty="0" err="1"/>
              <a:t>Věra</a:t>
            </a:r>
            <a:r>
              <a:rPr lang="en-US" sz="2000" dirty="0"/>
              <a:t> </a:t>
            </a:r>
            <a:r>
              <a:rPr lang="en-US" sz="2000" dirty="0" err="1"/>
              <a:t>Křesadlová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dívka</a:t>
            </a:r>
            <a:r>
              <a:rPr lang="en-US" sz="2000" dirty="0"/>
              <a:t>, </a:t>
            </a:r>
            <a:r>
              <a:rPr lang="en-US" sz="2000" dirty="0" err="1"/>
              <a:t>kterou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zkoušce</a:t>
            </a:r>
            <a:r>
              <a:rPr lang="en-US" sz="2000" dirty="0"/>
              <a:t> </a:t>
            </a:r>
            <a:r>
              <a:rPr lang="en-US" sz="2000" dirty="0" err="1"/>
              <a:t>zradí</a:t>
            </a:r>
            <a:r>
              <a:rPr lang="en-US" sz="2000" dirty="0"/>
              <a:t> </a:t>
            </a:r>
            <a:r>
              <a:rPr lang="en-US" sz="2000" dirty="0" err="1"/>
              <a:t>tréma</a:t>
            </a:r>
            <a:r>
              <a:rPr lang="en-US" sz="2000" dirty="0"/>
              <a:t>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 </a:t>
            </a:r>
            <a:r>
              <a:rPr lang="cs-CZ" sz="2000" dirty="0"/>
              <a:t>Vrcholem montážní pasáž dobového hitu „Oliver Twist“, kterou reprodukují jednotlivé adeptky (komický efekt způsobený střihem různých hlasů a podání)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https://www.youtube.com/watch?v=lavhN6cHLpw&amp;t=3007s</a:t>
            </a:r>
            <a:endParaRPr lang="en-US" sz="2000" dirty="0"/>
          </a:p>
        </p:txBody>
      </p:sp>
      <p:pic>
        <p:nvPicPr>
          <p:cNvPr id="8" name="Zástupný symbol obrázku 7" descr="Obsah obrázku vpředu, muž, žena, stojící&#10;&#10;Popis byl vytvořen automaticky">
            <a:extLst>
              <a:ext uri="{FF2B5EF4-FFF2-40B4-BE49-F238E27FC236}">
                <a16:creationId xmlns:a16="http://schemas.microsoft.com/office/drawing/2014/main" id="{5800688A-750F-DC44-89BE-51FB946FF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4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56102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B6F1A8-4A7C-D54F-BC3B-50B1B505D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Státně-socialistický modus produkce (SMP)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FAF45B-B5E8-E143-8229-382195021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„ […] osvobození filmu od diktátu trhu znamená jeho podřízení diktátu státu. […] Každé oslabení státní kontroly umožňovalo filmu využívat výhod zestátnění.“ (A.J. </a:t>
            </a:r>
            <a:r>
              <a:rPr lang="cs-CZ" dirty="0" err="1"/>
              <a:t>Liehm</a:t>
            </a:r>
            <a:r>
              <a:rPr lang="cs-CZ" dirty="0"/>
              <a:t> v předmluvě k americkému vydání </a:t>
            </a:r>
            <a:r>
              <a:rPr lang="cs-CZ" i="1" dirty="0"/>
              <a:t>Ostře sledovaných filmů</a:t>
            </a:r>
            <a:r>
              <a:rPr lang="cs-CZ" dirty="0"/>
              <a:t>, NYC 1973)</a:t>
            </a:r>
          </a:p>
          <a:p>
            <a:pPr marL="0" indent="0">
              <a:buNone/>
            </a:pPr>
            <a:r>
              <a:rPr lang="cs-CZ" dirty="0"/>
              <a:t>__________________________________________________________</a:t>
            </a:r>
          </a:p>
          <a:p>
            <a:r>
              <a:rPr lang="cs-CZ" dirty="0"/>
              <a:t>Státní vlastnictví &gt;&gt; stát a jeho reprezentanti ve vedení státního podniku</a:t>
            </a:r>
          </a:p>
          <a:p>
            <a:r>
              <a:rPr lang="cs-CZ" dirty="0"/>
              <a:t>Politicko-ideologický dozor a s ním spojený centrální strategický management filmového průmyslu, který se po celou dobu existence modu zásadněji neměnil</a:t>
            </a:r>
          </a:p>
          <a:p>
            <a:r>
              <a:rPr lang="cs-CZ" dirty="0"/>
              <a:t>Dramaturgie</a:t>
            </a:r>
          </a:p>
          <a:p>
            <a:r>
              <a:rPr lang="cs-CZ" dirty="0"/>
              <a:t>(Silná pozice režiséra a to ve všech fázích výroby = nízká separace fáze vývoje projektů od jejich realizace)</a:t>
            </a:r>
          </a:p>
          <a:p>
            <a:pPr marL="0" indent="0">
              <a:buNone/>
            </a:pP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47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8626F-1BA1-8E44-BBD6-5EE0104F3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Systém tvůrčích skupin (TS)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6D181C-64E1-524C-95F1-F2E003E66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TS nabízejí personální i pracovní kontinuity se staršími mody produkce; jedno z možných vysvětlení, proč se nejen u nás, ale v celém regionu (TS v Polsku, Maďarsku, Německu) mohl otevřít prostor pro umělecké inovace; po roce 1990 rozpad skupin jako jedna z příčin krize domácího filmového průmyslu</a:t>
            </a:r>
            <a:r>
              <a:rPr lang="cs-CZ" dirty="0">
                <a:effectLst/>
              </a:rPr>
              <a:t> </a:t>
            </a:r>
          </a:p>
          <a:p>
            <a:r>
              <a:rPr lang="cs-CZ" dirty="0"/>
              <a:t>První skupina TS vzniká na podzim 1954 na popud nového ředitele ČSF Jiřího Marka &gt;&gt; začátek decentralizace, liberalizace ve druhé pol. 50. let</a:t>
            </a:r>
          </a:p>
          <a:p>
            <a:r>
              <a:rPr lang="cs-CZ" dirty="0"/>
              <a:t>Roku 1959 Jiřího Marka ve funkci střídá Alois Poledňák</a:t>
            </a:r>
          </a:p>
          <a:p>
            <a:r>
              <a:rPr lang="cs-CZ" dirty="0"/>
              <a:t>Na pozici vedoucího Filmového studia Barrandov (FSB) střídá Eduarda Hofmana roku 1960 Vlastimil </a:t>
            </a:r>
            <a:r>
              <a:rPr lang="cs-CZ" dirty="0" err="1"/>
              <a:t>Harnach</a:t>
            </a:r>
            <a:endParaRPr lang="cs-CZ" dirty="0"/>
          </a:p>
          <a:p>
            <a:r>
              <a:rPr lang="cs-CZ" dirty="0"/>
              <a:t>Ústředním dramaturgem se roku 1960 stává Břetislav Kunc  </a:t>
            </a:r>
          </a:p>
        </p:txBody>
      </p:sp>
    </p:spTree>
    <p:extLst>
      <p:ext uri="{BB962C8B-B14F-4D97-AF65-F5344CB8AC3E}">
        <p14:creationId xmlns:p14="http://schemas.microsoft.com/office/powerpoint/2010/main" val="2699201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7B761E-F786-7D48-984C-CA04800E2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TS 1954–1970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B6B1A7-EAE0-4E49-A1F6-F5D67DD91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1954-1970: relativní stabilita, podmínky pro tvorbu specifických zaměření TS (témata, styly, žánry)</a:t>
            </a:r>
          </a:p>
          <a:p>
            <a:r>
              <a:rPr lang="cs-CZ" dirty="0"/>
              <a:t>osobní sítě: vznikají „stáje“ kmenových autorů a kmenových režisérů &gt;&gt; každá ze skupin si vytváří vlastní skupinovou identitu (dobovým žargonem „tvář“)</a:t>
            </a:r>
          </a:p>
          <a:p>
            <a:r>
              <a:rPr lang="cs-CZ" dirty="0"/>
              <a:t>Hlavně v letech 1963–69 se systém TS stabilizoval &gt;&gt; klíčové platformy pro iniciaci a přípravu projektů, jako umělecký a hospodářský dozor pro jejich realizaci a také důležité pro výchovu talentů</a:t>
            </a:r>
            <a:r>
              <a:rPr lang="cs-CZ" dirty="0">
                <a:effectLst/>
              </a:rPr>
              <a:t> </a:t>
            </a:r>
          </a:p>
          <a:p>
            <a:r>
              <a:rPr lang="cs-CZ" dirty="0"/>
              <a:t>Funguje 5 hlavních TS:</a:t>
            </a:r>
          </a:p>
          <a:p>
            <a:pPr lvl="1"/>
            <a:r>
              <a:rPr lang="cs-CZ" dirty="0"/>
              <a:t>Bohumil Šmída – Ladislav Fikar</a:t>
            </a:r>
          </a:p>
          <a:p>
            <a:pPr lvl="1"/>
            <a:r>
              <a:rPr lang="cs-CZ" dirty="0"/>
              <a:t>Karel </a:t>
            </a:r>
            <a:r>
              <a:rPr lang="cs-CZ" dirty="0" err="1"/>
              <a:t>Feix</a:t>
            </a:r>
            <a:r>
              <a:rPr lang="cs-CZ" dirty="0"/>
              <a:t> – Miloš Brož  </a:t>
            </a:r>
          </a:p>
          <a:p>
            <a:pPr lvl="1"/>
            <a:r>
              <a:rPr lang="cs-CZ" dirty="0"/>
              <a:t>Erich </a:t>
            </a:r>
            <a:r>
              <a:rPr lang="cs-CZ" dirty="0" err="1"/>
              <a:t>Švabík</a:t>
            </a:r>
            <a:r>
              <a:rPr lang="cs-CZ" dirty="0"/>
              <a:t> – Jan Procházka  </a:t>
            </a:r>
          </a:p>
          <a:p>
            <a:pPr lvl="1"/>
            <a:r>
              <a:rPr lang="cs-CZ" dirty="0"/>
              <a:t>Jiří Šebor – Vladimír Bor </a:t>
            </a:r>
          </a:p>
          <a:p>
            <a:pPr lvl="1"/>
            <a:r>
              <a:rPr lang="cs-CZ" dirty="0"/>
              <a:t>Ladislav Novotný – Bedřich Kubala.</a:t>
            </a:r>
            <a:r>
              <a:rPr lang="cs-CZ" dirty="0">
                <a:effectLst/>
              </a:rPr>
              <a:t> </a:t>
            </a:r>
          </a:p>
          <a:p>
            <a:r>
              <a:rPr lang="cs-CZ" dirty="0"/>
              <a:t>Kromě skupiny </a:t>
            </a:r>
            <a:r>
              <a:rPr lang="cs-CZ" dirty="0" err="1"/>
              <a:t>Feix</a:t>
            </a:r>
            <a:r>
              <a:rPr lang="cs-CZ" dirty="0"/>
              <a:t> – Brož se s filmy tvůrců NV setkáváme ve všech skupinách.</a:t>
            </a:r>
            <a:endParaRPr lang="cs-CZ" dirty="0">
              <a:effectLst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1110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A1FA59AC-673B-6046-8CB0-97853B57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Profily jednotlivých TS 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1A08396D-8935-4B43-B857-BE87AEC28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Karel </a:t>
            </a:r>
            <a:r>
              <a:rPr lang="cs-CZ" dirty="0" err="1"/>
              <a:t>Feix</a:t>
            </a:r>
            <a:r>
              <a:rPr lang="cs-CZ" dirty="0"/>
              <a:t> s dramaturgem Milošem Brožem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D0C541-A8E4-6A43-BDD6-EDB0929529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Divácký film, jenž staví na populárních žánrech a zkušených režisérech: např. komedie </a:t>
            </a:r>
            <a:r>
              <a:rPr lang="cs-CZ" i="1" dirty="0"/>
              <a:t>Limonádový </a:t>
            </a:r>
            <a:r>
              <a:rPr lang="cs-CZ" i="1" dirty="0" err="1"/>
              <a:t>Joe</a:t>
            </a:r>
            <a:r>
              <a:rPr lang="cs-CZ" i="1" dirty="0"/>
              <a:t> </a:t>
            </a:r>
            <a:r>
              <a:rPr lang="cs-CZ" dirty="0"/>
              <a:t>(Oldřich Lipský, 1964), </a:t>
            </a:r>
            <a:r>
              <a:rPr lang="cs-CZ" i="1" dirty="0"/>
              <a:t>Král králů </a:t>
            </a:r>
            <a:r>
              <a:rPr lang="cs-CZ" dirty="0"/>
              <a:t>(Martin Frič, 1963), </a:t>
            </a:r>
            <a:r>
              <a:rPr lang="cs-CZ" i="1" dirty="0"/>
              <a:t>Ženu ani květinou neuhodíš </a:t>
            </a:r>
            <a:r>
              <a:rPr lang="cs-CZ" dirty="0"/>
              <a:t>(Zdeněk Podskalský, 1966), </a:t>
            </a:r>
            <a:r>
              <a:rPr lang="cs-CZ" i="1" dirty="0"/>
              <a:t>Vražda po našem </a:t>
            </a:r>
            <a:r>
              <a:rPr lang="cs-CZ" dirty="0"/>
              <a:t>(Jiří Weiss, 1966), </a:t>
            </a:r>
            <a:r>
              <a:rPr lang="cs-CZ" i="1" dirty="0"/>
              <a:t>Poslední růže od Casanovy </a:t>
            </a:r>
            <a:r>
              <a:rPr lang="cs-CZ" dirty="0"/>
              <a:t>(Václav Krška, 1966), </a:t>
            </a:r>
            <a:r>
              <a:rPr lang="cs-CZ" i="1" dirty="0"/>
              <a:t>Přísně tajné premiéry</a:t>
            </a:r>
            <a:r>
              <a:rPr lang="cs-CZ" dirty="0"/>
              <a:t> (Martin Frič, 1967) a muzikály </a:t>
            </a:r>
            <a:r>
              <a:rPr lang="cs-CZ" i="1" dirty="0"/>
              <a:t>Starci na chmelu</a:t>
            </a:r>
            <a:r>
              <a:rPr lang="cs-CZ" dirty="0"/>
              <a:t> (Ladislav </a:t>
            </a:r>
            <a:r>
              <a:rPr lang="cs-CZ" dirty="0" err="1"/>
              <a:t>Rychman</a:t>
            </a:r>
            <a:r>
              <a:rPr lang="cs-CZ" dirty="0"/>
              <a:t>, 1964) a </a:t>
            </a:r>
            <a:r>
              <a:rPr lang="cs-CZ" i="1" dirty="0"/>
              <a:t>Dáma na kolejích </a:t>
            </a:r>
            <a:r>
              <a:rPr lang="cs-CZ" dirty="0"/>
              <a:t>(Ladislav </a:t>
            </a:r>
            <a:r>
              <a:rPr lang="cs-CZ" dirty="0" err="1"/>
              <a:t>Rychman</a:t>
            </a:r>
            <a:r>
              <a:rPr lang="cs-CZ" dirty="0"/>
              <a:t>, 1966). </a:t>
            </a:r>
          </a:p>
          <a:p>
            <a:r>
              <a:rPr lang="cs-CZ" dirty="0"/>
              <a:t>Jakožto bývalý „kapitalistický“ producent </a:t>
            </a:r>
            <a:r>
              <a:rPr lang="cs-CZ" dirty="0" err="1"/>
              <a:t>Feix</a:t>
            </a:r>
            <a:r>
              <a:rPr lang="cs-CZ" dirty="0"/>
              <a:t> zdůrazňoval, „že tvorba skupiny představuje 12–15 procent produkce Barrandova a Koliby, ale v kinech i v exportu reprezentuje plnou třetinu“</a:t>
            </a:r>
            <a:endParaRPr lang="en-US" dirty="0"/>
          </a:p>
          <a:p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CF965B8-8D5A-7146-8A50-EFA815BFE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Ladislav Novotný – dramaturg Bedřich Kubala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FF705574-1789-8F45-ACDE-38B67E741D3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Do FSB přešla v roce 1956 z Československého armádního filmu, kde si vytvořila základnu dlouholetých spolupracovníků, jako byli režiséři Karel Kachyňa, Vojtěch Jasný a František Vláčil; kameramani Jaroslav Kučera, Jan Čuřík a Josef Vaniš. </a:t>
            </a:r>
          </a:p>
          <a:p>
            <a:r>
              <a:rPr lang="cs-CZ" dirty="0"/>
              <a:t>Podle dohody o začlenění do ČSF musela skupina jednou ročně natočit film s vojenskou tematikou – takto vznikly tituly jako </a:t>
            </a:r>
            <a:r>
              <a:rPr lang="cs-CZ" i="1" dirty="0"/>
              <a:t>Zářijové noci </a:t>
            </a:r>
            <a:r>
              <a:rPr lang="cs-CZ" dirty="0"/>
              <a:t>(Vojtěch Jasný, 1957), </a:t>
            </a:r>
            <a:r>
              <a:rPr lang="cs-CZ" i="1" dirty="0"/>
              <a:t>Tenkrát o vánocích</a:t>
            </a:r>
            <a:r>
              <a:rPr lang="cs-CZ" dirty="0"/>
              <a:t> (Karel Kachyňa, 1958) a </a:t>
            </a:r>
            <a:r>
              <a:rPr lang="cs-CZ" i="1" dirty="0"/>
              <a:t>Král Šumavy </a:t>
            </a:r>
            <a:r>
              <a:rPr lang="cs-CZ" dirty="0"/>
              <a:t>(Karel Kachyňa, 1959). </a:t>
            </a:r>
          </a:p>
          <a:p>
            <a:r>
              <a:rPr lang="cs-CZ" dirty="0"/>
              <a:t>V 60. letech ale TS armádní náměty opustila a otevřela se existenciálním látkám nové vlny (natáčeli zde především Antonín Máša a Evald Schorm).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872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B36E6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interiér, fotka, muž, monitor&#10;&#10;Popis byl vytvořen automaticky">
            <a:extLst>
              <a:ext uri="{FF2B5EF4-FFF2-40B4-BE49-F238E27FC236}">
                <a16:creationId xmlns:a16="http://schemas.microsoft.com/office/drawing/2014/main" id="{074440DD-133F-8746-BF19-3197ED045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44" y="632526"/>
            <a:ext cx="2175356" cy="31856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B36E6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29724C6-34EF-6641-9FFE-BEBE8A636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32" y="633848"/>
            <a:ext cx="2120138" cy="3186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budova, exteriér, text, fotka&#10;&#10;Popis byl vytvořen automaticky">
            <a:extLst>
              <a:ext uri="{FF2B5EF4-FFF2-40B4-BE49-F238E27FC236}">
                <a16:creationId xmlns:a16="http://schemas.microsoft.com/office/drawing/2014/main" id="{E5F78DFF-8D60-834D-98F6-37451C043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348" y="4328887"/>
            <a:ext cx="1372679" cy="18739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exteriér, lidé, muž, jezdectví&#10;&#10;Popis byl vytvořen automaticky">
            <a:extLst>
              <a:ext uri="{FF2B5EF4-FFF2-40B4-BE49-F238E27FC236}">
                <a16:creationId xmlns:a16="http://schemas.microsoft.com/office/drawing/2014/main" id="{66F4CE26-85FC-4145-80AC-F34E001EF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144" y="4350186"/>
            <a:ext cx="1461692" cy="187396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ráva, podepsat, fotka, vsedě&#10;&#10;Popis byl vytvořen automaticky">
            <a:extLst>
              <a:ext uri="{FF2B5EF4-FFF2-40B4-BE49-F238E27FC236}">
                <a16:creationId xmlns:a16="http://schemas.microsoft.com/office/drawing/2014/main" id="{35F59EEA-656E-7D41-87CE-11B2F562C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816" y="635943"/>
            <a:ext cx="3827922" cy="55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2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53FB40-DC98-8F42-BB99-5AABF6AC9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Profily jednotlivých TS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C8ACFC-66AF-1649-B8BF-22D505A11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52547"/>
            <a:ext cx="5157787" cy="823912"/>
          </a:xfrm>
        </p:spPr>
        <p:txBody>
          <a:bodyPr/>
          <a:lstStyle/>
          <a:p>
            <a:pPr algn="ctr"/>
            <a:r>
              <a:rPr lang="cs-CZ" dirty="0"/>
              <a:t>Jiří Šebor – Vladimír Bor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6E1024-F1D4-BF43-B8F2-F87EEA3CAA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Protipól TS </a:t>
            </a:r>
            <a:r>
              <a:rPr lang="cs-CZ" dirty="0" err="1"/>
              <a:t>Feix</a:t>
            </a:r>
            <a:r>
              <a:rPr lang="cs-CZ" dirty="0"/>
              <a:t>–Brož a konkurent TS Šmída–Fikar  </a:t>
            </a:r>
          </a:p>
          <a:p>
            <a:r>
              <a:rPr lang="cs-CZ" dirty="0"/>
              <a:t>Objevila Miloše Formana s jeho spolupracovníky Ivana Passera a Jaroslava Papouška. Odvaha riskovat s debuty dalších režisérů; pro film „získala“ prominentní spisovatele jako Jana Procházku, Josefa Škvoreckého, Zdeňka Mahlera, Ladislava Fukse a Vladimíra Párala.</a:t>
            </a:r>
          </a:p>
          <a:p>
            <a:pPr fontAlgn="ctr"/>
            <a:r>
              <a:rPr lang="cs-CZ" dirty="0"/>
              <a:t>TS vytvořila všechny Formanovy filmy, vč. Novákových </a:t>
            </a:r>
            <a:r>
              <a:rPr lang="cs-CZ" i="1" dirty="0" err="1"/>
              <a:t>Štěnat</a:t>
            </a:r>
            <a:r>
              <a:rPr lang="cs-CZ" i="1" dirty="0"/>
              <a:t> </a:t>
            </a:r>
          </a:p>
          <a:p>
            <a:pPr fontAlgn="ctr"/>
            <a:r>
              <a:rPr lang="cs-CZ" dirty="0"/>
              <a:t>další objevy TS: režiséři: Zdeněk Podskalský, Jiří </a:t>
            </a:r>
            <a:r>
              <a:rPr lang="cs-CZ" dirty="0" err="1"/>
              <a:t>Hanibal</a:t>
            </a:r>
            <a:r>
              <a:rPr lang="cs-CZ" dirty="0"/>
              <a:t>, Štěpán Skalský, Ivo Novák, Jindřich Polák, Ivan Passer, Václav Sklenář, Zdeněk </a:t>
            </a:r>
            <a:r>
              <a:rPr lang="cs-CZ" dirty="0" err="1"/>
              <a:t>Sirový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1601E40-B72C-2F4E-BB93-3959E6981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3965"/>
            <a:ext cx="5183188" cy="823912"/>
          </a:xfrm>
        </p:spPr>
        <p:txBody>
          <a:bodyPr/>
          <a:lstStyle/>
          <a:p>
            <a:pPr algn="ctr"/>
            <a:r>
              <a:rPr lang="cs-CZ" dirty="0"/>
              <a:t>Bohumil Šmída – Ladislav Fikar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C9BF69F-AFCD-0347-A38B-9097EC9CC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0012" cy="39878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Ve svých pamětech nevzpomíná Šmída na 60. roky jako na úspěšné období – TS přitom vyrobila filmy Jiřího Menzela, Věry Chytilové či Pavla Juráčka</a:t>
            </a:r>
          </a:p>
          <a:p>
            <a:r>
              <a:rPr lang="cs-CZ" dirty="0"/>
              <a:t>Pavel Juráček jako jeden z dramaturgů TS (od roku 1959) spolu s ním Jan Libora, Václav Nývlt, Zdeněk Bláha; od roku 1959 dále Vladimír Kalina (scenárista </a:t>
            </a:r>
            <a:r>
              <a:rPr lang="cs-CZ" i="1" dirty="0"/>
              <a:t>Žižkovské romance</a:t>
            </a:r>
            <a:r>
              <a:rPr lang="cs-CZ" dirty="0"/>
              <a:t>) a Miloš Macourek</a:t>
            </a:r>
          </a:p>
          <a:p>
            <a:r>
              <a:rPr lang="cs-CZ" dirty="0"/>
              <a:t>podíl na pěstování sítě spolupracovníků a autorských stylů NV však patří hlavně Ladislavu Fikarovi – básník a překladatel s širokým rozhledem, intelektuálním vlivem a smyslem pro modernistickou estetiku </a:t>
            </a:r>
          </a:p>
        </p:txBody>
      </p:sp>
    </p:spTree>
    <p:extLst>
      <p:ext uri="{BB962C8B-B14F-4D97-AF65-F5344CB8AC3E}">
        <p14:creationId xmlns:p14="http://schemas.microsoft.com/office/powerpoint/2010/main" val="45960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5CEE9-DC6C-1449-BEEF-35BC70E95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Nová vlna jako kontinuita i zlom v domácí kinematografii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811DD-01CD-C34B-9D43-CA6041BBD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Česká (československá) kinematografie jako lokální kinematografie, až do 60.let se ve světovém měřítku prosazují jen jednotlivé filmy (Extase, Siréna) X nová vlna jako svébytná národní škola, která se dovede sytit mezinárodními vlivy i navazovat na a rozvíjet domácí tradice</a:t>
            </a:r>
          </a:p>
          <a:p>
            <a:r>
              <a:rPr lang="cs-CZ" sz="2400" dirty="0"/>
              <a:t>NV nelze převést na společný jmenovatel, na jednolitý styl nebo typ vidění, na určitou perspektivu &gt;&gt; typická je pro ni naopak různorodost autorských poetik i množství tvůrců, kteří se na točí filmy neschematické a autorské</a:t>
            </a:r>
          </a:p>
          <a:p>
            <a:r>
              <a:rPr lang="cs-CZ" sz="2400" b="1" dirty="0"/>
              <a:t>Dvě hlavní tendence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/>
              <a:t>Objektivně kritická, „veristická“ &gt;&gt; Miloš Forman, Ivan Passer, Jaroslav Papoušek; zpočátku také Věra Chytilová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/>
              <a:t>Filozofující podobenství a alegorie s různým stupněm stylizace &gt;&gt; Jan Němec, Evald Schorm, Věra Chytilová</a:t>
            </a:r>
          </a:p>
        </p:txBody>
      </p:sp>
    </p:spTree>
    <p:extLst>
      <p:ext uri="{BB962C8B-B14F-4D97-AF65-F5344CB8AC3E}">
        <p14:creationId xmlns:p14="http://schemas.microsoft.com/office/powerpoint/2010/main" val="2632027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27C07-0EB7-8D47-B4E7-5881904C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Nová vlna pohledem dobových kritiků a publicistů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7B6E6-E82E-8547-89AA-8F495F455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Počátkem 60. let probíhaly na stránkách specializovaného tisku diskuze o povaze moderního československého filmu &gt;&gt; tvůrce k modernímu výrazu podněcuje a nástup nových filmařů podporuje</a:t>
            </a:r>
          </a:p>
          <a:p>
            <a:r>
              <a:rPr lang="cs-CZ" dirty="0"/>
              <a:t>Osa moderní </a:t>
            </a:r>
            <a:r>
              <a:rPr lang="cs-CZ" dirty="0" err="1"/>
              <a:t>vs</a:t>
            </a:r>
            <a:r>
              <a:rPr lang="cs-CZ" dirty="0"/>
              <a:t> módní</a:t>
            </a:r>
          </a:p>
          <a:p>
            <a:pPr lvl="1"/>
            <a:r>
              <a:rPr lang="cs-CZ" dirty="0"/>
              <a:t>Československý moderní film může čerpat inspiraci ze zahraničí, ale nikoliv formou mechanické nápodoby, ale jako nástroj pro tříbení vlastního výrazu</a:t>
            </a:r>
          </a:p>
          <a:p>
            <a:pPr lvl="1"/>
            <a:r>
              <a:rPr lang="cs-CZ" dirty="0"/>
              <a:t>Naopak módní film jen prázdně kopíruje zahraniční formální výboje, bez adekvátní obsahové či ideové hodnoty</a:t>
            </a:r>
          </a:p>
          <a:p>
            <a:pPr lvl="1"/>
            <a:r>
              <a:rPr lang="cs-CZ" dirty="0"/>
              <a:t>&gt;&gt; Moderní československý film tak měl upoutat jak progresivní formou, tak myšlenkovou hodnotou, ideálně bytostně českou či dokonce komunistickou    </a:t>
            </a:r>
          </a:p>
        </p:txBody>
      </p:sp>
    </p:spTree>
    <p:extLst>
      <p:ext uri="{BB962C8B-B14F-4D97-AF65-F5344CB8AC3E}">
        <p14:creationId xmlns:p14="http://schemas.microsoft.com/office/powerpoint/2010/main" val="3694235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43E76-BDE6-CA4D-BD85-BD08BBCB8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“Pocitový” nebo “autentický” film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FE4B47-0678-CB4C-AE58-1817DDF16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První termín, kterým domácí publicisté označovali modernistické filmy, se objevuje kolem roku 1962 – v kinech filmy jako </a:t>
            </a:r>
            <a:r>
              <a:rPr lang="cs-CZ" i="1" dirty="0"/>
              <a:t>Strop</a:t>
            </a:r>
            <a:r>
              <a:rPr lang="cs-CZ" dirty="0"/>
              <a:t> (1961, r. Věra Chytilová), </a:t>
            </a:r>
            <a:r>
              <a:rPr lang="cs-CZ" i="1" dirty="0" err="1"/>
              <a:t>Slnko</a:t>
            </a:r>
            <a:r>
              <a:rPr lang="cs-CZ" i="1" dirty="0"/>
              <a:t> v </a:t>
            </a:r>
            <a:r>
              <a:rPr lang="cs-CZ" i="1" dirty="0" err="1"/>
              <a:t>sieti</a:t>
            </a:r>
            <a:r>
              <a:rPr lang="cs-CZ" i="1" dirty="0"/>
              <a:t> </a:t>
            </a:r>
            <a:r>
              <a:rPr lang="cs-CZ" dirty="0"/>
              <a:t>(1962, r. Štefan Uher), </a:t>
            </a:r>
            <a:r>
              <a:rPr lang="cs-CZ" i="1" dirty="0"/>
              <a:t>Transport z ráje </a:t>
            </a:r>
            <a:r>
              <a:rPr lang="cs-CZ" dirty="0"/>
              <a:t>(1962, r. Zbyněk Brynych), </a:t>
            </a:r>
            <a:r>
              <a:rPr lang="cs-CZ" i="1" dirty="0"/>
              <a:t>Křik</a:t>
            </a:r>
            <a:r>
              <a:rPr lang="cs-CZ" dirty="0"/>
              <a:t> (1963, r. Jaromil Jireš)</a:t>
            </a:r>
          </a:p>
          <a:p>
            <a:r>
              <a:rPr lang="cs-CZ" dirty="0"/>
              <a:t>&gt;&gt; nahlížení světa očima hrdinů, reprezentace myšlenkových proudů skrz subjektivní komentář, použití improvizovaných dialogů a monologů, skryté kamery nebo jiných prostředků, které přibližovaly divákům emoce postav</a:t>
            </a:r>
            <a:r>
              <a:rPr lang="cs-CZ" dirty="0">
                <a:effectLst/>
              </a:rPr>
              <a:t>  </a:t>
            </a:r>
          </a:p>
          <a:p>
            <a:r>
              <a:rPr lang="cs-CZ" dirty="0"/>
              <a:t>V zájmu zachování kontinuity s domácí kinematografií se snímky připodobňují ke starším lyrickým filmům Vojtěcha Jasného nebo Františka Vláčila </a:t>
            </a:r>
          </a:p>
        </p:txBody>
      </p:sp>
    </p:spTree>
    <p:extLst>
      <p:ext uri="{BB962C8B-B14F-4D97-AF65-F5344CB8AC3E}">
        <p14:creationId xmlns:p14="http://schemas.microsoft.com/office/powerpoint/2010/main" val="1915173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28E84-64C6-7041-92EB-9BDFDAE9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“Pocitový” nebo “autentický” film 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B47A6C-A560-8E49-BD58-3BFFEAD8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30" y="1597018"/>
            <a:ext cx="6444183" cy="4351338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Dalším ambiciózním filmům, které spadaly do této kategorie, se dostalo ostré kritiky. Jejich tvůrci se poté už k dalším experimentům neodhodlali nebo v Československu nenatočili už žádný film.</a:t>
            </a:r>
          </a:p>
          <a:p>
            <a:r>
              <a:rPr lang="cs-CZ" sz="2400" i="1" dirty="0"/>
              <a:t>Tak blízko u nebe</a:t>
            </a:r>
            <a:r>
              <a:rPr lang="cs-CZ" sz="2400" dirty="0"/>
              <a:t> (1963, r. Vladimír </a:t>
            </a:r>
            <a:r>
              <a:rPr lang="cs-CZ" sz="2400" dirty="0" err="1"/>
              <a:t>Brebera</a:t>
            </a:r>
            <a:r>
              <a:rPr lang="cs-CZ" sz="2400" dirty="0"/>
              <a:t>) </a:t>
            </a:r>
          </a:p>
          <a:p>
            <a:r>
              <a:rPr lang="cs-CZ" sz="2400" i="1" dirty="0"/>
              <a:t>Letos v září </a:t>
            </a:r>
            <a:r>
              <a:rPr lang="cs-CZ" sz="2400" dirty="0"/>
              <a:t>(1963, r. František Daniel)  </a:t>
            </a:r>
          </a:p>
          <a:p>
            <a:r>
              <a:rPr lang="cs-CZ" sz="2400" i="1" dirty="0"/>
              <a:t>Pražské blues </a:t>
            </a:r>
            <a:r>
              <a:rPr lang="cs-CZ" sz="2400" dirty="0"/>
              <a:t>(1963, r. </a:t>
            </a:r>
            <a:r>
              <a:rPr lang="cs-CZ" sz="2400" dirty="0" err="1"/>
              <a:t>Georgis</a:t>
            </a:r>
            <a:r>
              <a:rPr lang="cs-CZ" sz="2400" dirty="0"/>
              <a:t> </a:t>
            </a:r>
            <a:r>
              <a:rPr lang="cs-CZ" sz="2400" dirty="0" err="1"/>
              <a:t>Sklenakis</a:t>
            </a:r>
            <a:r>
              <a:rPr lang="cs-CZ" sz="2400" dirty="0"/>
              <a:t>)</a:t>
            </a:r>
            <a:r>
              <a:rPr lang="cs-CZ" sz="2400" dirty="0">
                <a:effectLst/>
              </a:rPr>
              <a:t> </a:t>
            </a:r>
          </a:p>
          <a:p>
            <a:r>
              <a:rPr lang="cs-CZ" sz="2400" i="1" dirty="0"/>
              <a:t>Bubny</a:t>
            </a:r>
            <a:r>
              <a:rPr lang="cs-CZ" sz="2400" dirty="0"/>
              <a:t> (1964, r. Ivo Novák)</a:t>
            </a:r>
          </a:p>
          <a:p>
            <a:r>
              <a:rPr lang="cs-CZ" sz="2400" i="1" dirty="0"/>
              <a:t>Třiatřicet stříbrných křepelek </a:t>
            </a:r>
            <a:r>
              <a:rPr lang="cs-CZ" sz="2400" dirty="0"/>
              <a:t>(1964, r. Antonín Kachlík)</a:t>
            </a:r>
            <a:r>
              <a:rPr lang="cs-CZ" sz="2400" dirty="0">
                <a:effectLst/>
              </a:rPr>
              <a:t> </a:t>
            </a:r>
          </a:p>
          <a:p>
            <a:r>
              <a:rPr lang="cs-CZ" sz="2400" dirty="0"/>
              <a:t>částečně </a:t>
            </a:r>
            <a:r>
              <a:rPr lang="cs-CZ" sz="2400" i="1" dirty="0"/>
              <a:t>Okurkový hrdina </a:t>
            </a:r>
            <a:r>
              <a:rPr lang="cs-CZ" sz="2400" dirty="0"/>
              <a:t>(1963, r. Čestmír </a:t>
            </a:r>
            <a:r>
              <a:rPr lang="cs-CZ" sz="2400" dirty="0" err="1"/>
              <a:t>Mlíkovský</a:t>
            </a:r>
            <a:r>
              <a:rPr lang="cs-CZ" sz="2400" dirty="0"/>
              <a:t>). </a:t>
            </a:r>
          </a:p>
        </p:txBody>
      </p:sp>
      <p:pic>
        <p:nvPicPr>
          <p:cNvPr id="5" name="Obrázek 4" descr="Obsah obrázku osoba, zrcadlo, fotka, objekt&#10;&#10;Popis byl vytvořen automaticky">
            <a:extLst>
              <a:ext uri="{FF2B5EF4-FFF2-40B4-BE49-F238E27FC236}">
                <a16:creationId xmlns:a16="http://schemas.microsoft.com/office/drawing/2014/main" id="{F43FC98D-7ED4-3842-BF3C-F3F4692C5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788" y="111125"/>
            <a:ext cx="5223387" cy="3429000"/>
          </a:xfrm>
          <a:prstGeom prst="rect">
            <a:avLst/>
          </a:prstGeom>
        </p:spPr>
      </p:pic>
      <p:pic>
        <p:nvPicPr>
          <p:cNvPr id="7" name="Obrázek 6" descr="Obsah obrázku osoba, interiér, držení, muž&#10;&#10;Popis byl vytvořen automaticky">
            <a:extLst>
              <a:ext uri="{FF2B5EF4-FFF2-40B4-BE49-F238E27FC236}">
                <a16:creationId xmlns:a16="http://schemas.microsoft.com/office/drawing/2014/main" id="{DAC5BD02-976C-264F-AB7C-AEBCD128D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791" y="3675062"/>
            <a:ext cx="4443379" cy="317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1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DD968-B8E3-D04A-834C-2B677A7C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“film-pravda”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2BC88C-B0EF-9344-AD7B-696F3AF85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Český ekvivalent </a:t>
            </a:r>
            <a:r>
              <a:rPr lang="cs-CZ" dirty="0" err="1"/>
              <a:t>cinema-verité</a:t>
            </a:r>
            <a:r>
              <a:rPr lang="cs-CZ" dirty="0"/>
              <a:t>, objevuje se takřka souběžně s pocitovým filmem, ale na rozdíl od pocitového filmu termín naráží na nedostatečnou tradici těchto postupů</a:t>
            </a:r>
          </a:p>
          <a:p>
            <a:r>
              <a:rPr lang="cs-CZ" dirty="0"/>
              <a:t>Sloužil pro přesnější definici estetických strategií, které ve své rané tvorbě uplatňovala Věra Chytilová (</a:t>
            </a:r>
            <a:r>
              <a:rPr lang="cs-CZ" i="1" dirty="0"/>
              <a:t>Pytel blech, O něčem jiném</a:t>
            </a:r>
            <a:r>
              <a:rPr lang="cs-CZ" dirty="0"/>
              <a:t>) nebo Miloš Forman </a:t>
            </a:r>
            <a:r>
              <a:rPr lang="cs-CZ" i="1" dirty="0"/>
              <a:t>(Konkurs</a:t>
            </a:r>
            <a:r>
              <a:rPr lang="cs-CZ" dirty="0"/>
              <a:t>)</a:t>
            </a:r>
            <a:r>
              <a:rPr lang="cs-CZ" dirty="0">
                <a:effectLst/>
              </a:rPr>
              <a:t> </a:t>
            </a:r>
          </a:p>
          <a:p>
            <a:r>
              <a:rPr lang="cs-CZ" dirty="0"/>
              <a:t>Předznamenává finální termín „nová vlna“, který je ale nutné přizpůsobit domácímu prostředí</a:t>
            </a:r>
            <a:r>
              <a:rPr lang="cs-CZ" dirty="0">
                <a:effectLst/>
              </a:rPr>
              <a:t> – zejména zmírnit generační antagonismus a estetickou radikalitu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28565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3469</Words>
  <Application>Microsoft Macintosh PowerPoint</Application>
  <PresentationFormat>Širokoúhlá obrazovka</PresentationFormat>
  <Paragraphs>201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Motiv Office</vt:lpstr>
      <vt:lpstr>Česká nová vlna  </vt:lpstr>
      <vt:lpstr>Organizace kurzu</vt:lpstr>
      <vt:lpstr>Prezentace aplikace PowerPoint</vt:lpstr>
      <vt:lpstr>Prezentace aplikace PowerPoint</vt:lpstr>
      <vt:lpstr>Nová vlna jako kontinuita i zlom v domácí kinematografii</vt:lpstr>
      <vt:lpstr>Nová vlna pohledem dobových kritiků a publicistů</vt:lpstr>
      <vt:lpstr>“Pocitový” nebo “autentický” film </vt:lpstr>
      <vt:lpstr>“Pocitový” nebo “autentický” film </vt:lpstr>
      <vt:lpstr>“film-pravda”</vt:lpstr>
      <vt:lpstr>„Nová vlna“</vt:lpstr>
      <vt:lpstr>Moderní / Modernismus / Avantgarda</vt:lpstr>
      <vt:lpstr>Moderní film</vt:lpstr>
      <vt:lpstr>Čistý film (20.léta) X Modernistický film (60.léta)</vt:lpstr>
      <vt:lpstr>„Modernistické filmy preferují vrstevnatý popis postav, prostředí nebo zápletky. Vytváří komplexní znakový systém oslabující nebo zcela odvádějící pozornost od zápletky k takovým informacím/znakům, které mají buď nepřímý nebo zcela absentující vztah ke kauzalitě.“ </vt:lpstr>
      <vt:lpstr>Postavy a vyprávění</vt:lpstr>
      <vt:lpstr>1955–1959: filmová výroba </vt:lpstr>
      <vt:lpstr>Zářijové noci  (1957, r. Vojtěch Jasný)</vt:lpstr>
      <vt:lpstr>Tam na konečné  (1957, r. Ján Kadár a Elmar Klos)</vt:lpstr>
      <vt:lpstr>Škola otců (1957, r. Ladislav Helge)</vt:lpstr>
      <vt:lpstr>Zde jsou lvi  (1958, r. Václav Krška)</vt:lpstr>
      <vt:lpstr>Tři přání  (1958, r. Ján Kadár, Elmar Klos)</vt:lpstr>
      <vt:lpstr>“Direct address” “Přímé oslovení diváka”</vt:lpstr>
      <vt:lpstr>I. Festival československého filmu Banská Bystrica 1959</vt:lpstr>
      <vt:lpstr>I. Festival československého filmu Banská Bystrica 1959</vt:lpstr>
      <vt:lpstr>Důsledky BB</vt:lpstr>
      <vt:lpstr>„Juvenilizace“ kina </vt:lpstr>
      <vt:lpstr>Generace filmových postav </vt:lpstr>
      <vt:lpstr>Generace filmových postav</vt:lpstr>
      <vt:lpstr>Střední a starší generace filmových postav</vt:lpstr>
      <vt:lpstr>FAMU</vt:lpstr>
      <vt:lpstr>Sousto (1960, r. Jan Němec)</vt:lpstr>
      <vt:lpstr>Prezentace aplikace PowerPoint</vt:lpstr>
      <vt:lpstr>Prezentace aplikace PowerPoint</vt:lpstr>
      <vt:lpstr>Miloš Forman (1932–2018)</vt:lpstr>
      <vt:lpstr>Konkurs / Kdyby ty muziky nebyly  (1963)</vt:lpstr>
      <vt:lpstr>Státně-socialistický modus produkce (SMP) </vt:lpstr>
      <vt:lpstr>Systém tvůrčích skupin (TS)</vt:lpstr>
      <vt:lpstr>TS 1954–1970 </vt:lpstr>
      <vt:lpstr>Profily jednotlivých TS </vt:lpstr>
      <vt:lpstr>Profily jednotlivých 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Česká nová vlna  </dc:title>
  <dc:creator>Šárka Gmiterková</dc:creator>
  <cp:lastModifiedBy>Šárka Gmiterková</cp:lastModifiedBy>
  <cp:revision>21</cp:revision>
  <dcterms:created xsi:type="dcterms:W3CDTF">2020-10-06T10:59:55Z</dcterms:created>
  <dcterms:modified xsi:type="dcterms:W3CDTF">2022-10-10T13:12:19Z</dcterms:modified>
</cp:coreProperties>
</file>