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9" r:id="rId4"/>
    <p:sldId id="270" r:id="rId5"/>
    <p:sldId id="268" r:id="rId6"/>
    <p:sldId id="271" r:id="rId7"/>
    <p:sldId id="263" r:id="rId8"/>
    <p:sldId id="264" r:id="rId9"/>
    <p:sldId id="273" r:id="rId10"/>
    <p:sldId id="262" r:id="rId11"/>
    <p:sldId id="272" r:id="rId12"/>
    <p:sldId id="265" r:id="rId13"/>
    <p:sldId id="26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FC7"/>
    <a:srgbClr val="ACE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7"/>
  </p:normalViewPr>
  <p:slideViewPr>
    <p:cSldViewPr snapToGrid="0" snapToObjects="1">
      <p:cViewPr varScale="1">
        <p:scale>
          <a:sx n="113" d="100"/>
          <a:sy n="113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18311-B924-C142-8DD7-6AFDF5F4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E3C16-DDCB-1941-B5DA-700A89F70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9CE0E6-22B0-914E-A96D-4FFC16F6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C9B40-DF12-D24F-BCD9-6929D2FE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86D60-93B0-3442-BA14-C26EBA6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770FA-14C4-1146-9D67-6A467369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786DF2-5740-E64B-86B4-CC12A3788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A0C86-766C-8048-8D14-1E568087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AF303-9B52-5347-8064-254915F3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E77F8-8124-654A-B6DA-8AE3E053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73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436DC3-DE23-CE48-B33D-56327D48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3D3AB7-E085-A646-942D-3492854B8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D7C07-794C-B240-A102-AAD86332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F0227-EAA8-9146-B06D-1CFF010D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E6952-2506-884A-9A37-7DA056FD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1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464F5-775C-B640-9321-26EE0A9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AF21E-2FB1-7841-870E-72DBB82CE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33AC4-F277-3B47-BE6E-DA338530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E2D5CD-9FA0-D94C-A0B8-BFD7EE92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F0418-8B73-6349-93DF-12F8142D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90A91-5777-2948-8230-50A888D8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71E764-904B-AA4E-A65B-2970911E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19D91-EEA5-9341-9526-B561E4FF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EFB274-4E1E-B343-9EBD-DC6ACD5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06C165-B052-9843-BD94-8EAFBD4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3F52-D3BF-5A4B-B4DD-37B9A5CB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2FBA2-95BE-2A43-9D0E-96F4E3C2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B3D505-E5E5-8F49-A774-8207957E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954B6-202C-C64F-A7B1-FDBD50B9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5F2F79-E158-7541-904D-1BE03DB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5FF3E-EFB8-824D-BE6C-519CDDB2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B54DA-7EFC-594C-B6BB-0A48BDB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3E3992-4C30-B84A-AF72-D9EDA10F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C3200E-5595-2E4B-8A90-FD4D2E4E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D2FB1F-6493-E74A-9B75-303FD725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E9A33A-D635-444C-87B0-8ACB7F6E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C714E4-BDB7-6143-AD46-44C105E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3B02D7-10C0-B340-ADAA-99FBFEA4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A96483-8B29-8E4B-BFE5-1A88D5FB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B7942-AAF7-C74E-A8E4-239FA646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E36EDC-3A82-0B42-9242-7C63693A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65EDA6-15DB-F24A-9F08-AB3FD253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E05C1F-1472-5A4D-9E7C-1CE79349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22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006FB0-D682-4C44-B1B9-650B12BB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642AC5-4521-9E4B-99E4-F6CDB556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B0E90B-DAC6-484E-B5E1-188E86A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7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3A51B-8906-2E4A-973C-6D5E9F6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E25A-6121-B54A-AA63-E5858EEF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631F55-B58D-DE43-9DCE-D7A60304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8D5EA0-3DEB-9540-9535-7E2E26BB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8F7324-B8DB-274B-B6F3-2AE1C298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523C76-6E9B-084B-8387-CDE15E3B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E3929-A112-7F46-99A1-2A9831E6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430BDA-A520-3747-AB9A-3062F7E2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C0A26E-9EC5-C54A-A55E-384854B6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F70AD6-306F-2B47-92B2-FE8841F8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0E80F0-3631-2240-B497-9B4EF052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7F8624-98F3-EC4D-94CD-1541A122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5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BD2702-7866-C74C-B6BD-2C262EBB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AACA1-2D20-0C4E-9B3B-73D1D653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7B3FD-D958-F54F-8560-072F3D40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6B6-417A-9F44-97A8-6A97445CB201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84167-6839-414C-84AC-CD9B215FB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4F1B78-1A86-D34B-AE3D-65BB0A01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D044-34B9-1D4A-95E4-AF41E3086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22B18-3D14-D542-9207-4A9C20862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5F2D7-43D9-DC4A-A4A8-4A68313F2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</a:t>
            </a:r>
          </a:p>
          <a:p>
            <a:r>
              <a:rPr lang="cs-CZ" dirty="0"/>
              <a:t>13. 10. 2022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61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D9F11-1A1D-7C44-A87F-CD1E6AF2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/>
              <a:t>Jan Němec (1936–2016)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82DD4-A996-FE4D-B736-AA03BC09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891188" cy="4393982"/>
          </a:xfrm>
        </p:spPr>
        <p:txBody>
          <a:bodyPr>
            <a:normAutofit/>
          </a:bodyPr>
          <a:lstStyle/>
          <a:p>
            <a:r>
              <a:rPr lang="cs-CZ" sz="2000"/>
              <a:t>„Sami režiséři nové vlny si přezdívky nedávali. Jen Miloš Forman, Ivan Passer a Miroslav Ondříček si říkali navzájem machisticky ›ty býku‹. Ale filmová kritika jim určité nálepky dala: Věra Chytilová byla první dámou českého filmu, Evald Schorm morální autoritou ›svatým spravedlivým‹, a Jiří Menzel benjamínkem nové vlny. Jan Němec byl jejím enfant terrible, zlobivým dítětem.“ </a:t>
            </a:r>
          </a:p>
          <a:p>
            <a:r>
              <a:rPr lang="cs-CZ" sz="2000"/>
              <a:t>metodický provokatér, velmi důsledný a nekompromisní k sobě i ostatním</a:t>
            </a:r>
            <a:r>
              <a:rPr lang="cs-CZ" sz="2000">
                <a:effectLst/>
              </a:rPr>
              <a:t> </a:t>
            </a:r>
          </a:p>
          <a:p>
            <a:r>
              <a:rPr lang="cs-CZ" sz="2000"/>
              <a:t>Po absolutoriu na FAMU pracoval jako asistent režie na filmech Krškových filmech </a:t>
            </a:r>
            <a:r>
              <a:rPr lang="cs-CZ" sz="2000" i="1"/>
              <a:t>Osení</a:t>
            </a:r>
            <a:r>
              <a:rPr lang="cs-CZ" sz="2000"/>
              <a:t> a </a:t>
            </a:r>
            <a:r>
              <a:rPr lang="cs-CZ" sz="2000" i="1"/>
              <a:t>Kde řeky mají Slunce </a:t>
            </a:r>
            <a:r>
              <a:rPr lang="cs-CZ" sz="2000"/>
              <a:t>a na filmu </a:t>
            </a:r>
            <a:r>
              <a:rPr lang="cs-CZ" sz="2000" i="1"/>
              <a:t>Vyšší princip </a:t>
            </a:r>
            <a:r>
              <a:rPr lang="cs-CZ" sz="2000"/>
              <a:t>Jiřího Krejčíka</a:t>
            </a:r>
          </a:p>
          <a:p>
            <a:endParaRPr lang="cs-CZ" sz="2000"/>
          </a:p>
        </p:txBody>
      </p:sp>
      <p:pic>
        <p:nvPicPr>
          <p:cNvPr id="5" name="Obrázek 4" descr="Obsah obrázku budova, muž, exteriér, osoba&#10;&#10;Popis byl vytvořen automaticky">
            <a:extLst>
              <a:ext uri="{FF2B5EF4-FFF2-40B4-BE49-F238E27FC236}">
                <a16:creationId xmlns:a16="http://schemas.microsoft.com/office/drawing/2014/main" id="{341670C2-3AE2-3A44-BA94-936EA400B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8" r="29854" b="-1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7160B9-4581-8D45-9D3A-04FBCA3B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37" y="191822"/>
            <a:ext cx="2940050" cy="30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0D79A-C03C-4B44-8412-F7B6D446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cs-CZ" sz="4800" b="1" i="1" dirty="0"/>
              <a:t>Démanty noci </a:t>
            </a:r>
            <a:r>
              <a:rPr lang="cs-CZ" sz="4800" b="1" dirty="0"/>
              <a:t>(1964)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241E9-431F-A447-86F4-E5274912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Nerealizované projekty „Západní nádraží“ (vyvíjený spolu s Arnoštem Lustigem) a “Chuť léta“ &gt;&gt; v prvním případě měl Němec prokázat, že je režisérem ochotným točit socialistickou látku, ve druhém projekt sliboval „lehčí pandán k filmu </a:t>
            </a:r>
            <a:r>
              <a:rPr lang="cs-CZ" sz="2000" i="1" dirty="0" err="1"/>
              <a:t>Slnko</a:t>
            </a:r>
            <a:r>
              <a:rPr lang="cs-CZ" sz="2000" i="1" dirty="0"/>
              <a:t> v </a:t>
            </a:r>
            <a:r>
              <a:rPr lang="cs-CZ" sz="2000" i="1" dirty="0" err="1"/>
              <a:t>sieti</a:t>
            </a:r>
            <a:r>
              <a:rPr lang="cs-CZ" sz="2000" dirty="0"/>
              <a:t>“</a:t>
            </a:r>
          </a:p>
          <a:p>
            <a:r>
              <a:rPr lang="cs-CZ" sz="2000" dirty="0"/>
              <a:t>práce na LS se pohnuly kupředu roku 1962, v souladu s reorganizací dramaturgie a TS</a:t>
            </a:r>
          </a:p>
          <a:p>
            <a:r>
              <a:rPr lang="cs-CZ" sz="2000" dirty="0"/>
              <a:t>podle povídky „Tma nemá stín“ (Arnošt Lustig), která reflektuje autorův útěk z transportu smrti + Lustigova zesnulého kamaráda</a:t>
            </a:r>
          </a:p>
          <a:p>
            <a:r>
              <a:rPr lang="cs-CZ" sz="2000" dirty="0"/>
              <a:t>příběh dvou židovských chlapců, kteří utečou z transportu, prchají lesem a nakonec jsou zcela vyčerpaní chyceni staříky ze sudetoněmecké domobrany. Vyprávění v několika liniích, kdy se realita prolíná s vizemi, sny a retrospektivami. </a:t>
            </a: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413AA4-E053-B347-9134-F5371927B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7" y="570911"/>
            <a:ext cx="4305144" cy="27231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D99E94F-3192-714B-9DAA-C52EB3E1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17" y="3604602"/>
            <a:ext cx="4310830" cy="288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5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soba, budova, stojící, žena&#10;&#10;Popis byl vytvořen automaticky">
            <a:extLst>
              <a:ext uri="{FF2B5EF4-FFF2-40B4-BE49-F238E27FC236}">
                <a16:creationId xmlns:a16="http://schemas.microsoft.com/office/drawing/2014/main" id="{89D0230A-455B-724B-A6DB-783F776BB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05" b="9092"/>
          <a:stretch/>
        </p:blipFill>
        <p:spPr>
          <a:xfrm>
            <a:off x="3747514" y="121183"/>
            <a:ext cx="8334316" cy="65935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6906B7-88E2-CB4B-9D35-883D9579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271460"/>
            <a:ext cx="3438144" cy="985837"/>
          </a:xfrm>
        </p:spPr>
        <p:txBody>
          <a:bodyPr anchor="b">
            <a:normAutofit/>
          </a:bodyPr>
          <a:lstStyle/>
          <a:p>
            <a:r>
              <a:rPr lang="cs-CZ" sz="2800" b="1" i="1" dirty="0"/>
              <a:t>Démanty noci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42928-3C4B-1B4C-B10D-FAD707A5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1613"/>
            <a:ext cx="3438144" cy="4453699"/>
          </a:xfrm>
        </p:spPr>
        <p:txBody>
          <a:bodyPr anchor="t">
            <a:noAutofit/>
          </a:bodyPr>
          <a:lstStyle/>
          <a:p>
            <a:r>
              <a:rPr lang="cs-CZ" sz="1800" dirty="0"/>
              <a:t>návštěvnost výrazně podprůměrná (70 000) &gt;&gt; druhý distribuční okruh ve 4 kopiích; primárně centra velkých měst, umělecká kina filmové kluby, nikoliv malá okresní kina</a:t>
            </a:r>
          </a:p>
          <a:p>
            <a:r>
              <a:rPr lang="cs-CZ" sz="1800" dirty="0"/>
              <a:t>vyzdvihuje se exportní potenciál &gt;&gt; mezinárodně srozumitelná řeč filmu</a:t>
            </a:r>
          </a:p>
          <a:p>
            <a:r>
              <a:rPr lang="cs-CZ" sz="1800" dirty="0"/>
              <a:t>kritika </a:t>
            </a:r>
            <a:r>
              <a:rPr lang="cs-CZ" sz="1800" i="1" dirty="0"/>
              <a:t>Démanty noci </a:t>
            </a:r>
            <a:r>
              <a:rPr lang="cs-CZ" sz="1800" dirty="0"/>
              <a:t>až na sporadické výhrady hodnotila nadšeně &gt;&gt; akcentována nadčasovost filmu</a:t>
            </a:r>
          </a:p>
          <a:p>
            <a:r>
              <a:rPr lang="cs-CZ" sz="1800" dirty="0"/>
              <a:t>roku 2018 digitálně restaurovaná verze uvedená na MFF Cannes, v sekci Cannes </a:t>
            </a:r>
            <a:r>
              <a:rPr lang="cs-CZ" sz="1800" dirty="0" err="1"/>
              <a:t>Classics</a:t>
            </a:r>
            <a:r>
              <a:rPr lang="cs-CZ" sz="1800" dirty="0"/>
              <a:t>, a v srpnu také v obnovené distribuční premiéře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997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99650-E2EC-F34A-BB06-CA9E4F9A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9D797-FA77-C046-BE55-DC59BD0AD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Důležité formativní prostředí nové vlny</a:t>
            </a:r>
          </a:p>
          <a:p>
            <a:r>
              <a:rPr lang="cs-CZ" dirty="0"/>
              <a:t>Vzniká v roce 1946, prvním děkanem Karol Plicka</a:t>
            </a:r>
          </a:p>
          <a:p>
            <a:r>
              <a:rPr lang="cs-CZ" dirty="0"/>
              <a:t>Mezi první obory (katedry) patří režie, </a:t>
            </a:r>
            <a:r>
              <a:rPr lang="cs-CZ" dirty="0" err="1"/>
              <a:t>scénáristika</a:t>
            </a:r>
            <a:r>
              <a:rPr lang="cs-CZ" dirty="0"/>
              <a:t> a dramaturgie, kamera  </a:t>
            </a:r>
          </a:p>
          <a:p>
            <a:r>
              <a:rPr lang="cs-CZ" dirty="0"/>
              <a:t>V roce 1950 se z dosavadních oborů stávají katedry, o rok později k nim přibývá katedra produkce, na dramaturgii dále vzniká specializace na filmovou vědu; Karel </a:t>
            </a:r>
            <a:r>
              <a:rPr lang="cs-CZ" dirty="0" err="1"/>
              <a:t>Höger</a:t>
            </a:r>
            <a:r>
              <a:rPr lang="cs-CZ" dirty="0"/>
              <a:t> a Radovan Lukavský zasvěcují studenty FAMU do principů práce herce a s hercem</a:t>
            </a:r>
          </a:p>
          <a:p>
            <a:r>
              <a:rPr lang="cs-CZ" dirty="0"/>
              <a:t>Na škole v 50. letech vzniká liberální prostředí &gt;&gt; studenti viděli filmy mimo distribuci (prvorepublikové, zahraniční novinky) a učili je inspirativní pedagogové (František Daniel, Miloš V. Kratochvíl + zahraniční hostující pedagogové)</a:t>
            </a:r>
          </a:p>
          <a:p>
            <a:r>
              <a:rPr lang="cs-CZ" dirty="0"/>
              <a:t>Od r. 1957 vede katedru režie Otakar Vávra, který byl ročníkovým vedoucím tvůrců tvořících jádro NV (Chytilová, Schorm, Schmidt, Menzel; v letech 1957–1962)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60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EAFE0EA-1623-B547-A9D9-8902A969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Studentské filmy FAMU</a:t>
            </a:r>
            <a:br>
              <a:rPr lang="cs-CZ" b="1" dirty="0"/>
            </a:br>
            <a:r>
              <a:rPr lang="cs-CZ" b="1" i="1" dirty="0"/>
              <a:t>Zelená ulice, Sousto, Černobílá Sylva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B136A54-3C5B-7643-A7A4-B49E9367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836" y="1858539"/>
            <a:ext cx="3735122" cy="299324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3DB2528-D7D5-0A4C-9A28-C10874354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8" r="7664"/>
          <a:stretch/>
        </p:blipFill>
        <p:spPr>
          <a:xfrm>
            <a:off x="7788926" y="1815552"/>
            <a:ext cx="4155084" cy="30792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528EE00-333B-314F-851A-9634886FD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8" y="1979954"/>
            <a:ext cx="3735121" cy="272663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571260-27BC-C942-996C-4725A63300A5}"/>
              </a:ext>
            </a:extLst>
          </p:cNvPr>
          <p:cNvSpPr txBox="1"/>
          <p:nvPr/>
        </p:nvSpPr>
        <p:spPr>
          <a:xfrm>
            <a:off x="374573" y="5427701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1959, r. Věra Chytilová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98F2FBE-A362-674D-B021-ED8147EC7E99}"/>
              </a:ext>
            </a:extLst>
          </p:cNvPr>
          <p:cNvSpPr txBox="1"/>
          <p:nvPr/>
        </p:nvSpPr>
        <p:spPr>
          <a:xfrm>
            <a:off x="4605051" y="5398265"/>
            <a:ext cx="19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1962, r. Jan Němec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7F46DCF-8397-AE4E-ADAA-869796C955CA}"/>
              </a:ext>
            </a:extLst>
          </p:cNvPr>
          <p:cNvSpPr txBox="1"/>
          <p:nvPr/>
        </p:nvSpPr>
        <p:spPr>
          <a:xfrm>
            <a:off x="8372819" y="5398265"/>
            <a:ext cx="205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1961, r. Jan Schmidt</a:t>
            </a:r>
          </a:p>
        </p:txBody>
      </p:sp>
    </p:spTree>
    <p:extLst>
      <p:ext uri="{BB962C8B-B14F-4D97-AF65-F5344CB8AC3E}">
        <p14:creationId xmlns:p14="http://schemas.microsoft.com/office/powerpoint/2010/main" val="318063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636B66B-E8D8-324C-8912-A2EBFE4F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59"/>
            <a:ext cx="10515600" cy="1063629"/>
          </a:xfrm>
        </p:spPr>
        <p:txBody>
          <a:bodyPr/>
          <a:lstStyle/>
          <a:p>
            <a:pPr algn="ctr"/>
            <a:r>
              <a:rPr lang="cs-CZ" b="1" dirty="0"/>
              <a:t>Studentské filmy FAMU I.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6493B8-172C-9B4B-9E21-0C8AAA74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343028"/>
            <a:ext cx="11830049" cy="5472112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/>
              <a:t>Zelená ulice</a:t>
            </a:r>
            <a:r>
              <a:rPr lang="cs-CZ" dirty="0"/>
              <a:t> je krátký inscenovaný dokument Věry Chytilové, který zachycuje jeden problematický moment v životě strojvůdce a jeho řešení.</a:t>
            </a:r>
          </a:p>
          <a:p>
            <a:pPr lvl="1"/>
            <a:r>
              <a:rPr lang="cs-CZ" dirty="0"/>
              <a:t>Jakým způsobem Chytilová přistupuje k pracovní tematice? Jde o oslavu socialistické práce nebo ve snímku cítíte stopy dalších emocí, které se s jednoduchým portrétem z pracovního prostředí sráží?</a:t>
            </a:r>
          </a:p>
          <a:p>
            <a:pPr lvl="1"/>
            <a:r>
              <a:rPr lang="cs-CZ" dirty="0"/>
              <a:t>Které aspekty filmu vnímáte jako zárodečné a později pro Chytilovou typické, a které podle vás prozrazují inspiraci mezinárodními vlivy? </a:t>
            </a:r>
          </a:p>
          <a:p>
            <a:pPr lvl="1"/>
            <a:endParaRPr lang="cs-CZ" dirty="0"/>
          </a:p>
          <a:p>
            <a:r>
              <a:rPr lang="cs-CZ" i="1" dirty="0"/>
              <a:t>Sousto</a:t>
            </a:r>
            <a:r>
              <a:rPr lang="cs-CZ" dirty="0"/>
              <a:t> je krátkometrážní absolventský film Jana Němce</a:t>
            </a:r>
          </a:p>
          <a:p>
            <a:r>
              <a:rPr lang="cs-CZ" dirty="0"/>
              <a:t>Během studií na FAMU Jan Němec prošel pedagogickým vedením Václava Kršky, Bořivoje Zemana a Václava </a:t>
            </a:r>
            <a:r>
              <a:rPr lang="cs-CZ" dirty="0" err="1"/>
              <a:t>Wassermana</a:t>
            </a:r>
            <a:endParaRPr lang="cs-CZ" dirty="0"/>
          </a:p>
          <a:p>
            <a:pPr fontAlgn="base"/>
            <a:r>
              <a:rPr lang="cs-CZ" dirty="0"/>
              <a:t>Pro svůj absolventský film zvolil povídkovou předlohu „Druhé kolo“</a:t>
            </a:r>
            <a:r>
              <a:rPr lang="cs-CZ" dirty="0">
                <a:effectLst/>
              </a:rPr>
              <a:t> </a:t>
            </a:r>
            <a:r>
              <a:rPr lang="cs-CZ" dirty="0"/>
              <a:t>Arnošta Lustiga &gt;&gt; Lustigovy práce patřily k modernímu proudu české literatury (jazyk, subjektivní vidění, morální otázky), podobně jako povídky Hrabalovy nebo prózy Josefa Škvoreckého</a:t>
            </a:r>
          </a:p>
          <a:p>
            <a:pPr fontAlgn="base"/>
            <a:r>
              <a:rPr lang="cs-CZ" dirty="0"/>
              <a:t>Film vzbudil mezinárodní pozornost a můžeme jej považovat za prolog k celovečernímu debutu </a:t>
            </a:r>
            <a:r>
              <a:rPr lang="cs-CZ" i="1" dirty="0"/>
              <a:t>Démanty noci</a:t>
            </a:r>
          </a:p>
          <a:p>
            <a:pPr lvl="1"/>
            <a:r>
              <a:rPr lang="cs-CZ" dirty="0"/>
              <a:t>Pomocí jakých prostředků Němec překládá literární povídku do audiovizuálního tvaru? S kterými formálními rysy poutavě pracuje?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1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40E0C-5890-F243-A640-243E6422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Studentské filmy FAMU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32FA8A-EAD9-9944-8CF3-001F738D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1825625"/>
            <a:ext cx="11787187" cy="4667250"/>
          </a:xfrm>
        </p:spPr>
        <p:txBody>
          <a:bodyPr>
            <a:normAutofit/>
          </a:bodyPr>
          <a:lstStyle/>
          <a:p>
            <a:pPr algn="just"/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Černobílá Sylva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bsolventský film v režii Jana Schmidta a rozvíjí spolupráci s Pavlem Juráčkem, který studoval na FAMU scenáristiku a dramaturgii. Juráček pro Schmidta napsal komentář k jeho dokumentárnímu ročníkovému cvičení na FAMU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Auta bez domova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(1959), jejich spolupráce se dále rozvíjela na Schmidtově krátkometrážním debutu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Postava k podpírání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(1963) a Juráček je také podepsán pod námětem a scénářem Schmidtova celovečerního debutu s názvem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Konec srpna v hotelu Ozon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(1967). Navzdory těsné spolupráci i letitému přátelství se Juráček ve svých denících nevyjadřoval o Schmidtovi zrovna nejlépe.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Mezigenerační rozkol se tu projevuje jiným způsobem než ve Formanových filmech (k otázce se nezapomeňte vrátit). V čem je mezi nimi rozdíl? Jak se v 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Černobílé Sylvě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projevuje zastaralost předchozí dekády?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toho snímek obsahuje i reflexi filmařského prostředí. Poznamenejte si, jak se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Černobílá Sylva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staví k různým aspektům filmového oboru – které profese se tu objeví a jak k nim film přistupuje?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Srovnejte si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Černobílou Sylvu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dalšími absolventskými filmy FAMU, které jste měli možnost vidět. Jak z tohoto srovnání Schmidtův počin vychází, co je na něm specifické? Má snímek nějaký jasně rozpoznatelný vizuální styl nebo jeho kvality leží spíš v rovině scénáře?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351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188A43-D8E8-B548-B07F-D1FD85C2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1457"/>
            <a:ext cx="3932237" cy="871537"/>
          </a:xfrm>
        </p:spPr>
        <p:txBody>
          <a:bodyPr>
            <a:normAutofit/>
          </a:bodyPr>
          <a:lstStyle/>
          <a:p>
            <a:pPr algn="ctr"/>
            <a:r>
              <a:rPr lang="cs-CZ" sz="4000" b="1" i="1" dirty="0"/>
              <a:t>Démanty noci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4D30EA4-FE55-2442-A69B-248FFEBD7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682" y="100013"/>
            <a:ext cx="4706403" cy="6615112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87B660-A28E-A141-8869-1A882F861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174" y="1285872"/>
            <a:ext cx="6729413" cy="515779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1964, r. +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(spolu s Arnoštem Lustigem) Jan Němec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/>
              <a:t>Ester Krumbachová </a:t>
            </a:r>
            <a:r>
              <a:rPr lang="cs-CZ" sz="2400" dirty="0"/>
              <a:t>– dramaturgie a kostýmy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„Démanty noci jsou jednoduché jako facka. Je to vlastně takový princip terče: když chcete sdělit světu něco důležitého, je lepší se nezaměřovat přímo na střed. Když dobře střílíte, střílejte vedle terče, ale mockrát. Ty střely to černé </a:t>
            </a:r>
            <a:r>
              <a:rPr lang="cs-CZ" sz="2400" dirty="0" err="1"/>
              <a:t>vydírkují</a:t>
            </a:r>
            <a:r>
              <a:rPr lang="cs-CZ" sz="2400" dirty="0"/>
              <a:t>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/>
              <a:t>Kamera</a:t>
            </a:r>
            <a:r>
              <a:rPr lang="cs-CZ" sz="2400" dirty="0"/>
              <a:t> – Jaroslav Kučera a Miroslav Ondříček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František Vláčil jako garant; asistent režie Hynek Bočan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/>
              <a:t>V hlavních rolích </a:t>
            </a:r>
            <a:r>
              <a:rPr lang="cs-CZ" sz="2400" dirty="0"/>
              <a:t>Antonín </a:t>
            </a:r>
            <a:r>
              <a:rPr lang="cs-CZ" sz="2400" dirty="0" err="1"/>
              <a:t>Kumbera</a:t>
            </a:r>
            <a:r>
              <a:rPr lang="cs-CZ" sz="2400" dirty="0"/>
              <a:t> (druhý, hlasem Vladimíra </a:t>
            </a:r>
            <a:r>
              <a:rPr lang="cs-CZ" sz="2400" dirty="0" err="1"/>
              <a:t>Pucholta</a:t>
            </a:r>
            <a:r>
              <a:rPr lang="cs-CZ" sz="2400" dirty="0"/>
              <a:t>) a Ladislav Janský (první)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69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D70E96-80B2-BF41-9967-E2710A66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077917"/>
          </a:xfrm>
        </p:spPr>
        <p:txBody>
          <a:bodyPr/>
          <a:lstStyle/>
          <a:p>
            <a:pPr algn="ctr"/>
            <a:r>
              <a:rPr lang="cs-CZ" b="1" i="1" dirty="0"/>
              <a:t>Démanty noci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E9982B-D73B-AF4B-9BA5-6C230EE60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5850"/>
            <a:ext cx="12087225" cy="5091113"/>
          </a:xfrm>
        </p:spPr>
        <p:txBody>
          <a:bodyPr>
            <a:noAutofit/>
          </a:bodyPr>
          <a:lstStyle/>
          <a:p>
            <a:pPr algn="just"/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„Pro mne realita filmu je realitou snu“ (Ivan Passer během diskuze po projekci 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Démantů noci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Svazu čs. divadelních a filmových umělců)</a:t>
            </a:r>
          </a:p>
          <a:p>
            <a:pPr marL="457200" lvl="1" indent="0" algn="just"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Ačkoliv Ester Krumbachová poznamenala, že 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Démanty noci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jednoduché jako facka, pro jejich narativní výstavbu to rozhodně neplatí. V kolika různých rovinách se snímek odehrává – nejen časových, ale také na ose subjektivní/objektivní?  </a:t>
            </a:r>
          </a:p>
          <a:p>
            <a:pPr algn="just"/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 tomto filmu nešlo o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cinéma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verité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ani o dokumentarismus. Obrazově je to přísně stylizováno, technicky i dramaturgicky také. […] příběh v tom je, ale autorský záměr je, že to příběh není.“ (Věra Chytilová během diskuze po projekci 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Démantů noci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Svazu čs. divadelních a filmových umělců)</a:t>
            </a:r>
          </a:p>
          <a:p>
            <a:pPr marL="457200" lvl="1" indent="0" algn="just"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Poznamenejte si, které prostředky na rovině stylu podporují autentičnost a bezprostřednost díla a které naopak podtrhují výraznou výtvarnou stylizovanost (střih, kamera, obraz, herectví,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mizanscéna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hudba, zvuková dramaturgie).</a:t>
            </a:r>
          </a:p>
          <a:p>
            <a:pPr algn="just"/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„Ryzí film – a o ten bych rád usiloval – by měl být vyložitelný jen sám sebou“ (Jan Němec o 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Démantech noci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Filmu a době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1964, roč. 10, č. 7, s. 365). </a:t>
            </a:r>
          </a:p>
          <a:p>
            <a:pPr marL="457200" lvl="1" indent="0" algn="just"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Uveďte alespoň tři důvody, proč jde v případě 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Démantů noci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modernistický film (téma, pojetí hrdinů, „žánr“, možnosti intepretace, umělecké přesahy…)</a:t>
            </a:r>
          </a:p>
          <a:p>
            <a:pPr marL="457200" lvl="1" indent="0" algn="just"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Démanty noci představují důležitý návrat k židovské problematice a holocaustu (roku 1948 snímek Alfréda </a:t>
            </a:r>
            <a:r>
              <a:rPr lang="cs-CZ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Radoka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Daleká cesta, 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Romeo, Julie a tma Jiřího Weisse z roku 1960, později </a:t>
            </a:r>
            <a:r>
              <a:rPr lang="cs-CZ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z ráje 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roku 1962 a </a:t>
            </a:r>
            <a:r>
              <a:rPr lang="cs-CZ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 pátý </a:t>
            </a:r>
            <a:r>
              <a:rPr lang="cs-CZ" sz="1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jezdech</a:t>
            </a:r>
            <a:r>
              <a:rPr lang="cs-CZ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Strach 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roku 1964; obojí režiséra Zbyňka Brynycha). Vy se však zamyslete, zda vám Němcovo zpracování nepřipomíná některý z novějších filmů, který se tematikou holokaustu zaobírá.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414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budova, vsedě, muž, vpředu&#10;&#10;Popis byl vytvořen automaticky">
            <a:extLst>
              <a:ext uri="{FF2B5EF4-FFF2-40B4-BE49-F238E27FC236}">
                <a16:creationId xmlns:a16="http://schemas.microsoft.com/office/drawing/2014/main" id="{957C55BC-CC6B-894D-9990-57F42212F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8" r="4" b="4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</p:spPr>
      </p:pic>
      <p:pic>
        <p:nvPicPr>
          <p:cNvPr id="7" name="Obrázek 6" descr="Obsah obrázku osoba, muž, interiér, hledání&#10;&#10;Popis byl vytvořen automaticky">
            <a:extLst>
              <a:ext uri="{FF2B5EF4-FFF2-40B4-BE49-F238E27FC236}">
                <a16:creationId xmlns:a16="http://schemas.microsoft.com/office/drawing/2014/main" id="{BA5CB355-0286-EF40-A4A1-0122D0A32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2" r="2" b="2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</p:spPr>
      </p:pic>
      <p:pic>
        <p:nvPicPr>
          <p:cNvPr id="5" name="Obrázek 4" descr="Obsah obrázku exteriér, osoba, lidé, muž&#10;&#10;Popis byl vytvořen automaticky">
            <a:extLst>
              <a:ext uri="{FF2B5EF4-FFF2-40B4-BE49-F238E27FC236}">
                <a16:creationId xmlns:a16="http://schemas.microsoft.com/office/drawing/2014/main" id="{B50814A4-2F7E-A442-8B4D-C30195A00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" r="23513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9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exteriér, tráva, mladý&#10;&#10;Popis byl vytvořen automaticky">
            <a:extLst>
              <a:ext uri="{FF2B5EF4-FFF2-40B4-BE49-F238E27FC236}">
                <a16:creationId xmlns:a16="http://schemas.microsoft.com/office/drawing/2014/main" id="{AAF11D54-11D3-6846-8BCE-14D684DBE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0" r="-2" b="16610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Obrázek 4" descr="Obsah obrázku osoba, muž, vsedě, fotka&#10;&#10;Popis byl vytvořen automaticky">
            <a:extLst>
              <a:ext uri="{FF2B5EF4-FFF2-40B4-BE49-F238E27FC236}">
                <a16:creationId xmlns:a16="http://schemas.microsoft.com/office/drawing/2014/main" id="{62B9D3AB-3391-B342-991D-0C50C99A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7" r="15147" b="-1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0709D1C-F0E2-554B-9899-C3EB7F1C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34" y="163918"/>
            <a:ext cx="4489487" cy="32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8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ADCD76-D96E-824C-8827-45716D0EF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42" y="440676"/>
            <a:ext cx="4212446" cy="59711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D28C45-6596-F04D-B605-1A038137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26" y="440675"/>
            <a:ext cx="4226763" cy="59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05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Širokoúhlá obrazovka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Česká nová vlna  </vt:lpstr>
      <vt:lpstr>Studentské filmy FAMU Zelená ulice, Sousto, Černobílá Sylva</vt:lpstr>
      <vt:lpstr>Studentské filmy FAMU I.</vt:lpstr>
      <vt:lpstr>Studentské filmy FAMU II.</vt:lpstr>
      <vt:lpstr>Démanty noci</vt:lpstr>
      <vt:lpstr>Démanty noci </vt:lpstr>
      <vt:lpstr>Prezentace aplikace PowerPoint</vt:lpstr>
      <vt:lpstr>Prezentace aplikace PowerPoint</vt:lpstr>
      <vt:lpstr>Prezentace aplikace PowerPoint</vt:lpstr>
      <vt:lpstr>Jan Němec (1936–2016) </vt:lpstr>
      <vt:lpstr>Démanty noci (1964)</vt:lpstr>
      <vt:lpstr>Démanty noci</vt:lpstr>
      <vt:lpstr>FAMU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6</cp:revision>
  <dcterms:created xsi:type="dcterms:W3CDTF">2020-11-03T19:34:35Z</dcterms:created>
  <dcterms:modified xsi:type="dcterms:W3CDTF">2022-10-13T09:52:20Z</dcterms:modified>
</cp:coreProperties>
</file>