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7" r:id="rId4"/>
    <p:sldId id="269" r:id="rId5"/>
    <p:sldId id="257" r:id="rId6"/>
    <p:sldId id="258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FC7"/>
    <a:srgbClr val="AC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7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18311-B924-C142-8DD7-6AFDF5F4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E3C16-DDCB-1941-B5DA-700A89F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CE0E6-22B0-914E-A96D-4FFC16F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9B40-DF12-D24F-BCD9-6929D2FE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86D60-93B0-3442-BA14-C26EBA6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70FA-14C4-1146-9D67-6A467369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86DF2-5740-E64B-86B4-CC12A378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A0C86-766C-8048-8D14-1E568087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AF303-9B52-5347-8064-254915F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E77F8-8124-654A-B6DA-8AE3E053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3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436DC3-DE23-CE48-B33D-56327D48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3D3AB7-E085-A646-942D-3492854B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D7C07-794C-B240-A102-AAD8633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F0227-EAA8-9146-B06D-1CFF01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E6952-2506-884A-9A37-7DA056FD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64F5-775C-B640-9321-26EE0A9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F21E-2FB1-7841-870E-72DBB82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33AC4-F277-3B47-BE6E-DA338530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2D5CD-9FA0-D94C-A0B8-BFD7EE92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F0418-8B73-6349-93DF-12F8142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0A91-5777-2948-8230-50A888D8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E764-904B-AA4E-A65B-2970911E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19D91-EEA5-9341-9526-B561E4F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FB274-4E1E-B343-9EBD-DC6ACD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165-B052-9843-BD94-8EAFBD4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3F52-D3BF-5A4B-B4DD-37B9A5CB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A2-95BE-2A43-9D0E-96F4E3C2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B3D505-E5E5-8F49-A774-8207957E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954B6-202C-C64F-A7B1-FDBD50B9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F2F79-E158-7541-904D-1BE03D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5FF3E-EFB8-824D-BE6C-519CDDB2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54DA-7EFC-594C-B6BB-0A48BD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E3992-4C30-B84A-AF72-D9EDA10F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3200E-5595-2E4B-8A90-FD4D2E4E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2FB1F-6493-E74A-9B75-303FD725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E9A33A-D635-444C-87B0-8ACB7F6E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714E4-BDB7-6143-AD46-44C105E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3B02D7-10C0-B340-ADAA-99FBFEA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A96483-8B29-8E4B-BFE5-1A88D5FB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B7942-AAF7-C74E-A8E4-239FA64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E36EDC-3A82-0B42-9242-7C63693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5EDA6-15DB-F24A-9F08-AB3FD25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E05C1F-1472-5A4D-9E7C-1CE7934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006FB0-D682-4C44-B1B9-650B12B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42AC5-4521-9E4B-99E4-F6CDB55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0E90B-DAC6-484E-B5E1-188E86A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3A51B-8906-2E4A-973C-6D5E9F6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E25A-6121-B54A-AA63-E5858EEF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631F55-B58D-DE43-9DCE-D7A6030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D5EA0-3DEB-9540-9535-7E2E26BB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F7324-B8DB-274B-B6F3-2AE1C29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23C76-6E9B-084B-8387-CDE15E3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E3929-A112-7F46-99A1-2A9831E6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430BDA-A520-3747-AB9A-3062F7E2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C0A26E-9EC5-C54A-A55E-384854B6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70AD6-306F-2B47-92B2-FE8841F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0E80F0-3631-2240-B497-9B4EF05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F8624-98F3-EC4D-94CD-1541A122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BD2702-7866-C74C-B6BD-2C262EB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ACA1-2D20-0C4E-9B3B-73D1D653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B3FD-D958-F54F-8560-072F3D40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6B6-417A-9F44-97A8-6A97445CB201}" type="datetimeFigureOut">
              <a:rPr lang="cs-CZ" smtClean="0"/>
              <a:t>19.10.22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84167-6839-414C-84AC-CD9B215F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1B78-1A86-D34B-AE3D-65BB0A01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lavhN6cHLpw&amp;t=3007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2B18-3D14-D542-9207-4A9C2086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F2D7-43D9-DC4A-A4A8-4A68313F2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20. 10. 2022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61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EE78D8C3-8F62-4943-BCA8-2ABDF5ED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1"/>
              <a:t>Konkurs / Kdyby ty muziky nebyly </a:t>
            </a:r>
            <a:br>
              <a:rPr lang="en-US" sz="3700" b="1" i="1"/>
            </a:br>
            <a:r>
              <a:rPr lang="en-US" sz="3700"/>
              <a:t>(1963)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656D1B2-00F8-FD49-8EC2-E0188AD4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751" y="2438400"/>
            <a:ext cx="6694170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Formanův</a:t>
            </a:r>
            <a:r>
              <a:rPr lang="en-US" sz="2000" dirty="0"/>
              <a:t> </a:t>
            </a:r>
            <a:r>
              <a:rPr lang="en-US" sz="2000" dirty="0" err="1"/>
              <a:t>celovečerní</a:t>
            </a:r>
            <a:r>
              <a:rPr lang="en-US" sz="2000" dirty="0"/>
              <a:t> debut (TS </a:t>
            </a:r>
            <a:r>
              <a:rPr lang="en-US" sz="2000" dirty="0" err="1"/>
              <a:t>Šebor-Bor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Kamera</a:t>
            </a:r>
            <a:r>
              <a:rPr lang="en-US" sz="2000" dirty="0"/>
              <a:t>: Miroslav </a:t>
            </a:r>
            <a:r>
              <a:rPr lang="en-US" sz="2000" dirty="0" err="1"/>
              <a:t>Ondříček</a:t>
            </a:r>
            <a:r>
              <a:rPr lang="en-US" sz="2000" dirty="0"/>
              <a:t>, </a:t>
            </a:r>
            <a:r>
              <a:rPr lang="en-US" sz="2000" dirty="0" err="1"/>
              <a:t>Střih</a:t>
            </a:r>
            <a:r>
              <a:rPr lang="en-US" sz="2000" dirty="0"/>
              <a:t>: Miloslav </a:t>
            </a:r>
            <a:r>
              <a:rPr lang="en-US" sz="2000" dirty="0" err="1"/>
              <a:t>Hájek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Dvě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– v 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sledujeme</a:t>
            </a:r>
            <a:r>
              <a:rPr lang="en-US" sz="2000" dirty="0"/>
              <a:t> Josefa </a:t>
            </a:r>
            <a:r>
              <a:rPr lang="en-US" sz="2000" dirty="0" err="1"/>
              <a:t>Vostrčila</a:t>
            </a:r>
            <a:r>
              <a:rPr lang="en-US" sz="2000" dirty="0"/>
              <a:t> v v </a:t>
            </a:r>
            <a:r>
              <a:rPr lang="en-US" sz="2000" dirty="0" err="1"/>
              <a:t>polodokumentárním</a:t>
            </a:r>
            <a:r>
              <a:rPr lang="en-US" sz="2000" dirty="0"/>
              <a:t> </a:t>
            </a:r>
            <a:r>
              <a:rPr lang="en-US" sz="2000" dirty="0" err="1"/>
              <a:t>záznamu</a:t>
            </a:r>
            <a:r>
              <a:rPr lang="en-US" sz="2000" dirty="0"/>
              <a:t> </a:t>
            </a:r>
            <a:r>
              <a:rPr lang="en-US" sz="2000" dirty="0" err="1"/>
              <a:t>zkoušky</a:t>
            </a:r>
            <a:r>
              <a:rPr lang="en-US" sz="2000" dirty="0"/>
              <a:t> </a:t>
            </a:r>
            <a:r>
              <a:rPr lang="en-US" sz="2000" dirty="0" err="1"/>
              <a:t>kolínského</a:t>
            </a:r>
            <a:r>
              <a:rPr lang="en-US" sz="2000" dirty="0"/>
              <a:t> </a:t>
            </a:r>
            <a:r>
              <a:rPr lang="en-US" sz="2000" dirty="0" err="1"/>
              <a:t>dechového</a:t>
            </a:r>
            <a:r>
              <a:rPr lang="en-US" sz="2000" dirty="0"/>
              <a:t> </a:t>
            </a:r>
            <a:r>
              <a:rPr lang="en-US" sz="2000" dirty="0" err="1"/>
              <a:t>orchestru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sleduje</a:t>
            </a:r>
            <a:r>
              <a:rPr lang="en-US" sz="2000" dirty="0"/>
              <a:t> </a:t>
            </a:r>
            <a:r>
              <a:rPr lang="en-US" sz="2000" dirty="0" err="1"/>
              <a:t>průběh</a:t>
            </a:r>
            <a:r>
              <a:rPr lang="en-US" sz="2000" dirty="0"/>
              <a:t> </a:t>
            </a:r>
            <a:r>
              <a:rPr lang="en-US" sz="2000" dirty="0" err="1"/>
              <a:t>konkursu</a:t>
            </a:r>
            <a:r>
              <a:rPr lang="en-US" sz="2000" dirty="0"/>
              <a:t> do </a:t>
            </a:r>
            <a:r>
              <a:rPr lang="en-US" sz="2000" dirty="0" err="1"/>
              <a:t>souboru</a:t>
            </a:r>
            <a:r>
              <a:rPr lang="en-US" sz="2000" dirty="0"/>
              <a:t> </a:t>
            </a:r>
            <a:r>
              <a:rPr lang="en-US" sz="2000" dirty="0" err="1"/>
              <a:t>semaforského</a:t>
            </a:r>
            <a:r>
              <a:rPr lang="en-US" sz="2000" dirty="0"/>
              <a:t> </a:t>
            </a:r>
            <a:r>
              <a:rPr lang="en-US" sz="2000" dirty="0" err="1"/>
              <a:t>divadla</a:t>
            </a:r>
            <a:r>
              <a:rPr lang="en-US" sz="2000" dirty="0"/>
              <a:t> a </a:t>
            </a:r>
            <a:r>
              <a:rPr lang="en-US" sz="2000" dirty="0" err="1"/>
              <a:t>několik</a:t>
            </a:r>
            <a:r>
              <a:rPr lang="en-US" sz="2000" dirty="0"/>
              <a:t> </a:t>
            </a:r>
            <a:r>
              <a:rPr lang="en-US" sz="2000" dirty="0" err="1"/>
              <a:t>adeptek</a:t>
            </a:r>
            <a:r>
              <a:rPr lang="en-US" sz="2000" dirty="0"/>
              <a:t> (</a:t>
            </a:r>
            <a:r>
              <a:rPr lang="en-US" sz="2000" dirty="0" err="1"/>
              <a:t>příběh</a:t>
            </a:r>
            <a:r>
              <a:rPr lang="en-US" sz="2000" dirty="0"/>
              <a:t> </a:t>
            </a:r>
            <a:r>
              <a:rPr lang="en-US" sz="2000" dirty="0" err="1"/>
              <a:t>pedikérky</a:t>
            </a:r>
            <a:r>
              <a:rPr lang="en-US" sz="2000" dirty="0"/>
              <a:t> </a:t>
            </a:r>
            <a:r>
              <a:rPr lang="en-US" sz="2000" dirty="0" err="1"/>
              <a:t>Markéty</a:t>
            </a:r>
            <a:r>
              <a:rPr lang="en-US" sz="2000" dirty="0"/>
              <a:t>, </a:t>
            </a:r>
            <a:r>
              <a:rPr lang="en-US" sz="2000" dirty="0" err="1"/>
              <a:t>Věra</a:t>
            </a:r>
            <a:r>
              <a:rPr lang="en-US" sz="2000" dirty="0"/>
              <a:t> </a:t>
            </a:r>
            <a:r>
              <a:rPr lang="en-US" sz="2000" dirty="0" err="1"/>
              <a:t>Křesadlová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dívka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zkoušce</a:t>
            </a:r>
            <a:r>
              <a:rPr lang="en-US" sz="2000" dirty="0"/>
              <a:t> </a:t>
            </a:r>
            <a:r>
              <a:rPr lang="en-US" sz="2000" dirty="0" err="1"/>
              <a:t>zradí</a:t>
            </a:r>
            <a:r>
              <a:rPr lang="en-US" sz="2000" dirty="0"/>
              <a:t> </a:t>
            </a:r>
            <a:r>
              <a:rPr lang="en-US" sz="2000" dirty="0" err="1"/>
              <a:t>tréma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 </a:t>
            </a:r>
            <a:r>
              <a:rPr lang="cs-CZ" sz="2000" dirty="0"/>
              <a:t>Vrcholem montážní pasáž dobového hitu „Oliver Twist“, kterou reprodukují jednotlivé adeptky (komický efekt způsobený střihem různých hlasů a podání)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https://www.youtube.com/watch?v=lavhN6cHLpw&amp;t=3007s</a:t>
            </a:r>
            <a:endParaRPr lang="en-US" sz="2000" dirty="0"/>
          </a:p>
        </p:txBody>
      </p:sp>
      <p:pic>
        <p:nvPicPr>
          <p:cNvPr id="8" name="Zástupný symbol obrázku 7" descr="Obsah obrázku vpředu, muž, žena, stojící&#10;&#10;Popis byl vytvořen automaticky">
            <a:extLst>
              <a:ext uri="{FF2B5EF4-FFF2-40B4-BE49-F238E27FC236}">
                <a16:creationId xmlns:a16="http://schemas.microsoft.com/office/drawing/2014/main" id="{5800688A-750F-DC44-89BE-51FB946F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215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163D49-2631-D049-B756-FB15993A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i="1" dirty="0"/>
              <a:t>Pytel blech</a:t>
            </a:r>
            <a:br>
              <a:rPr lang="cs-CZ" dirty="0"/>
            </a:br>
            <a:r>
              <a:rPr lang="cs-CZ" sz="2800" dirty="0"/>
              <a:t>(1962, r. Věra Chytilová)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C0C2D9E6-FB61-A245-93E7-60CD553A5C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54" r="3854"/>
          <a:stretch>
            <a:fillRect/>
          </a:stretch>
        </p:blipFill>
        <p:spPr>
          <a:xfrm>
            <a:off x="5626104" y="987425"/>
            <a:ext cx="6172200" cy="4873625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7676022-F86F-4145-AAA9-FC2A6822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96" y="2057400"/>
            <a:ext cx="4935542" cy="4343400"/>
          </a:xfrm>
        </p:spPr>
        <p:txBody>
          <a:bodyPr>
            <a:norm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Námět a scénář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Věry Chytilová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Kamera: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Jaromír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Hlasem Evy hovoří herečka Helga Čočková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Ačkoliv byl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Pytel blech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distribuován společně s jejím předchozím, absolventským snímkem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Strop,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nevznikl již pod hlavičkou FAMU, ale Krátkého filmu Praha (jedná se tedy o Chytilové první profesionální zakázku). Jde o kolektivní portrét učnic textilky, jejich vychovatelek a dílenských mistrů a mistrových. Z kolektivu se postupně vyloupne jako hlavní hrdinka prostořeká, hubatá, ale v jádru hodná Jana, která s nově příchozí Evou začne kamarádit.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4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4C73D7-46A5-B04B-8B21-C14AA1EB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1460"/>
            <a:ext cx="5075237" cy="1600200"/>
          </a:xfrm>
        </p:spPr>
        <p:txBody>
          <a:bodyPr/>
          <a:lstStyle/>
          <a:p>
            <a:pPr algn="ctr"/>
            <a:r>
              <a:rPr lang="cs-CZ" sz="3600" b="1" i="1" dirty="0"/>
              <a:t>Černý Petr</a:t>
            </a:r>
            <a:br>
              <a:rPr lang="cs-CZ" sz="3600" b="1" i="1" dirty="0"/>
            </a:br>
            <a:br>
              <a:rPr lang="cs-CZ" dirty="0"/>
            </a:br>
            <a:r>
              <a:rPr lang="cs-CZ" dirty="0"/>
              <a:t>1963, r. Miloš Forman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F4C38DD1-BF72-EB49-AE48-A76F6BAE2A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969125" y="603250"/>
            <a:ext cx="4000500" cy="5651500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C4B8541-189B-BB44-A479-9D7800B61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762" y="2171700"/>
            <a:ext cx="6002338" cy="4229100"/>
          </a:xfrm>
        </p:spPr>
        <p:txBody>
          <a:bodyPr>
            <a:norm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Scénář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Jaroslav Papoušek, Miloš Forman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Jan Němeček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Jiří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Šlitr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Hrají: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Ladislav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Pavla Novotná, Jan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Vostrčil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Vladimír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Pucholt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stejnojmenné autobiografické prózy Jaroslava Papouška, která ale vyšla až po vzniku filmu v roce 1965. Předloha mnohem otevřeněji akcentovala politické tóny – děj se odehrával těsně před převratem roku 1948 a hlavní hrdina Petr byl oproti svému filmovému ztvárnění mnohem samostatnější a vyhraněnější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Černého Petra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vyrobila TS Šebor-Bor, na filmu se jako asistent režie podílel Ivan Passer. Pro Formana představoval výrazný inspirační vzor italský film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(r.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Ermano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1961).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23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FEAF3EB-D2BC-E543-9999-C4D24863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cs-CZ" b="1" i="1" dirty="0"/>
              <a:t>Pytel blech </a:t>
            </a:r>
            <a:r>
              <a:rPr lang="cs-CZ" b="1" dirty="0"/>
              <a:t>a </a:t>
            </a:r>
            <a:r>
              <a:rPr lang="cs-CZ" b="1" i="1" dirty="0"/>
              <a:t>Černý Petr</a:t>
            </a:r>
            <a:r>
              <a:rPr lang="cs-CZ" b="1" dirty="0"/>
              <a:t>: Otázky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9AAF70-D6B9-264D-ACFD-4EF132FB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243016"/>
            <a:ext cx="11730037" cy="5033963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Ve filmu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Pytel blech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cítíme paradox – na jednu stranu působí jako autentická reportáž ze života dívek, i když jde o dílo inscenované. Které prvky se na tomto pnutí podílejí a proč (dialogy, komentář, kamera, herecké výkony)?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Srovnejte si Chytilové pohled za zdi dívčího internátu s tím, jaký přináší Miloš Forman ve filmu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Lásky jedné plavovlásky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Ačkoliv oba filmy v sobě mají veristické/civilistické prvky, jde o srovnatelné vize dívčího dospívání? Co mají společné a v čem se liší?</a:t>
            </a:r>
          </a:p>
          <a:p>
            <a:pPr marL="0" indent="0" algn="just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Jak konkrétně se ve filmu projevuje mezigenerační střet? Jde o konfrontace ryze verbální nebo jej Miloš Forman vyjadřuje i jinými prostředky? 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Ačkoliv Petr postrádá celistvější psychologický profil, zkuste ho s pomocí všech filmových indicií charakterizovat. Jde o mladíka, který se nechává vláčet situacemi i lidmi nebo si jde za svým, jen v pomalejším tempu? Co nám o něm prozrazují jeho pohyby, jeho taneční kreace, výraz jeho tváře u stolu s otcem?</a:t>
            </a:r>
          </a:p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Přes všechen nesoulad mezi mládeží a jejich rodiči zůstává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Černý Petr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hlavně komedií. Spíš než z parodického výsměchu prototypu maloměšťáckého otce snímek čerpá svůj humor z momentů trapnosti. Souhlasíte s takovým tvrzením? Které postavy/scény v sobě tuto stylizaci nesou a jak Forman efektu komické trapnosti dosahuje?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586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E9315-679E-F54A-A50E-A5A5FC4F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Juvenilizace</a:t>
            </a:r>
            <a:r>
              <a:rPr lang="cs-CZ" b="1" dirty="0"/>
              <a:t>“ kina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65F01-D716-E24F-B5CC-518D2710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0" y="2657486"/>
            <a:ext cx="7734300" cy="3919538"/>
          </a:xfrm>
        </p:spPr>
        <p:txBody>
          <a:bodyPr>
            <a:normAutofit fontScale="92500"/>
          </a:bodyPr>
          <a:lstStyle/>
          <a:p>
            <a:r>
              <a:rPr lang="cs-CZ" dirty="0"/>
              <a:t>Ve druhé polovině 50.let rekordně roste návštěvnost kin; naopak v průběhu 60. let klesá.</a:t>
            </a:r>
          </a:p>
          <a:p>
            <a:r>
              <a:rPr lang="cs-CZ" dirty="0"/>
              <a:t>Televize jako důležitý faktor poklesu návštěvnosti &gt;&gt; na přelomu 50. a 60. let se stává preferovaným způsobem trávení volného času pro střední generaci. </a:t>
            </a:r>
          </a:p>
          <a:p>
            <a:r>
              <a:rPr lang="cs-CZ" dirty="0"/>
              <a:t>Mladí diváci se naopak stahují do kin (+ letní kina)</a:t>
            </a:r>
          </a:p>
          <a:p>
            <a:r>
              <a:rPr lang="cs-CZ" dirty="0">
                <a:effectLst/>
              </a:rPr>
              <a:t>Mladé publikum láká žánrová zábava a snímky </a:t>
            </a:r>
            <a:r>
              <a:rPr lang="cs-CZ" dirty="0"/>
              <a:t>vyrůstající z nové hudebně-divadelní kultury (</a:t>
            </a:r>
            <a:r>
              <a:rPr lang="cs-CZ" i="1" dirty="0"/>
              <a:t>Starci na chmelu, Kdyby tisíc klarinetů, Lásky jedné plavovlásky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450CC15-7166-D447-91A6-B7F418E6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52" y="3326362"/>
            <a:ext cx="2472147" cy="3531638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82F513D-7DC8-8A4D-9391-5A9E6944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23" y="0"/>
            <a:ext cx="2507976" cy="3531639"/>
          </a:xfrm>
          <a:prstGeom prst="rect">
            <a:avLst/>
          </a:prstGeom>
        </p:spPr>
      </p:pic>
      <p:pic>
        <p:nvPicPr>
          <p:cNvPr id="11" name="Obrázek 10" descr="Obsah obrázku osoba, fotka, skupina, pózování&#10;&#10;Popis byl vytvořen automaticky">
            <a:extLst>
              <a:ext uri="{FF2B5EF4-FFF2-40B4-BE49-F238E27FC236}">
                <a16:creationId xmlns:a16="http://schemas.microsoft.com/office/drawing/2014/main" id="{BAB9EFFB-31B1-5A4C-B386-4DB6A78EA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11" y="0"/>
            <a:ext cx="3523512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F97B20-FDE3-AE4E-BAB0-2C87A898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Generace filmových postav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AD44B-DEBA-0E48-BFEC-77AD9076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r>
              <a:rPr lang="cs-CZ" sz="2000" dirty="0"/>
              <a:t>V první polovině 60. let jsou NV filmy většinou zasazené v současnosti, apolitické (Evald Schorm?), s postavami patřícími k průměrné „střední třídě“</a:t>
            </a:r>
          </a:p>
          <a:p>
            <a:r>
              <a:rPr lang="cs-CZ" sz="2000" dirty="0"/>
              <a:t>V mladé generaci dochází k inovaci skrz nové tváře – často všední, průměrné</a:t>
            </a:r>
          </a:p>
          <a:p>
            <a:r>
              <a:rPr lang="cs-CZ" sz="2000" dirty="0"/>
              <a:t>Její reflexe spíš v komicko-groteskním než tragickém duchu</a:t>
            </a:r>
          </a:p>
          <a:p>
            <a:r>
              <a:rPr lang="cs-CZ" sz="2000" dirty="0"/>
              <a:t>Chlapci-dorostenci často infantilní a neohrabaní, žádní rebelové bez příčiny (Formanovi hrdinové); dále skupina lyrických a senzuálních mladíků (</a:t>
            </a:r>
            <a:r>
              <a:rPr lang="cs-CZ" sz="2000" dirty="0" err="1"/>
              <a:t>Fajolo</a:t>
            </a:r>
            <a:r>
              <a:rPr lang="cs-CZ" sz="2000" dirty="0"/>
              <a:t> v </a:t>
            </a:r>
            <a:r>
              <a:rPr lang="cs-CZ" sz="2000" i="1" dirty="0" err="1"/>
              <a:t>Slnku</a:t>
            </a:r>
            <a:r>
              <a:rPr lang="cs-CZ" sz="2000" i="1" dirty="0"/>
              <a:t> v </a:t>
            </a:r>
            <a:r>
              <a:rPr lang="cs-CZ" sz="2000" i="1" dirty="0" err="1"/>
              <a:t>sieti</a:t>
            </a:r>
            <a:r>
              <a:rPr lang="cs-CZ" sz="2000" dirty="0"/>
              <a:t>, postavy ztvárněné Vladimírem </a:t>
            </a:r>
            <a:r>
              <a:rPr lang="cs-CZ" sz="2000" dirty="0" err="1"/>
              <a:t>Pucholtem</a:t>
            </a:r>
            <a:r>
              <a:rPr lang="cs-CZ" sz="2000" dirty="0"/>
              <a:t> a Václavem Neckářem)</a:t>
            </a:r>
          </a:p>
          <a:p>
            <a:endParaRPr lang="cs-CZ" sz="2000" dirty="0"/>
          </a:p>
        </p:txBody>
      </p:sp>
      <p:pic>
        <p:nvPicPr>
          <p:cNvPr id="9" name="Obrázek 8" descr="Obsah obrázku osoba, pózování, fotka, nošení&#10;&#10;Popis byl vytvořen automaticky">
            <a:extLst>
              <a:ext uri="{FF2B5EF4-FFF2-40B4-BE49-F238E27FC236}">
                <a16:creationId xmlns:a16="http://schemas.microsoft.com/office/drawing/2014/main" id="{D94F7461-B885-2A42-8E94-59C95020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15" r="2" b="2818"/>
          <a:stretch/>
        </p:blipFill>
        <p:spPr>
          <a:xfrm>
            <a:off x="6412116" y="10"/>
            <a:ext cx="5779884" cy="2287806"/>
          </a:xfrm>
          <a:prstGeom prst="rect">
            <a:avLst/>
          </a:prstGeom>
        </p:spPr>
      </p:pic>
      <p:pic>
        <p:nvPicPr>
          <p:cNvPr id="5" name="Obrázek 4" descr="Obsah obrázku osoba, interiér, stůl, vsedě&#10;&#10;Popis byl vytvořen automaticky">
            <a:extLst>
              <a:ext uri="{FF2B5EF4-FFF2-40B4-BE49-F238E27FC236}">
                <a16:creationId xmlns:a16="http://schemas.microsoft.com/office/drawing/2014/main" id="{BA27F09D-BA2D-944C-B8DD-C4A3449E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15" r="2" b="33164"/>
          <a:stretch/>
        </p:blipFill>
        <p:spPr>
          <a:xfrm>
            <a:off x="6412116" y="4570184"/>
            <a:ext cx="5779884" cy="2287816"/>
          </a:xfrm>
          <a:prstGeom prst="rect">
            <a:avLst/>
          </a:prstGeom>
        </p:spPr>
      </p:pic>
      <p:pic>
        <p:nvPicPr>
          <p:cNvPr id="7" name="Obrázek 6" descr="Obsah obrázku osoba, ležící, postel, žena&#10;&#10;Popis byl vytvořen automaticky">
            <a:extLst>
              <a:ext uri="{FF2B5EF4-FFF2-40B4-BE49-F238E27FC236}">
                <a16:creationId xmlns:a16="http://schemas.microsoft.com/office/drawing/2014/main" id="{483F9EA6-2E34-8D4B-AA4C-2E50CBB8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6" b="23463"/>
          <a:stretch/>
        </p:blipFill>
        <p:spPr>
          <a:xfrm>
            <a:off x="6412116" y="2288006"/>
            <a:ext cx="5779884" cy="22878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F60CA-0D35-4EA9-88FF-242F3B56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987" y="706069"/>
            <a:ext cx="826011" cy="619362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8078E8-75E8-4FE2-A60F-C677E3D6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čelenka, oblečení, osoba, čepice&#10;&#10;Popis byl vytvořen automaticky">
            <a:extLst>
              <a:ext uri="{FF2B5EF4-FFF2-40B4-BE49-F238E27FC236}">
                <a16:creationId xmlns:a16="http://schemas.microsoft.com/office/drawing/2014/main" id="{53283A40-4575-7641-A31D-22A1E43F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698500"/>
            <a:ext cx="2489200" cy="2413000"/>
          </a:xfrm>
          <a:prstGeom prst="rect">
            <a:avLst/>
          </a:prstGeom>
        </p:spPr>
      </p:pic>
      <p:pic>
        <p:nvPicPr>
          <p:cNvPr id="5" name="Obrázek 4" descr="Obsah obrázku osoba, žena, dívka, vsedě&#10;&#10;Popis byl vytvořen automaticky">
            <a:extLst>
              <a:ext uri="{FF2B5EF4-FFF2-40B4-BE49-F238E27FC236}">
                <a16:creationId xmlns:a16="http://schemas.microsoft.com/office/drawing/2014/main" id="{98195E7B-49AC-E14B-BAA0-6C43E980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3187700"/>
            <a:ext cx="2489200" cy="1574800"/>
          </a:xfrm>
          <a:prstGeom prst="rect">
            <a:avLst/>
          </a:prstGeom>
        </p:spPr>
      </p:pic>
      <p:pic>
        <p:nvPicPr>
          <p:cNvPr id="7" name="Obrázek 6" descr="Obsah obrázku osoba, interiér, okno, mladý&#10;&#10;Popis byl vytvořen automaticky">
            <a:extLst>
              <a:ext uri="{FF2B5EF4-FFF2-40B4-BE49-F238E27FC236}">
                <a16:creationId xmlns:a16="http://schemas.microsoft.com/office/drawing/2014/main" id="{71BB53E0-59D6-7B41-A883-C8F81D999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4826000"/>
            <a:ext cx="2489200" cy="1295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179001-BE0E-5E4F-8E0E-47B6AAA2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5370576" cy="2135867"/>
          </a:xfrm>
        </p:spPr>
        <p:txBody>
          <a:bodyPr anchor="b">
            <a:normAutofit/>
          </a:bodyPr>
          <a:lstStyle/>
          <a:p>
            <a:r>
              <a:rPr lang="cs-CZ" sz="4800" b="1"/>
              <a:t>Generace filmových postav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FBFCC-D653-044A-96F5-53DD061C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0200"/>
            <a:ext cx="5359400" cy="3086100"/>
          </a:xfrm>
        </p:spPr>
        <p:txBody>
          <a:bodyPr wrap="square" anchor="t">
            <a:normAutofit/>
          </a:bodyPr>
          <a:lstStyle/>
          <a:p>
            <a:r>
              <a:rPr lang="cs-CZ" sz="1300" dirty="0"/>
              <a:t>Dívčí postavy nejsou reflektovány tak často jako mladíci; mnohem víc než chlapci vázané na výrazné ženské herecké osobnosti.</a:t>
            </a:r>
          </a:p>
          <a:p>
            <a:r>
              <a:rPr lang="cs-CZ" sz="1300" dirty="0"/>
              <a:t>Výjimkou jsou filmy Věry Chytilové (</a:t>
            </a:r>
            <a:r>
              <a:rPr lang="cs-CZ" sz="1300" i="1" dirty="0"/>
              <a:t>Strop, O něčem jiném, Ovoce stromů rajských jíme</a:t>
            </a:r>
            <a:r>
              <a:rPr lang="cs-CZ" sz="1300" dirty="0"/>
              <a:t>) &gt;&gt; téma ženského sebepoznání a emancipace, ale i komediální nádech + </a:t>
            </a:r>
            <a:r>
              <a:rPr lang="cs-CZ" sz="1300" i="1" dirty="0"/>
              <a:t>Sedmikrásky </a:t>
            </a:r>
            <a:r>
              <a:rPr lang="cs-CZ" sz="1300" dirty="0"/>
              <a:t>jako portrét ženství mladého, poživačného a destruktivního. </a:t>
            </a:r>
          </a:p>
          <a:p>
            <a:r>
              <a:rPr lang="cs-CZ" sz="1300" dirty="0"/>
              <a:t>Typ naivní blondýnky (Lásky jedné plavovlásky) a koketní brunety (</a:t>
            </a:r>
            <a:r>
              <a:rPr lang="cs-CZ" sz="1300" i="1" dirty="0"/>
              <a:t>Černý Petr</a:t>
            </a:r>
            <a:r>
              <a:rPr lang="cs-CZ" sz="1300" dirty="0"/>
              <a:t>, Věra Křesadlová, Táňa Fischerová v </a:t>
            </a:r>
            <a:r>
              <a:rPr lang="cs-CZ" sz="1300" i="1" dirty="0"/>
              <a:t>Hotelu pro cizince</a:t>
            </a:r>
            <a:r>
              <a:rPr lang="cs-CZ" sz="1300" dirty="0"/>
              <a:t>)</a:t>
            </a:r>
          </a:p>
          <a:p>
            <a:r>
              <a:rPr lang="cs-CZ" sz="1300" dirty="0"/>
              <a:t>Jana Brejchová se objevuje ve filmech Evalda Schorma (</a:t>
            </a:r>
            <a:r>
              <a:rPr lang="cs-CZ" sz="1300" i="1" dirty="0"/>
              <a:t>Každý den odvahu, Návrat ztraceného syna, Farářův konec</a:t>
            </a:r>
            <a:r>
              <a:rPr lang="cs-CZ" sz="1300" dirty="0"/>
              <a:t>).</a:t>
            </a:r>
          </a:p>
          <a:p>
            <a:r>
              <a:rPr lang="cs-CZ" sz="1300" dirty="0"/>
              <a:t>Intelekt jako negativní rys (redaktorka ztvárněná Jiřinou Jiráskovou v </a:t>
            </a:r>
            <a:r>
              <a:rPr lang="cs-CZ" sz="1300" i="1" dirty="0"/>
              <a:t>Každý den odvahu</a:t>
            </a:r>
            <a:r>
              <a:rPr lang="cs-CZ" sz="1300" dirty="0"/>
              <a:t>). </a:t>
            </a:r>
          </a:p>
          <a:p>
            <a:endParaRPr lang="cs-CZ" sz="1300" dirty="0"/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25450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995D08-40E6-7E41-A363-BFFCA5B9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Střední a starší generace filmových postav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B4BB0-5867-B54A-989A-52BC1333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r>
              <a:rPr lang="cs-CZ" sz="2000"/>
              <a:t>Namísto vypjatého heroismu spíš rodičovská všednost</a:t>
            </a:r>
          </a:p>
          <a:p>
            <a:r>
              <a:rPr lang="cs-CZ" sz="2000"/>
              <a:t>Mezigenerační střet nejčastěji tematizován ve filmech Miloše Formana, Ivana Passera a Jaroslava Papouška; pozitivní vizi mezigeneračního soužití pak nabízí </a:t>
            </a:r>
            <a:r>
              <a:rPr lang="cs-CZ" sz="2000" i="1"/>
              <a:t>Intimní osvětlení</a:t>
            </a:r>
          </a:p>
          <a:p>
            <a:r>
              <a:rPr lang="cs-CZ" sz="2000"/>
              <a:t>Postavy otců jako reflexe totalitního patriarchátu, ale také kontinuita s kondelíkovskou veseloherní tradicí domácí kinematografie (Jan Vostrčil, Josef Šebánek)</a:t>
            </a:r>
          </a:p>
          <a:p>
            <a:r>
              <a:rPr lang="cs-CZ" sz="2000"/>
              <a:t>Postavy matek nejsou oproti starším filmům z 30. a 40. let nijak výrazné </a:t>
            </a:r>
          </a:p>
        </p:txBody>
      </p:sp>
      <p:pic>
        <p:nvPicPr>
          <p:cNvPr id="5" name="Obrázek 4" descr="Obsah obrázku osoba, muž, interiér, budova&#10;&#10;Popis byl vytvořen automaticky">
            <a:extLst>
              <a:ext uri="{FF2B5EF4-FFF2-40B4-BE49-F238E27FC236}">
                <a16:creationId xmlns:a16="http://schemas.microsoft.com/office/drawing/2014/main" id="{168546D6-BEDD-F441-B6CC-BBC405CEC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0" r="2" b="36691"/>
          <a:stretch/>
        </p:blipFill>
        <p:spPr>
          <a:xfrm>
            <a:off x="6412116" y="10"/>
            <a:ext cx="5779884" cy="2287806"/>
          </a:xfrm>
          <a:prstGeom prst="rect">
            <a:avLst/>
          </a:prstGeom>
        </p:spPr>
      </p:pic>
      <p:pic>
        <p:nvPicPr>
          <p:cNvPr id="9" name="Obrázek 8" descr="Obsah obrázku osoba, muž, žena, stojící&#10;&#10;Popis byl vytvořen automaticky">
            <a:extLst>
              <a:ext uri="{FF2B5EF4-FFF2-40B4-BE49-F238E27FC236}">
                <a16:creationId xmlns:a16="http://schemas.microsoft.com/office/drawing/2014/main" id="{EB250CB8-E92B-9B43-AE55-41415100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13" r="-1" b="31788"/>
          <a:stretch/>
        </p:blipFill>
        <p:spPr>
          <a:xfrm>
            <a:off x="6412116" y="4570184"/>
            <a:ext cx="5779884" cy="2287816"/>
          </a:xfrm>
          <a:prstGeom prst="rect">
            <a:avLst/>
          </a:prstGeom>
        </p:spPr>
      </p:pic>
      <p:pic>
        <p:nvPicPr>
          <p:cNvPr id="7" name="Obrázek 6" descr="Obsah obrázku osoba, žena, exteriér, držení&#10;&#10;Popis byl vytvořen automaticky">
            <a:extLst>
              <a:ext uri="{FF2B5EF4-FFF2-40B4-BE49-F238E27FC236}">
                <a16:creationId xmlns:a16="http://schemas.microsoft.com/office/drawing/2014/main" id="{0CB28F24-71FF-B44F-B5B4-FCC97FDBC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88" r="3" b="26301"/>
          <a:stretch/>
        </p:blipFill>
        <p:spPr>
          <a:xfrm>
            <a:off x="6412116" y="2288006"/>
            <a:ext cx="5779884" cy="22878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05F97-E7BF-D540-864A-1E56A4C4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46"/>
            <a:ext cx="4595071" cy="1645501"/>
          </a:xfrm>
        </p:spPr>
        <p:txBody>
          <a:bodyPr>
            <a:normAutofit/>
          </a:bodyPr>
          <a:lstStyle/>
          <a:p>
            <a:r>
              <a:rPr lang="cs-CZ" b="1"/>
              <a:t>Miloš Forman (1932–2018)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36903-114D-224A-B787-DF54BF6C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6147"/>
            <a:ext cx="5999490" cy="4688953"/>
          </a:xfrm>
        </p:spPr>
        <p:txBody>
          <a:bodyPr>
            <a:noAutofit/>
          </a:bodyPr>
          <a:lstStyle/>
          <a:p>
            <a:r>
              <a:rPr lang="cs-CZ" sz="2000" dirty="0"/>
              <a:t>„… mě lidi středního věku nedojímají. […] jsou mocní. Mě dojímá bezmocnost mladých a starých. To jsou dvě skupiny, které jsou zpravidla nejhůř manipulovány společenským řádem.“ &gt;&gt; mezigenerační konflikt je pro jeho ranou tvorbu typický </a:t>
            </a:r>
          </a:p>
          <a:p>
            <a:r>
              <a:rPr lang="cs-CZ" sz="2000" dirty="0"/>
              <a:t>práce s neherci (</a:t>
            </a:r>
            <a:r>
              <a:rPr lang="cs-CZ" sz="2000" dirty="0" err="1"/>
              <a:t>čs</a:t>
            </a:r>
            <a:r>
              <a:rPr lang="cs-CZ" sz="2000" dirty="0"/>
              <a:t> období)</a:t>
            </a:r>
          </a:p>
          <a:p>
            <a:r>
              <a:rPr lang="cs-CZ" sz="2000" dirty="0"/>
              <a:t>Hrdinové-outsideři, žádné vzory nebo příkladní mládežníci</a:t>
            </a:r>
          </a:p>
          <a:p>
            <a:r>
              <a:rPr lang="cs-CZ" sz="2000" dirty="0"/>
              <a:t>Jako válečný sirotek byl přijatý na Kolej Jiřího z Poděbrad, odkud byl v roce 1951 za údajné zesměšňování KSČ vyloučen</a:t>
            </a:r>
          </a:p>
          <a:p>
            <a:r>
              <a:rPr lang="cs-CZ" sz="2000" dirty="0"/>
              <a:t>Neúspěšně se hlásil na DAMU, absolvoval </a:t>
            </a:r>
            <a:r>
              <a:rPr lang="cs-CZ" sz="2000" dirty="0" err="1"/>
              <a:t>scénáristiku</a:t>
            </a:r>
            <a:r>
              <a:rPr lang="cs-CZ" sz="2000" dirty="0"/>
              <a:t> a dramaturgii na FAMU</a:t>
            </a:r>
          </a:p>
          <a:p>
            <a:r>
              <a:rPr lang="cs-CZ" sz="2000" dirty="0"/>
              <a:t>Spolupracoval s Alfrédem </a:t>
            </a:r>
            <a:r>
              <a:rPr lang="cs-CZ" sz="2000" dirty="0" err="1"/>
              <a:t>Radokem</a:t>
            </a:r>
            <a:r>
              <a:rPr lang="cs-CZ" sz="2000" dirty="0"/>
              <a:t>, Martinem Fričem a Ivo Novákem</a:t>
            </a:r>
          </a:p>
        </p:txBody>
      </p:sp>
      <p:pic>
        <p:nvPicPr>
          <p:cNvPr id="9" name="Obrázek 8" descr="Obsah obrázku stůl, místnost&#10;&#10;Popis byl vytvořen automaticky">
            <a:extLst>
              <a:ext uri="{FF2B5EF4-FFF2-40B4-BE49-F238E27FC236}">
                <a16:creationId xmlns:a16="http://schemas.microsoft.com/office/drawing/2014/main" id="{9E6574EA-711F-5A43-9381-98063267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52" y="321734"/>
            <a:ext cx="2239527" cy="3221566"/>
          </a:xfrm>
          <a:prstGeom prst="rect">
            <a:avLst/>
          </a:prstGeom>
        </p:spPr>
      </p:pic>
      <p:pic>
        <p:nvPicPr>
          <p:cNvPr id="5" name="Obrázek 4" descr="Obsah obrázku text, kniha, fotka, tráva&#10;&#10;Popis byl vytvořen automaticky">
            <a:extLst>
              <a:ext uri="{FF2B5EF4-FFF2-40B4-BE49-F238E27FC236}">
                <a16:creationId xmlns:a16="http://schemas.microsoft.com/office/drawing/2014/main" id="{59A439EF-961F-DB47-8492-150F52B70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68" y="321734"/>
            <a:ext cx="2239526" cy="3187938"/>
          </a:xfrm>
          <a:prstGeom prst="rect">
            <a:avLst/>
          </a:prstGeom>
        </p:spPr>
      </p:pic>
      <p:pic>
        <p:nvPicPr>
          <p:cNvPr id="7" name="Obrázek 6" descr="Obsah obrázku text, kniha, podepsat&#10;&#10;Popis byl vytvořen automaticky">
            <a:extLst>
              <a:ext uri="{FF2B5EF4-FFF2-40B4-BE49-F238E27FC236}">
                <a16:creationId xmlns:a16="http://schemas.microsoft.com/office/drawing/2014/main" id="{9CB65341-6A46-E24A-984C-F0798BA40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005" y="3653577"/>
            <a:ext cx="2239525" cy="30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6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1071</Words>
  <Application>Microsoft Macintosh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 Medium</vt:lpstr>
      <vt:lpstr>Motiv Office</vt:lpstr>
      <vt:lpstr>Česká nová vlna  </vt:lpstr>
      <vt:lpstr>Pytel blech (1962, r. Věra Chytilová) </vt:lpstr>
      <vt:lpstr>Černý Petr  1963, r. Miloš Forman</vt:lpstr>
      <vt:lpstr>Pytel blech a Černý Petr: Otázky</vt:lpstr>
      <vt:lpstr>„Juvenilizace“ kina </vt:lpstr>
      <vt:lpstr>Generace filmových postav </vt:lpstr>
      <vt:lpstr>Generace filmových postav</vt:lpstr>
      <vt:lpstr>Střední a starší generace filmových postav</vt:lpstr>
      <vt:lpstr>Miloš Forman (1932–2018)</vt:lpstr>
      <vt:lpstr>Konkurs / Kdyby ty muziky nebyly  (1963)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5</cp:revision>
  <dcterms:created xsi:type="dcterms:W3CDTF">2020-11-03T19:34:35Z</dcterms:created>
  <dcterms:modified xsi:type="dcterms:W3CDTF">2022-10-19T18:04:52Z</dcterms:modified>
</cp:coreProperties>
</file>