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FFC7"/>
    <a:srgbClr val="ACE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27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18311-B924-C142-8DD7-6AFDF5F45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3E3C16-DDCB-1941-B5DA-700A89F70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9CE0E6-22B0-914E-A96D-4FFC16F6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9C9B40-DF12-D24F-BCD9-6929D2FE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786D60-93B0-3442-BA14-C26EBA63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7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770FA-14C4-1146-9D67-6A467369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786DF2-5740-E64B-86B4-CC12A3788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0A0C86-766C-8048-8D14-1E568087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5AF303-9B52-5347-8064-254915F3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5E77F8-8124-654A-B6DA-8AE3E053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73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436DC3-DE23-CE48-B33D-56327D488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3D3AB7-E085-A646-942D-3492854B8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D7C07-794C-B240-A102-AAD86332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AF0227-EAA8-9146-B06D-1CFF010D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AE6952-2506-884A-9A37-7DA056FD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01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464F5-775C-B640-9321-26EE0A9A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AF21E-2FB1-7841-870E-72DBB82CE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433AC4-F277-3B47-BE6E-DA338530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E2D5CD-9FA0-D94C-A0B8-BFD7EE92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CF0418-8B73-6349-93DF-12F8142D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4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90A91-5777-2948-8230-50A888D8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71E764-904B-AA4E-A65B-2970911EE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819D91-EEA5-9341-9526-B561E4FF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EFB274-4E1E-B343-9EBD-DC6ACD5A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06C165-B052-9843-BD94-8EAFBD4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C3F52-D3BF-5A4B-B4DD-37B9A5CB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2FBA2-95BE-2A43-9D0E-96F4E3C2F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B3D505-E5E5-8F49-A774-8207957E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8954B6-202C-C64F-A7B1-FDBD50B9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5F2F79-E158-7541-904D-1BE03DB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E5FF3E-EFB8-824D-BE6C-519CDDB2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01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B54DA-7EFC-594C-B6BB-0A48BDB5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3E3992-4C30-B84A-AF72-D9EDA10F5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C3200E-5595-2E4B-8A90-FD4D2E4E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D2FB1F-6493-E74A-9B75-303FD725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E9A33A-D635-444C-87B0-8ACB7F6E8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C714E4-BDB7-6143-AD46-44C105EE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3B02D7-10C0-B340-ADAA-99FBFEA4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A96483-8B29-8E4B-BFE5-1A88D5FB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79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B7942-AAF7-C74E-A8E4-239FA646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E36EDC-3A82-0B42-9242-7C63693A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65EDA6-15DB-F24A-9F08-AB3FD253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E05C1F-1472-5A4D-9E7C-1CE79349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22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006FB0-D682-4C44-B1B9-650B12BB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642AC5-4521-9E4B-99E4-F6CDB556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B0E90B-DAC6-484E-B5E1-188E86A3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78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3A51B-8906-2E4A-973C-6D5E9F6A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4E25A-6121-B54A-AA63-E5858EEFC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631F55-B58D-DE43-9DCE-D7A603041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8D5EA0-3DEB-9540-9535-7E2E26BB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8F7324-B8DB-274B-B6F3-2AE1C298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523C76-6E9B-084B-8387-CDE15E3B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8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E3929-A112-7F46-99A1-2A9831E6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430BDA-A520-3747-AB9A-3062F7E2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C0A26E-9EC5-C54A-A55E-384854B6E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F70AD6-306F-2B47-92B2-FE8841F8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0E80F0-3631-2240-B497-9B4EF052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7F8624-98F3-EC4D-94CD-1541A122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53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BD2702-7866-C74C-B6BD-2C262EBB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AAACA1-2D20-0C4E-9B3B-73D1D653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A7B3FD-D958-F54F-8560-072F3D40C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86B6-417A-9F44-97A8-6A97445CB201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C84167-6839-414C-84AC-CD9B215FB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4F1B78-1A86-D34B-AE3D-65BB0A01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qrX9s0zVy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22B18-3D14-D542-9207-4A9C20862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F5F2D7-43D9-DC4A-A4A8-4A68313F2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</a:t>
            </a:r>
          </a:p>
          <a:p>
            <a:r>
              <a:rPr lang="cs-CZ" dirty="0"/>
              <a:t>24. 11. 2022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61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Snímek obrazovky 2017-10-22 v 19.01.23.png">
            <a:extLst>
              <a:ext uri="{FF2B5EF4-FFF2-40B4-BE49-F238E27FC236}">
                <a16:creationId xmlns:a16="http://schemas.microsoft.com/office/drawing/2014/main" id="{58367677-D918-0E47-91DC-56590D018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1" r="17043"/>
          <a:stretch/>
        </p:blipFill>
        <p:spPr>
          <a:xfrm>
            <a:off x="886344" y="643467"/>
            <a:ext cx="4805912" cy="5571066"/>
          </a:xfrm>
          <a:prstGeom prst="rect">
            <a:avLst/>
          </a:prstGeom>
        </p:spPr>
      </p:pic>
      <p:pic>
        <p:nvPicPr>
          <p:cNvPr id="6" name="Content Placeholder 6" descr="Snímek obrazovky 2017-10-22 v 18.53.43.png">
            <a:extLst>
              <a:ext uri="{FF2B5EF4-FFF2-40B4-BE49-F238E27FC236}">
                <a16:creationId xmlns:a16="http://schemas.microsoft.com/office/drawing/2014/main" id="{56449B49-5377-D645-850C-0938B798D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r="35562"/>
          <a:stretch/>
        </p:blipFill>
        <p:spPr>
          <a:xfrm>
            <a:off x="6499741" y="643467"/>
            <a:ext cx="48059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8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AE731-4AFA-3242-8E79-B0F6F756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232" y="365760"/>
            <a:ext cx="4928616" cy="2057400"/>
          </a:xfrm>
        </p:spPr>
        <p:txBody>
          <a:bodyPr anchor="b">
            <a:normAutofit/>
          </a:bodyPr>
          <a:lstStyle/>
          <a:p>
            <a:r>
              <a:rPr lang="cs-CZ" sz="4000" b="1"/>
              <a:t>Ester Krumbachová (1923–1996)</a:t>
            </a:r>
            <a:br>
              <a:rPr lang="cs-CZ" sz="4000"/>
            </a:br>
            <a:endParaRPr lang="cs-CZ" sz="4000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E31B8AE6-85B9-834C-94AF-D75DC5B77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70" y="206317"/>
            <a:ext cx="2079706" cy="3388697"/>
          </a:xfrm>
          <a:prstGeom prst="rect">
            <a:avLst/>
          </a:prstGeom>
        </p:spPr>
      </p:pic>
      <p:pic>
        <p:nvPicPr>
          <p:cNvPr id="6" name="Obrázek 5" descr="Obsah obrázku osoba, dav&#10;&#10;Popis byl vytvořen automaticky">
            <a:extLst>
              <a:ext uri="{FF2B5EF4-FFF2-40B4-BE49-F238E27FC236}">
                <a16:creationId xmlns:a16="http://schemas.microsoft.com/office/drawing/2014/main" id="{64EFF730-4577-944B-A970-0CF4AAFF2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3793831"/>
            <a:ext cx="4855464" cy="255303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43719-1D57-7548-8836-52C7B9C0B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232" y="2114550"/>
            <a:ext cx="4928616" cy="4048506"/>
          </a:xfrm>
        </p:spPr>
        <p:txBody>
          <a:bodyPr anchor="t">
            <a:normAutofit/>
          </a:bodyPr>
          <a:lstStyle/>
          <a:p>
            <a:r>
              <a:rPr lang="cs-CZ" sz="1700" dirty="0"/>
              <a:t>„šedá eminence“, „múza československé nové vlny“</a:t>
            </a:r>
          </a:p>
          <a:p>
            <a:r>
              <a:rPr lang="cs-CZ" sz="1700" dirty="0"/>
              <a:t>výtvarnice, kostýmní výtvarnice, spisovatelka, scenáristka, textařka, dramaturgyně, režisérka</a:t>
            </a:r>
          </a:p>
          <a:p>
            <a:r>
              <a:rPr lang="cs-CZ" sz="1700" dirty="0"/>
              <a:t>Podílela se na řadě projektů NV, v různých funkcích &gt;&gt; princip kolektivního autorství NV filmů?</a:t>
            </a:r>
          </a:p>
          <a:p>
            <a:r>
              <a:rPr lang="cs-CZ" sz="1700" dirty="0"/>
              <a:t>Jediná režie: </a:t>
            </a:r>
            <a:r>
              <a:rPr lang="cs-CZ" sz="1700" i="1" dirty="0"/>
              <a:t>Vražda ing. Čerta </a:t>
            </a:r>
            <a:r>
              <a:rPr lang="cs-CZ" sz="1700" dirty="0"/>
              <a:t>(1970)</a:t>
            </a:r>
          </a:p>
          <a:p>
            <a:r>
              <a:rPr lang="cs-CZ" sz="1700" dirty="0">
                <a:hlinkClick r:id="rId4"/>
              </a:rPr>
              <a:t>https://www.youtube.com/watch?v=pqrX9s0zVyA</a:t>
            </a:r>
            <a:endParaRPr lang="cs-CZ" sz="1700" dirty="0"/>
          </a:p>
          <a:p>
            <a:r>
              <a:rPr lang="cs-CZ" sz="1700" dirty="0"/>
              <a:t>Film nikdy nestudovala; po studiích užité malby na brněnské SUPŠ se několik let věnovala divadelní scénografii &gt;&gt; film ji láká jako </a:t>
            </a:r>
            <a:r>
              <a:rPr lang="cs-CZ" sz="1700" i="1" dirty="0" err="1"/>
              <a:t>gesamtkunstwerk</a:t>
            </a:r>
            <a:r>
              <a:rPr lang="cs-CZ" sz="1700" dirty="0"/>
              <a:t>, který dovoloval propojit výtvarné umění, slovo a pohyb s kompozicí barev. 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5332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DC82B-4CD3-C647-8979-472CA2B3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232" y="365760"/>
            <a:ext cx="4928616" cy="920115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dirty="0"/>
              <a:t>Ester Krumbachová</a:t>
            </a:r>
          </a:p>
        </p:txBody>
      </p:sp>
      <p:pic>
        <p:nvPicPr>
          <p:cNvPr id="9" name="Obrázek 8" descr="Obsah obrázku osoba&#10;&#10;Popis byl vytvořen automaticky">
            <a:extLst>
              <a:ext uri="{FF2B5EF4-FFF2-40B4-BE49-F238E27FC236}">
                <a16:creationId xmlns:a16="http://schemas.microsoft.com/office/drawing/2014/main" id="{B9F879CA-257F-EC47-A7CA-5FDBC914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74" y="346634"/>
            <a:ext cx="3727268" cy="2935224"/>
          </a:xfrm>
          <a:prstGeom prst="rect">
            <a:avLst/>
          </a:prstGeom>
        </p:spPr>
      </p:pic>
      <p:pic>
        <p:nvPicPr>
          <p:cNvPr id="6" name="Obrázek 5" descr="Obsah obrázku osoba, strom, exteriér, lidé&#10;&#10;Popis byl vytvořen automaticky">
            <a:extLst>
              <a:ext uri="{FF2B5EF4-FFF2-40B4-BE49-F238E27FC236}">
                <a16:creationId xmlns:a16="http://schemas.microsoft.com/office/drawing/2014/main" id="{E5F4DC4A-35A3-B84D-8687-A4353155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3705321"/>
            <a:ext cx="4855464" cy="273005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EF11E8-5127-844D-89E2-41CD81C22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063" y="1514475"/>
            <a:ext cx="5483161" cy="4648581"/>
          </a:xfrm>
        </p:spPr>
        <p:txBody>
          <a:bodyPr anchor="t">
            <a:normAutofit/>
          </a:bodyPr>
          <a:lstStyle/>
          <a:p>
            <a:r>
              <a:rPr lang="cs-CZ" sz="2000" dirty="0"/>
              <a:t>Tendence ji vřazovat výhradně do kontextu nové vlny; spolupracovala s klasiky domácí kinematografie (Martin Frič, Otakar Vávra), s první generací FAMU (Karel Kachyňa, Zbyněk Brynych, Vojtěch Jasný), s žánrově vyhraněnými režiséry (Zdeněk Podskalský) i s těmi autory, k nimž měla osobně blízko a na společných projektech často zastávala vícero pozic (hlavně Jan Němec či Věra Chytilová).</a:t>
            </a:r>
          </a:p>
          <a:p>
            <a:r>
              <a:rPr lang="cs-CZ" sz="2000" dirty="0"/>
              <a:t>Do většiny projektů vstupovala z pozice kostýmní návrhářky nebo filmové výtvarnice &gt;&gt; exkluzivní pozice, jejíž přesnou definici či náplň nenajdeme v žádném organizačním řádu, „šitá na míru“ konkrétním titulům a vázaná na interakci s režiséry, kameramany nebo scenáristy. </a:t>
            </a:r>
          </a:p>
        </p:txBody>
      </p:sp>
    </p:spTree>
    <p:extLst>
      <p:ext uri="{BB962C8B-B14F-4D97-AF65-F5344CB8AC3E}">
        <p14:creationId xmlns:p14="http://schemas.microsoft.com/office/powerpoint/2010/main" val="226306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C6116-1C02-3544-B4F9-AE47839D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kern="1200" dirty="0">
                <a:latin typeface="+mj-lt"/>
                <a:ea typeface="+mj-ea"/>
                <a:cs typeface="+mj-cs"/>
              </a:rPr>
              <a:t>„</a:t>
            </a:r>
            <a:r>
              <a:rPr lang="en-US" sz="4100" b="1" kern="1200" dirty="0" err="1">
                <a:latin typeface="+mj-lt"/>
                <a:ea typeface="+mj-ea"/>
                <a:cs typeface="+mj-cs"/>
              </a:rPr>
              <a:t>Kostým</a:t>
            </a:r>
            <a:r>
              <a:rPr lang="en-US" sz="41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dirty="0" err="1">
                <a:latin typeface="+mj-lt"/>
                <a:ea typeface="+mj-ea"/>
                <a:cs typeface="+mj-cs"/>
              </a:rPr>
              <a:t>jako</a:t>
            </a:r>
            <a:r>
              <a:rPr lang="en-US" sz="41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dirty="0" err="1">
                <a:latin typeface="+mj-lt"/>
                <a:ea typeface="+mj-ea"/>
                <a:cs typeface="+mj-cs"/>
              </a:rPr>
              <a:t>koncentrovaná</a:t>
            </a:r>
            <a:r>
              <a:rPr lang="en-US" sz="41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dirty="0" err="1">
                <a:latin typeface="+mj-lt"/>
                <a:ea typeface="+mj-ea"/>
                <a:cs typeface="+mj-cs"/>
              </a:rPr>
              <a:t>vizuální</a:t>
            </a:r>
            <a:r>
              <a:rPr lang="en-US" sz="41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dirty="0" err="1">
                <a:latin typeface="+mj-lt"/>
                <a:ea typeface="+mj-ea"/>
                <a:cs typeface="+mj-cs"/>
              </a:rPr>
              <a:t>indicie</a:t>
            </a:r>
            <a:r>
              <a:rPr lang="en-US" sz="4100" b="1" kern="1200" dirty="0">
                <a:latin typeface="+mj-lt"/>
                <a:ea typeface="+mj-ea"/>
                <a:cs typeface="+mj-cs"/>
              </a:rPr>
              <a:t> o </a:t>
            </a:r>
            <a:r>
              <a:rPr lang="en-US" sz="4100" b="1" kern="1200" dirty="0" err="1">
                <a:latin typeface="+mj-lt"/>
                <a:ea typeface="+mj-ea"/>
                <a:cs typeface="+mj-cs"/>
              </a:rPr>
              <a:t>postavě</a:t>
            </a:r>
            <a:r>
              <a:rPr lang="en-US" sz="4100" b="1" kern="1200" dirty="0">
                <a:latin typeface="+mj-lt"/>
                <a:ea typeface="+mj-ea"/>
                <a:cs typeface="+mj-cs"/>
              </a:rPr>
              <a:t>“</a:t>
            </a:r>
          </a:p>
        </p:txBody>
      </p:sp>
      <p:pic>
        <p:nvPicPr>
          <p:cNvPr id="12" name="Obrázek 11" descr="Obsah obrázku osoba&#10;&#10;Popis byl vytvořen automaticky">
            <a:extLst>
              <a:ext uri="{FF2B5EF4-FFF2-40B4-BE49-F238E27FC236}">
                <a16:creationId xmlns:a16="http://schemas.microsoft.com/office/drawing/2014/main" id="{D5C02F45-7321-8946-92C8-351B3DCF6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8863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8" name="Obrázek 7" descr="Obsah obrázku osoba, bílá, závěs&#10;&#10;Popis byl vytvořen automaticky">
            <a:extLst>
              <a:ext uri="{FF2B5EF4-FFF2-40B4-BE49-F238E27FC236}">
                <a16:creationId xmlns:a16="http://schemas.microsoft.com/office/drawing/2014/main" id="{52980C57-9EB3-D34E-8229-96753DE15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" r="9669" b="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4" name="Obrázek 13" descr="Obsah obrázku text, osoba, muž, oblek&#10;&#10;Popis byl vytvořen automaticky">
            <a:extLst>
              <a:ext uri="{FF2B5EF4-FFF2-40B4-BE49-F238E27FC236}">
                <a16:creationId xmlns:a16="http://schemas.microsoft.com/office/drawing/2014/main" id="{75E0A06A-C0B2-CB4E-9E44-CC0F0A15A8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0" r="5223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pic>
        <p:nvPicPr>
          <p:cNvPr id="4" name="Obrázek 3" descr="Obsah obrázku osoba, exteriér, strom, stojící&#10;&#10;Popis byl vytvořen automaticky">
            <a:extLst>
              <a:ext uri="{FF2B5EF4-FFF2-40B4-BE49-F238E27FC236}">
                <a16:creationId xmlns:a16="http://schemas.microsoft.com/office/drawing/2014/main" id="{C3F22F77-4747-2F4A-8295-19C9860B60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14" r="-2" b="-2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CE90C-9492-534C-8AD2-7C915AED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 err="1">
                <a:latin typeface="+mj-lt"/>
                <a:ea typeface="+mj-ea"/>
                <a:cs typeface="+mj-cs"/>
              </a:rPr>
              <a:t>Doplňky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barvy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silueta</a:t>
            </a:r>
            <a:endParaRPr lang="en-US" sz="48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Obrázek 11" descr="Obsah obrázku text, osoba, obrázek, sledování&#10;&#10;Popis byl vytvořen automaticky">
            <a:extLst>
              <a:ext uri="{FF2B5EF4-FFF2-40B4-BE49-F238E27FC236}">
                <a16:creationId xmlns:a16="http://schemas.microsoft.com/office/drawing/2014/main" id="{FC03A02A-693E-9F48-8F0B-7E0C4F383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4" r="-3" b="-3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9" name="Obrázek 8" descr="Obsah obrázku text, osoba, tmavé&#10;&#10;Popis byl vytvořen automaticky">
            <a:extLst>
              <a:ext uri="{FF2B5EF4-FFF2-40B4-BE49-F238E27FC236}">
                <a16:creationId xmlns:a16="http://schemas.microsoft.com/office/drawing/2014/main" id="{FBDCBF39-148D-BC43-A141-D54BCA33A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13" r="7386" b="-2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4" name="Obrázek 13" descr="Obsah obrázku text, osoba, interiér, dav&#10;&#10;Popis byl vytvořen automaticky">
            <a:extLst>
              <a:ext uri="{FF2B5EF4-FFF2-40B4-BE49-F238E27FC236}">
                <a16:creationId xmlns:a16="http://schemas.microsoft.com/office/drawing/2014/main" id="{6D81CE9E-A401-9A41-9AAF-4AB380F17C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70" r="14520" b="-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pic>
        <p:nvPicPr>
          <p:cNvPr id="5" name="Obrázek 4" descr="Obsah obrázku osoba, lidé, skupina&#10;&#10;Popis byl vytvořen automaticky">
            <a:extLst>
              <a:ext uri="{FF2B5EF4-FFF2-40B4-BE49-F238E27FC236}">
                <a16:creationId xmlns:a16="http://schemas.microsoft.com/office/drawing/2014/main" id="{F85852DF-B2AE-D34A-A986-054C29EB4B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3638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190EF41-4BC5-5844-B5C4-21F5268A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85728"/>
            <a:ext cx="3932237" cy="900112"/>
          </a:xfrm>
        </p:spPr>
        <p:txBody>
          <a:bodyPr>
            <a:normAutofit/>
          </a:bodyPr>
          <a:lstStyle/>
          <a:p>
            <a:pPr algn="ctr"/>
            <a:r>
              <a:rPr lang="cs-CZ" sz="2500" b="1" i="1" dirty="0"/>
              <a:t>O slavnosti a hostech </a:t>
            </a:r>
            <a:br>
              <a:rPr lang="cs-CZ" sz="2500" b="1" i="1" dirty="0"/>
            </a:br>
            <a:r>
              <a:rPr lang="cs-CZ" sz="2000" dirty="0"/>
              <a:t>(1966, r. Jan Němec)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4AE00C83-B23C-A646-B3C8-AF093594DB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73AB292-4D80-BB4F-999E-E351146D0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942971"/>
            <a:ext cx="6523040" cy="4986337"/>
          </a:xfrm>
        </p:spPr>
        <p:txBody>
          <a:bodyPr>
            <a:noAutofit/>
          </a:bodyPr>
          <a:lstStyle/>
          <a:p>
            <a:pPr algn="just"/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 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Démantech noci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člověk nesvobodný vinou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nejvnějškověji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pojmenovaného tlaku, který se jmenuje válka. Ve 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Slavnosti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to nesvoboda, kterou na sebe lidé uvalují sami tím, že jsou ochotní k jakékoliv kolaboraci.“ (Jan Němec v rozhovoru s AJ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Liehmem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 když postavy až na výjimky postrádají jména, řada z nich personalizuje běžné lidské nešvary a povahové deformace. Minimálně sedmičku figur, kterou poznáme na začátku a jsme s nimi až do konce slavnosti, si zkuste tímto způsobem pojmenovat; dát jim přezdívku, která v kostce vystihne jejich chování a charakter.</a:t>
            </a:r>
          </a:p>
          <a:p>
            <a:pPr algn="just"/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Po vizuální stránce býval film charakterizovaný jako „manýristicky ornamentální“. Poznamenejte si alespoň tři prvky, které takové charakteristice odpovídají. </a:t>
            </a:r>
          </a:p>
          <a:p>
            <a:pPr algn="just"/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Do snímku 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slavnosti a hostech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Němec s Krumbachovou cíleně obsadili své známé, spolupracovníky a další osobnosti dobového kulturního dění. Srovnejte jejich projev s dalšími neherci, které znáte z Formanových filmů či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Passerova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Intimního osvětlení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Jde o podobný princip či nikoliv? Fungují slavní neherci v Němcově snímku jiným způsobem než autentičtí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naturščici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 lidu? </a:t>
            </a:r>
          </a:p>
          <a:p>
            <a:pPr algn="just"/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s-CZ" sz="1700" dirty="0"/>
          </a:p>
        </p:txBody>
      </p:sp>
      <p:pic>
        <p:nvPicPr>
          <p:cNvPr id="7" name="Obrázek 6" descr="Obsah obrázku osoba, stůl, muž, jídelní stůl&#10;&#10;Popis byl vytvořen automaticky">
            <a:extLst>
              <a:ext uri="{FF2B5EF4-FFF2-40B4-BE49-F238E27FC236}">
                <a16:creationId xmlns:a16="http://schemas.microsoft.com/office/drawing/2014/main" id="{BF20625C-8E08-0648-9577-FDFE096660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40" y="1257300"/>
            <a:ext cx="5557837" cy="44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0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61E93-0B29-8846-947D-D65C36A1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b="1" i="1" dirty="0" err="1"/>
              <a:t>Vražda</a:t>
            </a:r>
            <a:r>
              <a:rPr lang="en-US" sz="4400" b="1" i="1" dirty="0"/>
              <a:t> Ing. </a:t>
            </a:r>
            <a:r>
              <a:rPr lang="en-US" sz="4400" b="1" i="1" dirty="0" err="1"/>
              <a:t>Čerta</a:t>
            </a:r>
            <a:r>
              <a:rPr lang="en-US" sz="4400" b="1" i="1" dirty="0"/>
              <a:t> </a:t>
            </a:r>
            <a:br>
              <a:rPr lang="en-US" sz="4400" dirty="0"/>
            </a:br>
            <a:r>
              <a:rPr lang="en-US" sz="4400" dirty="0"/>
              <a:t>(1970, r. Ester </a:t>
            </a:r>
            <a:r>
              <a:rPr lang="en-US" sz="4400" dirty="0" err="1"/>
              <a:t>Krumbachová</a:t>
            </a:r>
            <a:r>
              <a:rPr lang="en-US" sz="4400" dirty="0"/>
              <a:t>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D57CD5-5834-0346-BAA3-3E13D280D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4888" y="2438400"/>
            <a:ext cx="7229475" cy="423385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ulinářské komediální drama, jehož zápletka je postavená na fantazii o erotické resuscitaci někdejší známosti; zároveň pohádka se surrealistickými vlivy.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Jediný a velmi osobní film této tvůrkyně, u níž je velmi složité rekonstruovat jak celkovou filmografii, tak oddělit záležitosti pracovní a tvůrčí od soukromých.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Ačkoliv současníci Krumbachové tento film nikdy nepřijali, zpětně se mu dostává mnohem vstřícnějšího čtení a nabírá téměř kultovních rozměrů. </a:t>
            </a:r>
          </a:p>
          <a:p>
            <a:pPr marL="114300" indent="-34290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filmu se téměř permanentně vaří, servíruje a stoluje. Zamyslete se ale, co všechno je tu konzumováno a jak obě postavy ke konzumaci přistupují.</a:t>
            </a:r>
          </a:p>
          <a:p>
            <a:pPr marL="114300" indent="-342900"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zůstaneme u tématu konzumace, zamyslete se, jak s tímto tématem pracují další novovlnné filmy, na nichž se Krumbachová podílela –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Sedmikrásky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slavnosti a hostech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14300" indent="-342900"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Ačkoliv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Vražda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Ing.Čerta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 svádí hlavně svou vizuální stránkou, zkuste si všimnout také toho, jak Krumbachová pracuje s jazykem. Jak hovoří hlavní hrdinka,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tzn.má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jednotný způsob vyjadřování nebo ne?</a:t>
            </a:r>
          </a:p>
          <a:p>
            <a:pPr marL="114300" indent="-34290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Zkuste charakterizovat vizuální styl Krumbachové. V čem se liší od Chytilové či Jana Němce?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obrázku 5" descr="Obsah obrázku text&#10;&#10;Popis byl vytvořen automaticky">
            <a:extLst>
              <a:ext uri="{FF2B5EF4-FFF2-40B4-BE49-F238E27FC236}">
                <a16:creationId xmlns:a16="http://schemas.microsoft.com/office/drawing/2014/main" id="{0173350F-E463-4C4F-8B1A-93F6B87A9B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2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4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8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6A30B02-3BC9-BD45-A766-721935BC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 </a:t>
            </a:r>
            <a:r>
              <a:rPr lang="cs-CZ" i="1" dirty="0"/>
              <a:t>Vraždě Ing. Čerta…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D572349-E538-7E4E-8A7B-BB0575FE5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“Ona </a:t>
            </a:r>
            <a:r>
              <a:rPr lang="en-US" dirty="0" err="1"/>
              <a:t>žádná</a:t>
            </a:r>
            <a:r>
              <a:rPr lang="en-US" dirty="0"/>
              <a:t> </a:t>
            </a:r>
            <a:r>
              <a:rPr lang="en-US" dirty="0" err="1"/>
              <a:t>režisérka</a:t>
            </a:r>
            <a:r>
              <a:rPr lang="en-US" dirty="0"/>
              <a:t> </a:t>
            </a:r>
            <a:r>
              <a:rPr lang="en-US" dirty="0" err="1"/>
              <a:t>nebyla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režie</a:t>
            </a:r>
            <a:r>
              <a:rPr lang="en-US" dirty="0"/>
              <a:t> je </a:t>
            </a:r>
            <a:r>
              <a:rPr lang="en-US" dirty="0" err="1"/>
              <a:t>trochu</a:t>
            </a:r>
            <a:r>
              <a:rPr lang="en-US" dirty="0"/>
              <a:t> o </a:t>
            </a:r>
            <a:r>
              <a:rPr lang="en-US" dirty="0" err="1"/>
              <a:t>něčem</a:t>
            </a:r>
            <a:r>
              <a:rPr lang="en-US" dirty="0"/>
              <a:t> </a:t>
            </a:r>
            <a:r>
              <a:rPr lang="en-US" dirty="0" err="1"/>
              <a:t>jiným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udělám</a:t>
            </a:r>
            <a:r>
              <a:rPr lang="en-US" dirty="0"/>
              <a:t> </a:t>
            </a:r>
            <a:r>
              <a:rPr lang="en-US" dirty="0" err="1"/>
              <a:t>dekoraci</a:t>
            </a:r>
            <a:r>
              <a:rPr lang="en-US" dirty="0"/>
              <a:t>, </a:t>
            </a:r>
            <a:r>
              <a:rPr lang="en-US" dirty="0" err="1"/>
              <a:t>převezu</a:t>
            </a:r>
            <a:r>
              <a:rPr lang="en-US" dirty="0"/>
              <a:t> tam </a:t>
            </a:r>
            <a:r>
              <a:rPr lang="en-US" dirty="0" err="1"/>
              <a:t>půl</a:t>
            </a:r>
            <a:r>
              <a:rPr lang="en-US" dirty="0"/>
              <a:t> </a:t>
            </a:r>
            <a:r>
              <a:rPr lang="en-US" dirty="0" err="1"/>
              <a:t>svýho</a:t>
            </a:r>
            <a:r>
              <a:rPr lang="en-US" dirty="0"/>
              <a:t> </a:t>
            </a:r>
            <a:r>
              <a:rPr lang="en-US" dirty="0" err="1"/>
              <a:t>bytu</a:t>
            </a:r>
            <a:r>
              <a:rPr lang="en-US" dirty="0"/>
              <a:t> a </a:t>
            </a:r>
            <a:r>
              <a:rPr lang="en-US" dirty="0" err="1"/>
              <a:t>Bohdalovou</a:t>
            </a:r>
            <a:r>
              <a:rPr lang="en-US" dirty="0"/>
              <a:t> </a:t>
            </a:r>
            <a:r>
              <a:rPr lang="en-US" dirty="0" err="1"/>
              <a:t>obleču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takovou</a:t>
            </a:r>
            <a:r>
              <a:rPr lang="en-US" dirty="0"/>
              <a:t> </a:t>
            </a:r>
            <a:r>
              <a:rPr lang="en-US" dirty="0" err="1"/>
              <a:t>polocigánku</a:t>
            </a:r>
            <a:r>
              <a:rPr lang="en-US" dirty="0"/>
              <a:t>; no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samu</a:t>
            </a:r>
            <a:r>
              <a:rPr lang="en-US" dirty="0"/>
              <a:t>” Jan </a:t>
            </a:r>
            <a:r>
              <a:rPr lang="en-US" dirty="0" err="1"/>
              <a:t>Němec</a:t>
            </a:r>
            <a:endParaRPr lang="en-US" dirty="0"/>
          </a:p>
          <a:p>
            <a:r>
              <a:rPr lang="en-US" dirty="0"/>
              <a:t>“To je pro </a:t>
            </a:r>
            <a:r>
              <a:rPr lang="en-US" dirty="0" err="1"/>
              <a:t>Esteru</a:t>
            </a:r>
            <a:r>
              <a:rPr lang="en-US" dirty="0"/>
              <a:t> </a:t>
            </a:r>
            <a:r>
              <a:rPr lang="en-US" dirty="0" err="1"/>
              <a:t>vítězný</a:t>
            </a:r>
            <a:r>
              <a:rPr lang="en-US" dirty="0"/>
              <a:t>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jak ten </a:t>
            </a:r>
            <a:r>
              <a:rPr lang="en-US" dirty="0" err="1"/>
              <a:t>inženýr</a:t>
            </a:r>
            <a:r>
              <a:rPr lang="en-US" dirty="0"/>
              <a:t> </a:t>
            </a:r>
            <a:r>
              <a:rPr lang="en-US" dirty="0" err="1"/>
              <a:t>Čert</a:t>
            </a:r>
            <a:r>
              <a:rPr lang="en-US" dirty="0"/>
              <a:t> </a:t>
            </a:r>
            <a:r>
              <a:rPr lang="en-US" dirty="0" err="1"/>
              <a:t>nemůže</a:t>
            </a:r>
            <a:r>
              <a:rPr lang="en-US" dirty="0"/>
              <a:t> </a:t>
            </a:r>
            <a:r>
              <a:rPr lang="en-US" dirty="0" err="1"/>
              <a:t>tomu</a:t>
            </a:r>
            <a:r>
              <a:rPr lang="en-US" dirty="0"/>
              <a:t> </a:t>
            </a:r>
            <a:r>
              <a:rPr lang="en-US" dirty="0" err="1"/>
              <a:t>jejímu</a:t>
            </a:r>
            <a:r>
              <a:rPr lang="en-US" dirty="0"/>
              <a:t> </a:t>
            </a:r>
            <a:r>
              <a:rPr lang="en-US" dirty="0" err="1"/>
              <a:t>žrádlu</a:t>
            </a:r>
            <a:r>
              <a:rPr lang="en-US" dirty="0"/>
              <a:t> </a:t>
            </a:r>
            <a:r>
              <a:rPr lang="en-US" dirty="0" err="1"/>
              <a:t>odolat</a:t>
            </a:r>
            <a:r>
              <a:rPr lang="en-US" dirty="0"/>
              <a:t>. </a:t>
            </a:r>
            <a:r>
              <a:rPr lang="en-US" dirty="0" err="1"/>
              <a:t>Inženýr</a:t>
            </a:r>
            <a:r>
              <a:rPr lang="en-US" dirty="0"/>
              <a:t> </a:t>
            </a:r>
            <a:r>
              <a:rPr lang="en-US" dirty="0" err="1"/>
              <a:t>Čert</a:t>
            </a:r>
            <a:r>
              <a:rPr lang="en-US" dirty="0"/>
              <a:t> </a:t>
            </a:r>
            <a:r>
              <a:rPr lang="en-US" dirty="0" err="1"/>
              <a:t>nesvádí</a:t>
            </a:r>
            <a:r>
              <a:rPr lang="en-US" dirty="0"/>
              <a:t>, on je </a:t>
            </a:r>
            <a:r>
              <a:rPr lang="en-US" dirty="0" err="1"/>
              <a:t>sveden</a:t>
            </a:r>
            <a:r>
              <a:rPr lang="en-US" dirty="0"/>
              <a:t>.” Ivan </a:t>
            </a:r>
            <a:r>
              <a:rPr lang="en-US" dirty="0" err="1"/>
              <a:t>Vyskočil</a:t>
            </a:r>
            <a:r>
              <a:rPr lang="en-US" dirty="0"/>
              <a:t> </a:t>
            </a:r>
          </a:p>
          <a:p>
            <a:r>
              <a:rPr lang="en-US" dirty="0"/>
              <a:t>“</a:t>
            </a:r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ty </a:t>
            </a:r>
            <a:r>
              <a:rPr lang="en-US" dirty="0" err="1"/>
              <a:t>významy</a:t>
            </a:r>
            <a:r>
              <a:rPr lang="en-US" dirty="0"/>
              <a:t> </a:t>
            </a:r>
            <a:r>
              <a:rPr lang="en-US" dirty="0" err="1"/>
              <a:t>tolik</a:t>
            </a:r>
            <a:r>
              <a:rPr lang="en-US" dirty="0"/>
              <a:t> </a:t>
            </a:r>
            <a:r>
              <a:rPr lang="en-US" dirty="0" err="1"/>
              <a:t>uvědomovala</a:t>
            </a:r>
            <a:r>
              <a:rPr lang="en-US" dirty="0"/>
              <a:t>, </a:t>
            </a:r>
            <a:r>
              <a:rPr lang="en-US" dirty="0" err="1"/>
              <a:t>byla</a:t>
            </a:r>
            <a:r>
              <a:rPr lang="en-US" dirty="0"/>
              <a:t> v </a:t>
            </a:r>
            <a:r>
              <a:rPr lang="en-US" dirty="0" err="1"/>
              <a:t>tomhle</a:t>
            </a:r>
            <a:r>
              <a:rPr lang="en-US" dirty="0"/>
              <a:t> </a:t>
            </a:r>
            <a:r>
              <a:rPr lang="en-US" dirty="0" err="1"/>
              <a:t>filmu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přízemní</a:t>
            </a:r>
            <a:r>
              <a:rPr lang="en-US" dirty="0"/>
              <a:t>?” </a:t>
            </a:r>
            <a:r>
              <a:rPr lang="en-US" dirty="0" err="1"/>
              <a:t>Věra</a:t>
            </a:r>
            <a:r>
              <a:rPr lang="en-US" dirty="0"/>
              <a:t> </a:t>
            </a:r>
            <a:r>
              <a:rPr lang="en-US" dirty="0" err="1"/>
              <a:t>Chytilová</a:t>
            </a:r>
            <a:endParaRPr lang="en-US" dirty="0"/>
          </a:p>
          <a:p>
            <a:r>
              <a:rPr lang="en-US" dirty="0"/>
              <a:t> X </a:t>
            </a:r>
            <a:r>
              <a:rPr lang="en-US" dirty="0" err="1"/>
              <a:t>Podle</a:t>
            </a:r>
            <a:r>
              <a:rPr lang="en-US" dirty="0"/>
              <a:t> Petry </a:t>
            </a:r>
            <a:r>
              <a:rPr lang="en-US" dirty="0" err="1"/>
              <a:t>Hanákové</a:t>
            </a:r>
            <a:r>
              <a:rPr lang="en-US" dirty="0"/>
              <a:t> </a:t>
            </a:r>
            <a:r>
              <a:rPr lang="en-US" dirty="0" err="1"/>
              <a:t>jde</a:t>
            </a:r>
            <a:r>
              <a:rPr lang="en-US" dirty="0"/>
              <a:t> o </a:t>
            </a:r>
            <a:r>
              <a:rPr lang="en-US" dirty="0" err="1"/>
              <a:t>dovětek</a:t>
            </a:r>
            <a:r>
              <a:rPr lang="en-US" dirty="0"/>
              <a:t> k </a:t>
            </a:r>
            <a:r>
              <a:rPr lang="en-US" i="1" dirty="0" err="1"/>
              <a:t>Sedmikráskám</a:t>
            </a:r>
            <a:r>
              <a:rPr lang="en-US" dirty="0"/>
              <a:t> </a:t>
            </a:r>
            <a:r>
              <a:rPr lang="en-US" dirty="0" err="1"/>
              <a:t>Věry</a:t>
            </a:r>
            <a:r>
              <a:rPr lang="en-US" dirty="0"/>
              <a:t> </a:t>
            </a:r>
            <a:r>
              <a:rPr lang="en-US" dirty="0" err="1"/>
              <a:t>Chytilové</a:t>
            </a:r>
            <a:r>
              <a:rPr lang="en-US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3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6" descr="Snímek obrazovky 2017-10-22 v 16.58.54.png">
            <a:extLst>
              <a:ext uri="{FF2B5EF4-FFF2-40B4-BE49-F238E27FC236}">
                <a16:creationId xmlns:a16="http://schemas.microsoft.com/office/drawing/2014/main" id="{57E86AB2-99FB-B440-BCF6-49ABA5BC6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9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7" descr="inception-leonardo-dicaprio-chirstoper-nolan.jpg">
            <a:extLst>
              <a:ext uri="{FF2B5EF4-FFF2-40B4-BE49-F238E27FC236}">
                <a16:creationId xmlns:a16="http://schemas.microsoft.com/office/drawing/2014/main" id="{4D018D9D-FBA8-2D40-AF2D-9A0DD0CFD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r="16892" b="-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6" descr="044-francois-truffaut-theredlist.jpeg">
            <a:extLst>
              <a:ext uri="{FF2B5EF4-FFF2-40B4-BE49-F238E27FC236}">
                <a16:creationId xmlns:a16="http://schemas.microsoft.com/office/drawing/2014/main" id="{9A4029B6-540E-9D49-AB06-201E35BC39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r="4193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7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Snímek obrazovky 2017-10-22 v 22.27.55.png">
            <a:extLst>
              <a:ext uri="{FF2B5EF4-FFF2-40B4-BE49-F238E27FC236}">
                <a16:creationId xmlns:a16="http://schemas.microsoft.com/office/drawing/2014/main" id="{46931F3A-F7D8-654E-8D54-CAA58DFA6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r="1938" b="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3" name="Picture 3" descr="Snímek obrazovky 2017-10-22 v 22.27.16.png">
            <a:extLst>
              <a:ext uri="{FF2B5EF4-FFF2-40B4-BE49-F238E27FC236}">
                <a16:creationId xmlns:a16="http://schemas.microsoft.com/office/drawing/2014/main" id="{EF8E5EC9-AD2C-3B48-AA09-97B9D1EBB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574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2" name="Picture 1" descr="Snímek obrazovky 2017-10-22 v 22.27.31.png">
            <a:extLst>
              <a:ext uri="{FF2B5EF4-FFF2-40B4-BE49-F238E27FC236}">
                <a16:creationId xmlns:a16="http://schemas.microsoft.com/office/drawing/2014/main" id="{A7FB14A9-C3E3-3441-9856-1BB5CB710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756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5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Content Placeholder 3" descr="Snímek obrazovky 2017-10-22 v 22.28.21.png">
            <a:extLst>
              <a:ext uri="{FF2B5EF4-FFF2-40B4-BE49-F238E27FC236}">
                <a16:creationId xmlns:a16="http://schemas.microsoft.com/office/drawing/2014/main" id="{95AF141F-9CC5-0641-BF1F-EAF5FD536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" b="1902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Content Placeholder 3" descr="Snímek obrazovky 2017-10-22 v 18.54.57.png">
            <a:extLst>
              <a:ext uri="{FF2B5EF4-FFF2-40B4-BE49-F238E27FC236}">
                <a16:creationId xmlns:a16="http://schemas.microsoft.com/office/drawing/2014/main" id="{84F88F49-6A75-224D-B75C-D9AC073F1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" b="13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625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Širokoúhlá obrazovka</PresentationFormat>
  <Paragraphs>38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Česká nová vlna  </vt:lpstr>
      <vt:lpstr>O slavnosti a hostech  (1966, r. Jan Němec)</vt:lpstr>
      <vt:lpstr>Vražda Ing. Čerta  (1970, r. Ester Krumbachová)</vt:lpstr>
      <vt:lpstr>O Vraždě Ing. Čerta…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Ester Krumbachová (1923–1996) </vt:lpstr>
      <vt:lpstr>Ester Krumbachová</vt:lpstr>
      <vt:lpstr>„Kostým jako koncentrovaná vizuální indicie o postavě“</vt:lpstr>
      <vt:lpstr>Doplňky, barvy, silueta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2</cp:revision>
  <dcterms:created xsi:type="dcterms:W3CDTF">2022-11-23T17:37:00Z</dcterms:created>
  <dcterms:modified xsi:type="dcterms:W3CDTF">2022-11-24T10:48:04Z</dcterms:modified>
</cp:coreProperties>
</file>