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70" r:id="rId5"/>
    <p:sldId id="271" r:id="rId6"/>
    <p:sldId id="261" r:id="rId7"/>
    <p:sldId id="262" r:id="rId8"/>
    <p:sldId id="263" r:id="rId9"/>
    <p:sldId id="264" r:id="rId10"/>
    <p:sldId id="265" r:id="rId11"/>
    <p:sldId id="266" r:id="rId12"/>
    <p:sldId id="267" r:id="rId13"/>
    <p:sldId id="257" r:id="rId14"/>
    <p:sldId id="258" r:id="rId15"/>
    <p:sldId id="259" r:id="rId16"/>
    <p:sldId id="260"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p:restoredTop sz="94729"/>
  </p:normalViewPr>
  <p:slideViewPr>
    <p:cSldViewPr snapToGrid="0" snapToObjects="1">
      <p:cViewPr varScale="1">
        <p:scale>
          <a:sx n="84" d="100"/>
          <a:sy n="84" d="100"/>
        </p:scale>
        <p:origin x="200"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23E12-D08C-F640-9A51-967D939F3B2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EDB1B0D-09A9-834A-B620-465CCD1B2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7D17065-CDFF-7F4A-AFCA-084AE7046C2B}"/>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5" name="Zástupný symbol pro zápatí 4">
            <a:extLst>
              <a:ext uri="{FF2B5EF4-FFF2-40B4-BE49-F238E27FC236}">
                <a16:creationId xmlns:a16="http://schemas.microsoft.com/office/drawing/2014/main" id="{243E0D95-126D-A149-BDE8-8B94CDF804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E1463C9-07BD-6D43-B06B-6D2ABCC83125}"/>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391102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5F226D-D8A6-A043-8FD5-E859CF52A7A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FC39E17-AD25-3243-9F8A-78F6126890A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68365C-4220-8644-A96A-F6E60F35B41D}"/>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5" name="Zástupný symbol pro zápatí 4">
            <a:extLst>
              <a:ext uri="{FF2B5EF4-FFF2-40B4-BE49-F238E27FC236}">
                <a16:creationId xmlns:a16="http://schemas.microsoft.com/office/drawing/2014/main" id="{EC847697-2A4D-F04F-9236-31E75D4949C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9672B2-D117-8446-8603-501BE083BC56}"/>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142752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47CB369-BFA6-CB41-97C7-B528A75F251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97E826A-DCF6-9748-BCF6-EC4EDB543C8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EE5651-08F4-554E-B2CA-267105E09EBB}"/>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5" name="Zástupný symbol pro zápatí 4">
            <a:extLst>
              <a:ext uri="{FF2B5EF4-FFF2-40B4-BE49-F238E27FC236}">
                <a16:creationId xmlns:a16="http://schemas.microsoft.com/office/drawing/2014/main" id="{0D14B423-3CDE-D748-A392-61FA3FCF849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400A190-89AE-7D46-83C7-C4CF9BBFA31E}"/>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20895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B0F919-B6C6-8B4B-95B8-CD1F2831AA3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D305D1C-7EDE-7A42-819B-B6DCB57739E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67C4012-044F-0545-97AB-96E5BA734E5D}"/>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5" name="Zástupný symbol pro zápatí 4">
            <a:extLst>
              <a:ext uri="{FF2B5EF4-FFF2-40B4-BE49-F238E27FC236}">
                <a16:creationId xmlns:a16="http://schemas.microsoft.com/office/drawing/2014/main" id="{2FB3E022-2910-7A41-A190-617B0DFC73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883B4D-B8BE-6345-B1B0-1EABC3E1E7C7}"/>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342828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567701-14CE-7A4D-99EF-B4E86D5964A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A8A34FA-AB9F-5C46-8624-502A60252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52EACA1-4001-1A4B-9A9E-4A95E123F5C0}"/>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5" name="Zástupný symbol pro zápatí 4">
            <a:extLst>
              <a:ext uri="{FF2B5EF4-FFF2-40B4-BE49-F238E27FC236}">
                <a16:creationId xmlns:a16="http://schemas.microsoft.com/office/drawing/2014/main" id="{53C194B2-EEED-0B4D-987B-D80D2FDF172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E5E554-491F-BB4F-9E9F-FE6DBE401D3F}"/>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401538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690EA-7C56-D74C-AD01-FF38C683B44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46CCA1E-3442-2E48-845A-042B9E7A744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DDF7B37-A29F-E844-92CB-D12BF376EF0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94CAD16-1D0E-0D45-95EB-B1E4A29F76BA}"/>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6" name="Zástupný symbol pro zápatí 5">
            <a:extLst>
              <a:ext uri="{FF2B5EF4-FFF2-40B4-BE49-F238E27FC236}">
                <a16:creationId xmlns:a16="http://schemas.microsoft.com/office/drawing/2014/main" id="{0B499E1A-2611-1F4F-964D-C7C3AA83A7F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86D57C3-1B87-A74D-9EB6-07D132A8C131}"/>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31888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6EE130-95B6-2B4E-9FA2-D8220FC98A2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35399F5-9B27-A348-B29D-D19849A55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59B6B41-4AFC-3743-9820-59C29014C37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A0BA37A-36BE-5B49-B617-B4D294F10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902794F-ED8B-D345-8CA2-7663A8C5EC0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C3B9603-83A5-444D-B22B-0514DBA68D22}"/>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8" name="Zástupný symbol pro zápatí 7">
            <a:extLst>
              <a:ext uri="{FF2B5EF4-FFF2-40B4-BE49-F238E27FC236}">
                <a16:creationId xmlns:a16="http://schemas.microsoft.com/office/drawing/2014/main" id="{1FA78C35-5BB4-D148-8571-A093AD663A0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910C8A3-BCC7-DF40-8166-FD1D6C8342C2}"/>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118868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47BDA1-8F2A-794C-862B-956D200B97A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F8F5FC-E4F9-D146-A189-03062D04B0E3}"/>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4" name="Zástupný symbol pro zápatí 3">
            <a:extLst>
              <a:ext uri="{FF2B5EF4-FFF2-40B4-BE49-F238E27FC236}">
                <a16:creationId xmlns:a16="http://schemas.microsoft.com/office/drawing/2014/main" id="{D2754816-8FDD-EB43-8DFD-2BF6530A065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9494869-9910-634F-8AE8-A64F2448A2A0}"/>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249831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75B91B0-0CFB-E94B-A86D-9A05E8CBD99A}"/>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3" name="Zástupný symbol pro zápatí 2">
            <a:extLst>
              <a:ext uri="{FF2B5EF4-FFF2-40B4-BE49-F238E27FC236}">
                <a16:creationId xmlns:a16="http://schemas.microsoft.com/office/drawing/2014/main" id="{C5E16711-1B05-664E-B146-9D8A8A45399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FB545F5-1618-AF45-AA63-52548CDC8085}"/>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132914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E3181-20AB-5E4C-A963-9B7930A772A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F9EEA22-305C-A745-AA25-33462EF5DC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A2035F8-9854-0E44-B5B1-126C5ABFB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859A49A-1635-0946-B0DA-53BBAAB4DE17}"/>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6" name="Zástupný symbol pro zápatí 5">
            <a:extLst>
              <a:ext uri="{FF2B5EF4-FFF2-40B4-BE49-F238E27FC236}">
                <a16:creationId xmlns:a16="http://schemas.microsoft.com/office/drawing/2014/main" id="{74D6BEF1-A821-A146-B288-506CA626C24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E153751-34F0-3946-9F81-AAB2D2D531BB}"/>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325506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C987D3-F7BA-FD4A-B982-0532004CC0C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436249A-D038-B94B-BFA2-ACB8EEFC4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994FFD8-18B0-8349-AAF7-34F79C0A9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7032D9B-51BF-4F46-A7D1-EF8C8F0D81E6}"/>
              </a:ext>
            </a:extLst>
          </p:cNvPr>
          <p:cNvSpPr>
            <a:spLocks noGrp="1"/>
          </p:cNvSpPr>
          <p:nvPr>
            <p:ph type="dt" sz="half" idx="10"/>
          </p:nvPr>
        </p:nvSpPr>
        <p:spPr/>
        <p:txBody>
          <a:bodyPr/>
          <a:lstStyle/>
          <a:p>
            <a:fld id="{5642F6EA-8AE5-E94B-B32A-68FBFA29D529}" type="datetimeFigureOut">
              <a:rPr lang="cs-CZ" smtClean="0"/>
              <a:t>07.12.22</a:t>
            </a:fld>
            <a:endParaRPr lang="cs-CZ"/>
          </a:p>
        </p:txBody>
      </p:sp>
      <p:sp>
        <p:nvSpPr>
          <p:cNvPr id="6" name="Zástupný symbol pro zápatí 5">
            <a:extLst>
              <a:ext uri="{FF2B5EF4-FFF2-40B4-BE49-F238E27FC236}">
                <a16:creationId xmlns:a16="http://schemas.microsoft.com/office/drawing/2014/main" id="{2E36C116-FD12-9147-B189-9F34443118F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AE70722-712E-5E42-81C2-84E8935B8167}"/>
              </a:ext>
            </a:extLst>
          </p:cNvPr>
          <p:cNvSpPr>
            <a:spLocks noGrp="1"/>
          </p:cNvSpPr>
          <p:nvPr>
            <p:ph type="sldNum" sz="quarter" idx="12"/>
          </p:nvPr>
        </p:nvSpPr>
        <p:spPr/>
        <p:txBody>
          <a:bodyPr/>
          <a:lstStyle/>
          <a:p>
            <a:fld id="{C16CC168-9390-D148-8C59-904FE305C2A4}" type="slidenum">
              <a:rPr lang="cs-CZ" smtClean="0"/>
              <a:t>‹#›</a:t>
            </a:fld>
            <a:endParaRPr lang="cs-CZ"/>
          </a:p>
        </p:txBody>
      </p:sp>
    </p:spTree>
    <p:extLst>
      <p:ext uri="{BB962C8B-B14F-4D97-AF65-F5344CB8AC3E}">
        <p14:creationId xmlns:p14="http://schemas.microsoft.com/office/powerpoint/2010/main" val="187226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B5BE55D-CC5A-264E-87B8-0E33EA089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43A777F-BEA3-E849-8898-1E06C47FB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FDEB9D5-8040-004A-943C-1031A6614C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2F6EA-8AE5-E94B-B32A-68FBFA29D529}" type="datetimeFigureOut">
              <a:rPr lang="cs-CZ" smtClean="0"/>
              <a:t>07.12.22</a:t>
            </a:fld>
            <a:endParaRPr lang="cs-CZ"/>
          </a:p>
        </p:txBody>
      </p:sp>
      <p:sp>
        <p:nvSpPr>
          <p:cNvPr id="5" name="Zástupný symbol pro zápatí 4">
            <a:extLst>
              <a:ext uri="{FF2B5EF4-FFF2-40B4-BE49-F238E27FC236}">
                <a16:creationId xmlns:a16="http://schemas.microsoft.com/office/drawing/2014/main" id="{1CFC6B74-4E0D-9145-A14C-F0BA52B7EF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1531DF0-75D7-AA4C-A3D9-89AB7B8EF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CC168-9390-D148-8C59-904FE305C2A4}" type="slidenum">
              <a:rPr lang="cs-CZ" smtClean="0"/>
              <a:t>‹#›</a:t>
            </a:fld>
            <a:endParaRPr lang="cs-CZ"/>
          </a:p>
        </p:txBody>
      </p:sp>
    </p:spTree>
    <p:extLst>
      <p:ext uri="{BB962C8B-B14F-4D97-AF65-F5344CB8AC3E}">
        <p14:creationId xmlns:p14="http://schemas.microsoft.com/office/powerpoint/2010/main" val="99934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DA1AD6-2886-5C49-B0C1-5EF451F8B911}"/>
              </a:ext>
            </a:extLst>
          </p:cNvPr>
          <p:cNvSpPr>
            <a:spLocks noGrp="1"/>
          </p:cNvSpPr>
          <p:nvPr>
            <p:ph type="ctrTitle"/>
          </p:nvPr>
        </p:nvSpPr>
        <p:spPr/>
        <p:txBody>
          <a:bodyPr/>
          <a:lstStyle/>
          <a:p>
            <a:r>
              <a:rPr lang="cs-CZ" b="1" dirty="0"/>
              <a:t>Česká nová vlna </a:t>
            </a:r>
            <a:br>
              <a:rPr lang="cs-CZ" b="1" dirty="0"/>
            </a:br>
            <a:endParaRPr lang="cs-CZ" dirty="0"/>
          </a:p>
        </p:txBody>
      </p:sp>
      <p:sp>
        <p:nvSpPr>
          <p:cNvPr id="3" name="Podnadpis 2">
            <a:extLst>
              <a:ext uri="{FF2B5EF4-FFF2-40B4-BE49-F238E27FC236}">
                <a16:creationId xmlns:a16="http://schemas.microsoft.com/office/drawing/2014/main" id="{E396119C-FAA5-9249-9516-00C61C940548}"/>
              </a:ext>
            </a:extLst>
          </p:cNvPr>
          <p:cNvSpPr>
            <a:spLocks noGrp="1"/>
          </p:cNvSpPr>
          <p:nvPr>
            <p:ph type="subTitle" idx="1"/>
          </p:nvPr>
        </p:nvSpPr>
        <p:spPr/>
        <p:txBody>
          <a:bodyPr/>
          <a:lstStyle/>
          <a:p>
            <a:r>
              <a:rPr lang="cs-CZ" dirty="0"/>
              <a:t>FAVh001</a:t>
            </a:r>
          </a:p>
          <a:p>
            <a:r>
              <a:rPr lang="cs-CZ" dirty="0"/>
              <a:t>8. 12. 2022</a:t>
            </a:r>
          </a:p>
          <a:p>
            <a:r>
              <a:rPr lang="cs-CZ" dirty="0"/>
              <a:t>Mgr. Šárka </a:t>
            </a:r>
            <a:r>
              <a:rPr lang="cs-CZ" dirty="0" err="1"/>
              <a:t>Gmiterková</a:t>
            </a:r>
            <a:r>
              <a:rPr lang="cs-CZ" dirty="0"/>
              <a:t>, Ph.D. </a:t>
            </a:r>
          </a:p>
          <a:p>
            <a:endParaRPr lang="cs-CZ" dirty="0"/>
          </a:p>
          <a:p>
            <a:endParaRPr lang="cs-CZ" dirty="0"/>
          </a:p>
          <a:p>
            <a:endParaRPr lang="cs-CZ" dirty="0"/>
          </a:p>
        </p:txBody>
      </p:sp>
    </p:spTree>
    <p:extLst>
      <p:ext uri="{BB962C8B-B14F-4D97-AF65-F5344CB8AC3E}">
        <p14:creationId xmlns:p14="http://schemas.microsoft.com/office/powerpoint/2010/main" val="77950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pic>
        <p:nvPicPr>
          <p:cNvPr id="5" name="Obrázek 4" descr="Obsah obrázku osoba, muž, zeď, interiér&#10;&#10;Popis byl vytvořen automaticky">
            <a:extLst>
              <a:ext uri="{FF2B5EF4-FFF2-40B4-BE49-F238E27FC236}">
                <a16:creationId xmlns:a16="http://schemas.microsoft.com/office/drawing/2014/main" id="{BD625F57-FEE7-624F-BDF8-300A54D247D5}"/>
              </a:ext>
            </a:extLst>
          </p:cNvPr>
          <p:cNvPicPr>
            <a:picLocks noChangeAspect="1"/>
          </p:cNvPicPr>
          <p:nvPr/>
        </p:nvPicPr>
        <p:blipFill rotWithShape="1">
          <a:blip r:embed="rId2">
            <a:alphaModFix/>
          </a:blip>
          <a:srcRect l="7289" r="31477" b="-1"/>
          <a:stretch/>
        </p:blipFill>
        <p:spPr>
          <a:xfrm>
            <a:off x="5797543" y="10"/>
            <a:ext cx="6394152" cy="6857990"/>
          </a:xfrm>
          <a:prstGeom prst="rect">
            <a:avLst/>
          </a:prstGeom>
        </p:spPr>
      </p:pic>
      <p:sp>
        <p:nvSpPr>
          <p:cNvPr id="2" name="Nadpis 1">
            <a:extLst>
              <a:ext uri="{FF2B5EF4-FFF2-40B4-BE49-F238E27FC236}">
                <a16:creationId xmlns:a16="http://schemas.microsoft.com/office/drawing/2014/main" id="{269DA802-9ED6-B346-93D1-84FA540DAB17}"/>
              </a:ext>
            </a:extLst>
          </p:cNvPr>
          <p:cNvSpPr>
            <a:spLocks noGrp="1"/>
          </p:cNvSpPr>
          <p:nvPr>
            <p:ph type="title"/>
          </p:nvPr>
        </p:nvSpPr>
        <p:spPr>
          <a:xfrm>
            <a:off x="804998" y="798445"/>
            <a:ext cx="4803636" cy="1311664"/>
          </a:xfrm>
        </p:spPr>
        <p:txBody>
          <a:bodyPr>
            <a:normAutofit/>
          </a:bodyPr>
          <a:lstStyle/>
          <a:p>
            <a:r>
              <a:rPr lang="cs-CZ" b="1">
                <a:solidFill>
                  <a:srgbClr val="000000"/>
                </a:solidFill>
              </a:rPr>
              <a:t>Jan Kačer </a:t>
            </a:r>
            <a:r>
              <a:rPr lang="cs-CZ">
                <a:solidFill>
                  <a:srgbClr val="000000"/>
                </a:solidFill>
              </a:rPr>
              <a:t>(1936)</a:t>
            </a:r>
          </a:p>
        </p:txBody>
      </p:sp>
      <p:sp>
        <p:nvSpPr>
          <p:cNvPr id="3" name="Zástupný obsah 2">
            <a:extLst>
              <a:ext uri="{FF2B5EF4-FFF2-40B4-BE49-F238E27FC236}">
                <a16:creationId xmlns:a16="http://schemas.microsoft.com/office/drawing/2014/main" id="{3E13A52A-B06C-F94E-871E-2564B7C0029B}"/>
              </a:ext>
            </a:extLst>
          </p:cNvPr>
          <p:cNvSpPr>
            <a:spLocks noGrp="1"/>
          </p:cNvSpPr>
          <p:nvPr>
            <p:ph idx="1"/>
          </p:nvPr>
        </p:nvSpPr>
        <p:spPr>
          <a:xfrm>
            <a:off x="804997" y="2272143"/>
            <a:ext cx="4706803" cy="3788830"/>
          </a:xfrm>
        </p:spPr>
        <p:txBody>
          <a:bodyPr anchor="ctr">
            <a:normAutofit/>
          </a:bodyPr>
          <a:lstStyle/>
          <a:p>
            <a:r>
              <a:rPr lang="cs-CZ" sz="1700" dirty="0">
                <a:solidFill>
                  <a:srgbClr val="000000"/>
                </a:solidFill>
              </a:rPr>
              <a:t>Výrazná herecká tvář NV – spojený primárně s filmy Evalda Schorma, ale také Antonína Máši (</a:t>
            </a:r>
            <a:r>
              <a:rPr lang="cs-CZ" sz="1700" i="1" dirty="0">
                <a:solidFill>
                  <a:srgbClr val="000000"/>
                </a:solidFill>
              </a:rPr>
              <a:t>Bloudění</a:t>
            </a:r>
            <a:r>
              <a:rPr lang="cs-CZ" sz="1700" dirty="0">
                <a:solidFill>
                  <a:srgbClr val="000000"/>
                </a:solidFill>
              </a:rPr>
              <a:t>), Hynka Bočana (</a:t>
            </a:r>
            <a:r>
              <a:rPr lang="cs-CZ" sz="1700" i="1" dirty="0">
                <a:solidFill>
                  <a:srgbClr val="000000"/>
                </a:solidFill>
              </a:rPr>
              <a:t>Nikdo se nebude smát</a:t>
            </a:r>
            <a:r>
              <a:rPr lang="cs-CZ" sz="1700" dirty="0">
                <a:solidFill>
                  <a:srgbClr val="000000"/>
                </a:solidFill>
              </a:rPr>
              <a:t>) a Františka Vláčila (</a:t>
            </a:r>
            <a:r>
              <a:rPr lang="cs-CZ" sz="1700" i="1" dirty="0">
                <a:solidFill>
                  <a:srgbClr val="000000"/>
                </a:solidFill>
              </a:rPr>
              <a:t>Údolí včel</a:t>
            </a:r>
            <a:r>
              <a:rPr lang="cs-CZ" sz="1700" dirty="0">
                <a:solidFill>
                  <a:srgbClr val="000000"/>
                </a:solidFill>
              </a:rPr>
              <a:t>)</a:t>
            </a:r>
          </a:p>
          <a:p>
            <a:r>
              <a:rPr lang="cs-CZ" sz="1700" dirty="0">
                <a:solidFill>
                  <a:srgbClr val="000000"/>
                </a:solidFill>
              </a:rPr>
              <a:t>Typ moderního hrdiny – hloubavého intelektuála X malá herecká variabilita?</a:t>
            </a:r>
          </a:p>
          <a:p>
            <a:r>
              <a:rPr lang="cs-CZ" sz="1700" dirty="0">
                <a:solidFill>
                  <a:srgbClr val="000000"/>
                </a:solidFill>
              </a:rPr>
              <a:t>Ve filmech </a:t>
            </a:r>
            <a:r>
              <a:rPr lang="cs-CZ" sz="1700" i="1" dirty="0">
                <a:solidFill>
                  <a:srgbClr val="000000"/>
                </a:solidFill>
              </a:rPr>
              <a:t>Každý den odvahu </a:t>
            </a:r>
            <a:r>
              <a:rPr lang="cs-CZ" sz="1700" dirty="0">
                <a:solidFill>
                  <a:srgbClr val="000000"/>
                </a:solidFill>
              </a:rPr>
              <a:t>(1964)</a:t>
            </a:r>
            <a:r>
              <a:rPr lang="cs-CZ" sz="1700" i="1" dirty="0">
                <a:solidFill>
                  <a:srgbClr val="000000"/>
                </a:solidFill>
              </a:rPr>
              <a:t> </a:t>
            </a:r>
            <a:r>
              <a:rPr lang="cs-CZ" sz="1700" dirty="0">
                <a:solidFill>
                  <a:srgbClr val="000000"/>
                </a:solidFill>
              </a:rPr>
              <a:t>a </a:t>
            </a:r>
            <a:r>
              <a:rPr lang="cs-CZ" sz="1700" i="1" dirty="0">
                <a:solidFill>
                  <a:srgbClr val="000000"/>
                </a:solidFill>
              </a:rPr>
              <a:t>Návrat ztraceného syna </a:t>
            </a:r>
            <a:r>
              <a:rPr lang="cs-CZ" sz="1700" dirty="0">
                <a:solidFill>
                  <a:srgbClr val="000000"/>
                </a:solidFill>
              </a:rPr>
              <a:t>(1966) Kačerovy postavy matou svými fyzickými dispozicemi, svou silou i atraktivním zjevem, ale skrývají existenciální tápání a vnitřní zranitelnost.</a:t>
            </a:r>
          </a:p>
          <a:p>
            <a:r>
              <a:rPr lang="cs-CZ" sz="1700" dirty="0">
                <a:solidFill>
                  <a:srgbClr val="000000"/>
                </a:solidFill>
              </a:rPr>
              <a:t>Postavy často ustrnulé v jednom bodě, neschopné vyrovnat se s minulostí, rezignované.</a:t>
            </a:r>
          </a:p>
          <a:p>
            <a:endParaRPr lang="cs-CZ" sz="1700" dirty="0">
              <a:solidFill>
                <a:srgbClr val="000000"/>
              </a:solidFill>
            </a:endParaRPr>
          </a:p>
          <a:p>
            <a:endParaRPr lang="cs-CZ" sz="1700" dirty="0">
              <a:solidFill>
                <a:srgbClr val="000000"/>
              </a:solidFill>
            </a:endParaRPr>
          </a:p>
        </p:txBody>
      </p:sp>
    </p:spTree>
    <p:extLst>
      <p:ext uri="{BB962C8B-B14F-4D97-AF65-F5344CB8AC3E}">
        <p14:creationId xmlns:p14="http://schemas.microsoft.com/office/powerpoint/2010/main" val="420532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E1C01-5900-524C-BE2F-C6019912BA28}"/>
              </a:ext>
            </a:extLst>
          </p:cNvPr>
          <p:cNvSpPr>
            <a:spLocks noGrp="1"/>
          </p:cNvSpPr>
          <p:nvPr>
            <p:ph type="title"/>
          </p:nvPr>
        </p:nvSpPr>
        <p:spPr>
          <a:xfrm>
            <a:off x="640080" y="127249"/>
            <a:ext cx="4368602" cy="1956841"/>
          </a:xfrm>
        </p:spPr>
        <p:txBody>
          <a:bodyPr anchor="b">
            <a:normAutofit/>
          </a:bodyPr>
          <a:lstStyle/>
          <a:p>
            <a:r>
              <a:rPr lang="cs-CZ" sz="5400" b="1" dirty="0"/>
              <a:t>Evald Schorm </a:t>
            </a:r>
            <a:r>
              <a:rPr lang="cs-CZ" sz="5400" dirty="0"/>
              <a:t>(1931–1988) </a:t>
            </a:r>
          </a:p>
        </p:txBody>
      </p:sp>
      <p:sp>
        <p:nvSpPr>
          <p:cNvPr id="3" name="Zástupný obsah 2">
            <a:extLst>
              <a:ext uri="{FF2B5EF4-FFF2-40B4-BE49-F238E27FC236}">
                <a16:creationId xmlns:a16="http://schemas.microsoft.com/office/drawing/2014/main" id="{386299B5-3DF5-B747-97DF-E65A5B0B6D52}"/>
              </a:ext>
            </a:extLst>
          </p:cNvPr>
          <p:cNvSpPr>
            <a:spLocks noGrp="1"/>
          </p:cNvSpPr>
          <p:nvPr>
            <p:ph idx="1"/>
          </p:nvPr>
        </p:nvSpPr>
        <p:spPr>
          <a:xfrm>
            <a:off x="289560" y="2282210"/>
            <a:ext cx="4719122" cy="4118590"/>
          </a:xfrm>
        </p:spPr>
        <p:txBody>
          <a:bodyPr>
            <a:normAutofit/>
          </a:bodyPr>
          <a:lstStyle/>
          <a:p>
            <a:r>
              <a:rPr lang="cs-CZ" sz="1600" dirty="0"/>
              <a:t>„Tvorba, umění má být jako zákusek po dobré večeři. Jenže já jsem kost v krku“ &gt;&gt; autor zneklidňujících, existenciálních filmů</a:t>
            </a:r>
          </a:p>
          <a:p>
            <a:r>
              <a:rPr lang="cs-CZ" sz="1600" dirty="0"/>
              <a:t>Autor řady dokumentárních snímků – zájem o lidi, kteří nesouzněli s režimem a o témata, o nichž režim nechtěl hovořit</a:t>
            </a:r>
          </a:p>
          <a:p>
            <a:r>
              <a:rPr lang="cs-CZ" sz="1600" dirty="0"/>
              <a:t>Postrádal jednotný styl – konzistence spíš na rovině témat a hodnotových rámců</a:t>
            </a:r>
          </a:p>
          <a:p>
            <a:r>
              <a:rPr lang="cs-CZ" sz="1600" dirty="0"/>
              <a:t>Filmy obsazené předními profesionálními herci (Vlastimil Brodský, Dana Medřická, Jana Brejchová, Jan Kačer)</a:t>
            </a:r>
          </a:p>
          <a:p>
            <a:r>
              <a:rPr lang="cs-CZ" sz="1600" dirty="0"/>
              <a:t>Celovečerní hraný debut </a:t>
            </a:r>
            <a:r>
              <a:rPr lang="cs-CZ" sz="1600" i="1" dirty="0"/>
              <a:t>Každý den odvahu </a:t>
            </a:r>
            <a:r>
              <a:rPr lang="cs-CZ" sz="1600" dirty="0"/>
              <a:t>(1964), dále </a:t>
            </a:r>
            <a:r>
              <a:rPr lang="cs-CZ" sz="1600" i="1" dirty="0"/>
              <a:t>Návrat ztraceného syna </a:t>
            </a:r>
            <a:r>
              <a:rPr lang="cs-CZ" sz="1600" dirty="0"/>
              <a:t>(1966), </a:t>
            </a:r>
            <a:r>
              <a:rPr lang="cs-CZ" sz="1600" i="1" dirty="0"/>
              <a:t>Pět holek na krku </a:t>
            </a:r>
            <a:r>
              <a:rPr lang="cs-CZ" sz="1600" dirty="0"/>
              <a:t>(1967), </a:t>
            </a:r>
            <a:r>
              <a:rPr lang="cs-CZ" sz="1600" i="1" dirty="0"/>
              <a:t>Farářův konec </a:t>
            </a:r>
            <a:r>
              <a:rPr lang="cs-CZ" sz="1600" dirty="0"/>
              <a:t>(1968) a 60.léta uzavírá trezorový film </a:t>
            </a:r>
            <a:r>
              <a:rPr lang="cs-CZ" sz="1600" i="1" dirty="0"/>
              <a:t>Den sedmý, noc osmá </a:t>
            </a:r>
            <a:r>
              <a:rPr lang="cs-CZ" sz="1600" dirty="0"/>
              <a:t>(1969)</a:t>
            </a:r>
          </a:p>
          <a:p>
            <a:endParaRPr lang="cs-CZ" sz="1600" dirty="0"/>
          </a:p>
          <a:p>
            <a:endParaRPr lang="cs-CZ" sz="1200" dirty="0"/>
          </a:p>
        </p:txBody>
      </p:sp>
      <p:pic>
        <p:nvPicPr>
          <p:cNvPr id="7" name="Obrázek 6" descr="Obsah obrázku zeď, osoba, interiér, muž&#10;&#10;Popis byl vytvořen automaticky">
            <a:extLst>
              <a:ext uri="{FF2B5EF4-FFF2-40B4-BE49-F238E27FC236}">
                <a16:creationId xmlns:a16="http://schemas.microsoft.com/office/drawing/2014/main" id="{A89EFE69-4DEA-5D46-BEC9-1C058A31266E}"/>
              </a:ext>
            </a:extLst>
          </p:cNvPr>
          <p:cNvPicPr>
            <a:picLocks noChangeAspect="1"/>
          </p:cNvPicPr>
          <p:nvPr/>
        </p:nvPicPr>
        <p:blipFill rotWithShape="1">
          <a:blip r:embed="rId2"/>
          <a:srcRect l="2649" r="303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177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pic>
        <p:nvPicPr>
          <p:cNvPr id="5" name="Obrázek 4" descr="Obsah obrázku text&#10;&#10;Popis byl vytvořen automaticky">
            <a:extLst>
              <a:ext uri="{FF2B5EF4-FFF2-40B4-BE49-F238E27FC236}">
                <a16:creationId xmlns:a16="http://schemas.microsoft.com/office/drawing/2014/main" id="{2D9A1B7B-414A-C74B-B026-2494172DC273}"/>
              </a:ext>
            </a:extLst>
          </p:cNvPr>
          <p:cNvPicPr>
            <a:picLocks noChangeAspect="1"/>
          </p:cNvPicPr>
          <p:nvPr/>
        </p:nvPicPr>
        <p:blipFill>
          <a:blip r:embed="rId2"/>
          <a:stretch>
            <a:fillRect/>
          </a:stretch>
        </p:blipFill>
        <p:spPr>
          <a:xfrm>
            <a:off x="706568" y="943451"/>
            <a:ext cx="3209544" cy="4668427"/>
          </a:xfrm>
          <a:prstGeom prst="rect">
            <a:avLst/>
          </a:prstGeom>
        </p:spPr>
      </p:pic>
      <p:pic>
        <p:nvPicPr>
          <p:cNvPr id="9" name="Obrázek 8" descr="Obsah obrázku text&#10;&#10;Popis byl vytvořen automaticky">
            <a:extLst>
              <a:ext uri="{FF2B5EF4-FFF2-40B4-BE49-F238E27FC236}">
                <a16:creationId xmlns:a16="http://schemas.microsoft.com/office/drawing/2014/main" id="{21D85E97-8DBB-A343-ACDC-6F4C09429B2F}"/>
              </a:ext>
            </a:extLst>
          </p:cNvPr>
          <p:cNvPicPr>
            <a:picLocks noChangeAspect="1"/>
          </p:cNvPicPr>
          <p:nvPr/>
        </p:nvPicPr>
        <p:blipFill>
          <a:blip r:embed="rId3"/>
          <a:stretch>
            <a:fillRect/>
          </a:stretch>
        </p:blipFill>
        <p:spPr>
          <a:xfrm>
            <a:off x="4487333" y="1001393"/>
            <a:ext cx="3209544" cy="4552544"/>
          </a:xfrm>
          <a:prstGeom prst="rect">
            <a:avLst/>
          </a:prstGeom>
        </p:spPr>
      </p:pic>
      <p:pic>
        <p:nvPicPr>
          <p:cNvPr id="7" name="Obrázek 6" descr="Obsah obrázku text, staré&#10;&#10;Popis byl vytvořen automaticky">
            <a:extLst>
              <a:ext uri="{FF2B5EF4-FFF2-40B4-BE49-F238E27FC236}">
                <a16:creationId xmlns:a16="http://schemas.microsoft.com/office/drawing/2014/main" id="{539F5BF8-4A18-1843-B9DC-F7A1EC90CE79}"/>
              </a:ext>
            </a:extLst>
          </p:cNvPr>
          <p:cNvPicPr>
            <a:picLocks noChangeAspect="1"/>
          </p:cNvPicPr>
          <p:nvPr/>
        </p:nvPicPr>
        <p:blipFill>
          <a:blip r:embed="rId4"/>
          <a:stretch>
            <a:fillRect/>
          </a:stretch>
        </p:blipFill>
        <p:spPr>
          <a:xfrm>
            <a:off x="8275887" y="1259084"/>
            <a:ext cx="3209544" cy="4037162"/>
          </a:xfrm>
          <a:prstGeom prst="rect">
            <a:avLst/>
          </a:prstGeom>
        </p:spPr>
      </p:pic>
    </p:spTree>
    <p:extLst>
      <p:ext uri="{BB962C8B-B14F-4D97-AF65-F5344CB8AC3E}">
        <p14:creationId xmlns:p14="http://schemas.microsoft.com/office/powerpoint/2010/main" val="54587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A675A-495B-8D40-BF11-522B17FA29EF}"/>
              </a:ext>
            </a:extLst>
          </p:cNvPr>
          <p:cNvSpPr>
            <a:spLocks noGrp="1"/>
          </p:cNvSpPr>
          <p:nvPr>
            <p:ph type="title"/>
          </p:nvPr>
        </p:nvSpPr>
        <p:spPr>
          <a:xfrm>
            <a:off x="4965430" y="629268"/>
            <a:ext cx="6586491" cy="1286160"/>
          </a:xfrm>
        </p:spPr>
        <p:txBody>
          <a:bodyPr anchor="b">
            <a:normAutofit/>
          </a:bodyPr>
          <a:lstStyle/>
          <a:p>
            <a:r>
              <a:rPr lang="cs-CZ" b="1"/>
              <a:t>Jiří Menzel (1938–2020) </a:t>
            </a:r>
            <a:endParaRPr lang="cs-CZ"/>
          </a:p>
        </p:txBody>
      </p:sp>
      <p:sp>
        <p:nvSpPr>
          <p:cNvPr id="3" name="Zástupný obsah 2">
            <a:extLst>
              <a:ext uri="{FF2B5EF4-FFF2-40B4-BE49-F238E27FC236}">
                <a16:creationId xmlns:a16="http://schemas.microsoft.com/office/drawing/2014/main" id="{51B2A937-7FB8-4F4B-9E97-EDB29B6A8CC0}"/>
              </a:ext>
            </a:extLst>
          </p:cNvPr>
          <p:cNvSpPr>
            <a:spLocks noGrp="1"/>
          </p:cNvSpPr>
          <p:nvPr>
            <p:ph idx="1"/>
          </p:nvPr>
        </p:nvSpPr>
        <p:spPr>
          <a:xfrm>
            <a:off x="4965431" y="2438400"/>
            <a:ext cx="6586489" cy="3785419"/>
          </a:xfrm>
        </p:spPr>
        <p:txBody>
          <a:bodyPr>
            <a:normAutofit fontScale="92500" lnSpcReduction="20000"/>
          </a:bodyPr>
          <a:lstStyle/>
          <a:p>
            <a:r>
              <a:rPr lang="cs-CZ" sz="2000" dirty="0"/>
              <a:t>Scenárista, herec, režisér</a:t>
            </a:r>
          </a:p>
          <a:p>
            <a:r>
              <a:rPr lang="cs-CZ" sz="2000" dirty="0"/>
              <a:t>Působil také na divadle (např. v letech 2000–2003 umělecký šéf Divadla na Vinohradech)</a:t>
            </a:r>
          </a:p>
          <a:p>
            <a:r>
              <a:rPr lang="cs-CZ" sz="2000" dirty="0"/>
              <a:t>Tvůrce spjatý s filmovými adaptacemi Bohumila Hrabala a Vladislava Vančury</a:t>
            </a:r>
          </a:p>
          <a:p>
            <a:r>
              <a:rPr lang="cs-CZ" sz="2000" dirty="0"/>
              <a:t>Jemně stylizované komedie (pozdější linie tvorby)</a:t>
            </a:r>
          </a:p>
          <a:p>
            <a:r>
              <a:rPr lang="cs-CZ" sz="2000" dirty="0"/>
              <a:t>Zpočátku kariéry dlouhá cesta k debutovému filmu &gt;&gt; Menzel bez autorských ambicí, debutuje později než ročníkoví kolegové</a:t>
            </a:r>
          </a:p>
          <a:p>
            <a:r>
              <a:rPr lang="cs-CZ" sz="2000" dirty="0"/>
              <a:t>Jaroslav Boček Menzela díky Vlakům řadí mezi řady intimistů (Forman-Passer-Papoušek), Menzel je ale lyričtější</a:t>
            </a:r>
          </a:p>
          <a:p>
            <a:r>
              <a:rPr lang="cs-CZ" sz="2000" dirty="0"/>
              <a:t>Cestu k celovečernímu debutu otevírá „Smrt pana Baltazara“ z povídkového snímku </a:t>
            </a:r>
            <a:r>
              <a:rPr lang="cs-CZ" sz="2000" i="1" dirty="0"/>
              <a:t>Perličky na dně</a:t>
            </a:r>
          </a:p>
        </p:txBody>
      </p:sp>
      <p:pic>
        <p:nvPicPr>
          <p:cNvPr id="5" name="Obrázek 4" descr="Obsah obrázku osoba, muž, exteriér, brýle&#10;&#10;Popis byl vytvořen automaticky">
            <a:extLst>
              <a:ext uri="{FF2B5EF4-FFF2-40B4-BE49-F238E27FC236}">
                <a16:creationId xmlns:a16="http://schemas.microsoft.com/office/drawing/2014/main" id="{568D8958-2A21-FF45-873D-DB408968FA36}"/>
              </a:ext>
            </a:extLst>
          </p:cNvPr>
          <p:cNvPicPr>
            <a:picLocks noChangeAspect="1"/>
          </p:cNvPicPr>
          <p:nvPr/>
        </p:nvPicPr>
        <p:blipFill rotWithShape="1">
          <a:blip r:embed="rId2"/>
          <a:srcRect l="13529" r="2504"/>
          <a:stretch/>
        </p:blipFill>
        <p:spPr>
          <a:xfrm>
            <a:off x="20" y="10"/>
            <a:ext cx="4635571" cy="6857990"/>
          </a:xfrm>
          <a:prstGeom prst="rect">
            <a:avLst/>
          </a:prstGeom>
          <a:effectLst/>
        </p:spPr>
      </p:pic>
      <p:cxnSp>
        <p:nvCxnSpPr>
          <p:cNvPr id="16"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53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10;&#10;Popis byl vytvořen automaticky">
            <a:extLst>
              <a:ext uri="{FF2B5EF4-FFF2-40B4-BE49-F238E27FC236}">
                <a16:creationId xmlns:a16="http://schemas.microsoft.com/office/drawing/2014/main" id="{8E4C2A75-57F8-324C-942C-0639CEBC9586}"/>
              </a:ext>
            </a:extLst>
          </p:cNvPr>
          <p:cNvPicPr>
            <a:picLocks noChangeAspect="1"/>
          </p:cNvPicPr>
          <p:nvPr/>
        </p:nvPicPr>
        <p:blipFill rotWithShape="1">
          <a:blip r:embed="rId2"/>
          <a:srcRect l="1062" r="-3" b="-3"/>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Obrázek 6" descr="Obsah obrázku osoba, muž, zeď, oblečení&#10;&#10;Popis byl vytvořen automaticky">
            <a:extLst>
              <a:ext uri="{FF2B5EF4-FFF2-40B4-BE49-F238E27FC236}">
                <a16:creationId xmlns:a16="http://schemas.microsoft.com/office/drawing/2014/main" id="{2BD8EE2B-AED7-C744-9BA4-F852EFB2ABED}"/>
              </a:ext>
            </a:extLst>
          </p:cNvPr>
          <p:cNvPicPr>
            <a:picLocks noChangeAspect="1"/>
          </p:cNvPicPr>
          <p:nvPr/>
        </p:nvPicPr>
        <p:blipFill rotWithShape="1">
          <a:blip r:embed="rId3"/>
          <a:srcRect l="26637" r="19051"/>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1" name="Freeform: Shape 20">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B751439-E590-6D4D-8BA6-129B464D254A}"/>
              </a:ext>
            </a:extLst>
          </p:cNvPr>
          <p:cNvSpPr>
            <a:spLocks noGrp="1"/>
          </p:cNvSpPr>
          <p:nvPr>
            <p:ph type="title"/>
          </p:nvPr>
        </p:nvSpPr>
        <p:spPr>
          <a:xfrm>
            <a:off x="448056" y="681038"/>
            <a:ext cx="2804504" cy="1325563"/>
          </a:xfrm>
        </p:spPr>
        <p:txBody>
          <a:bodyPr anchor="ctr">
            <a:normAutofit/>
          </a:bodyPr>
          <a:lstStyle/>
          <a:p>
            <a:r>
              <a:rPr lang="cs-CZ" sz="2800" b="1" i="1"/>
              <a:t>Ostře sledované vlaky </a:t>
            </a:r>
            <a:r>
              <a:rPr lang="cs-CZ" sz="2800"/>
              <a:t>(1966)</a:t>
            </a:r>
          </a:p>
        </p:txBody>
      </p:sp>
      <p:sp>
        <p:nvSpPr>
          <p:cNvPr id="25" name="Rectangle 24">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13410203-CA02-DD48-A0E9-46442472862B}"/>
              </a:ext>
            </a:extLst>
          </p:cNvPr>
          <p:cNvSpPr>
            <a:spLocks noGrp="1"/>
          </p:cNvSpPr>
          <p:nvPr>
            <p:ph idx="1"/>
          </p:nvPr>
        </p:nvSpPr>
        <p:spPr>
          <a:xfrm>
            <a:off x="128016" y="2258171"/>
            <a:ext cx="3124544" cy="4083764"/>
          </a:xfrm>
        </p:spPr>
        <p:txBody>
          <a:bodyPr>
            <a:normAutofit/>
          </a:bodyPr>
          <a:lstStyle/>
          <a:p>
            <a:r>
              <a:rPr lang="cs-CZ" sz="1300" dirty="0"/>
              <a:t>Spolu s Formanovými </a:t>
            </a:r>
            <a:r>
              <a:rPr lang="cs-CZ" sz="1300" i="1" dirty="0"/>
              <a:t>Láskami jedné plavovlásky</a:t>
            </a:r>
            <a:r>
              <a:rPr lang="cs-CZ" sz="1300" dirty="0"/>
              <a:t> triumfální film nové vlny &gt;&gt; divácky vstřícné, komerčně úspěšné a umělecky hodnotné</a:t>
            </a:r>
            <a:r>
              <a:rPr lang="cs-CZ" sz="1300" dirty="0">
                <a:effectLst/>
              </a:rPr>
              <a:t> </a:t>
            </a:r>
          </a:p>
          <a:p>
            <a:r>
              <a:rPr lang="cs-CZ" sz="1300" dirty="0"/>
              <a:t>Vzniká v roce 1965 – rok problémových filmů</a:t>
            </a:r>
          </a:p>
          <a:p>
            <a:r>
              <a:rPr lang="cs-CZ" sz="1300" dirty="0"/>
              <a:t>Po </a:t>
            </a:r>
            <a:r>
              <a:rPr lang="cs-CZ" sz="1300" i="1" dirty="0"/>
              <a:t>Perličkách na dně </a:t>
            </a:r>
            <a:r>
              <a:rPr lang="cs-CZ" sz="1300" dirty="0"/>
              <a:t>snaha zúročit potenciál adaptací díla Bohumila Hrabala – pro stejnojmennou novelu se hledá režisér (Schorm, Chytilová)</a:t>
            </a:r>
          </a:p>
          <a:p>
            <a:r>
              <a:rPr lang="cs-CZ" sz="1300" dirty="0"/>
              <a:t>Obsazení kombinující profesionální herce (Josef Somr, Květa Fialová, Vlastimil Brodský) se zpěváky (Václav Neckář, Naďa Urbánková) a neherci (Vladimír Valenta, Jitka Bendová)</a:t>
            </a:r>
          </a:p>
          <a:p>
            <a:r>
              <a:rPr lang="cs-CZ" sz="1300" dirty="0"/>
              <a:t>Disproporční kombinace válečného žánru a ohledávání mladické sexuality</a:t>
            </a:r>
          </a:p>
        </p:txBody>
      </p:sp>
    </p:spTree>
    <p:extLst>
      <p:ext uri="{BB962C8B-B14F-4D97-AF65-F5344CB8AC3E}">
        <p14:creationId xmlns:p14="http://schemas.microsoft.com/office/powerpoint/2010/main" val="201405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soba, interiér&#10;&#10;Popis byl vytvořen automaticky">
            <a:extLst>
              <a:ext uri="{FF2B5EF4-FFF2-40B4-BE49-F238E27FC236}">
                <a16:creationId xmlns:a16="http://schemas.microsoft.com/office/drawing/2014/main" id="{2E7D3925-2DEB-6F48-8802-F206D2106EAE}"/>
              </a:ext>
            </a:extLst>
          </p:cNvPr>
          <p:cNvPicPr>
            <a:picLocks noChangeAspect="1"/>
          </p:cNvPicPr>
          <p:nvPr/>
        </p:nvPicPr>
        <p:blipFill rotWithShape="1">
          <a:blip r:embed="rId2"/>
          <a:srcRect t="553" r="15253"/>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6CAFD4EF-AC94-EF45-A6D9-032180D0CBE9}"/>
              </a:ext>
            </a:extLst>
          </p:cNvPr>
          <p:cNvSpPr>
            <a:spLocks noGrp="1"/>
          </p:cNvSpPr>
          <p:nvPr>
            <p:ph type="title"/>
          </p:nvPr>
        </p:nvSpPr>
        <p:spPr>
          <a:xfrm>
            <a:off x="371094" y="1161288"/>
            <a:ext cx="3438144" cy="1124712"/>
          </a:xfrm>
        </p:spPr>
        <p:txBody>
          <a:bodyPr anchor="b">
            <a:normAutofit/>
          </a:bodyPr>
          <a:lstStyle/>
          <a:p>
            <a:r>
              <a:rPr lang="cs-CZ" sz="2600"/>
              <a:t>Scéna s razítky – erotika jako nový element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1850414C-6775-734B-95C3-943D167432FC}"/>
              </a:ext>
            </a:extLst>
          </p:cNvPr>
          <p:cNvSpPr>
            <a:spLocks noGrp="1"/>
          </p:cNvSpPr>
          <p:nvPr>
            <p:ph idx="1"/>
          </p:nvPr>
        </p:nvSpPr>
        <p:spPr>
          <a:xfrm>
            <a:off x="371094" y="2718054"/>
            <a:ext cx="3438906" cy="3207258"/>
          </a:xfrm>
        </p:spPr>
        <p:txBody>
          <a:bodyPr anchor="t">
            <a:normAutofit/>
          </a:bodyPr>
          <a:lstStyle/>
          <a:p>
            <a:r>
              <a:rPr lang="cs-CZ" sz="1200"/>
              <a:t>„rozkošná básnická etuda“ „je to natočeno s vkusem a decentně“</a:t>
            </a:r>
          </a:p>
          <a:p>
            <a:r>
              <a:rPr lang="cs-CZ" sz="1200"/>
              <a:t>Nahota v 60.letech v míře nevídané proniká na filmové plátno &gt;&gt; posouvání hranic, co vše je možné zobrazit</a:t>
            </a:r>
          </a:p>
          <a:p>
            <a:r>
              <a:rPr lang="cs-CZ" sz="1200"/>
              <a:t>Nahota komerční (módní) X Nahota umělecká, která bytostně patří k otevřenému autorskému výrazu</a:t>
            </a:r>
          </a:p>
          <a:p>
            <a:pPr lvl="1"/>
            <a:r>
              <a:rPr lang="cs-CZ" sz="1200"/>
              <a:t>Erotika vkusná, svázaná s emocionální rovinou a volbou konkrétního protějšku, pustý sex jako záležitost čistě konzumní</a:t>
            </a:r>
          </a:p>
          <a:p>
            <a:r>
              <a:rPr lang="cs-CZ" sz="1200"/>
              <a:t>Erotický aspekt razítkovací scény v </a:t>
            </a:r>
            <a:r>
              <a:rPr lang="cs-CZ" sz="1200" i="1"/>
              <a:t>Ostře sledovaných vlacích </a:t>
            </a:r>
            <a:r>
              <a:rPr lang="cs-CZ" sz="1200"/>
              <a:t>pro domácí publikum zdůrazňován nebyl, pro zahraničí distribuci ale ano &gt;&gt; </a:t>
            </a:r>
            <a:r>
              <a:rPr lang="cs-CZ" sz="1200" i="1"/>
              <a:t>Ostře sledované vlaky </a:t>
            </a:r>
            <a:r>
              <a:rPr lang="cs-CZ" sz="1200"/>
              <a:t>jako „erotická bomba z Prahy“</a:t>
            </a:r>
          </a:p>
          <a:p>
            <a:endParaRPr lang="cs-CZ" sz="1200"/>
          </a:p>
        </p:txBody>
      </p:sp>
    </p:spTree>
    <p:extLst>
      <p:ext uri="{BB962C8B-B14F-4D97-AF65-F5344CB8AC3E}">
        <p14:creationId xmlns:p14="http://schemas.microsoft.com/office/powerpoint/2010/main" val="112585993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C868B94E-A014-4D4B-96B0-11F979BB83D8}"/>
              </a:ext>
            </a:extLst>
          </p:cNvPr>
          <p:cNvSpPr>
            <a:spLocks noGrp="1"/>
          </p:cNvSpPr>
          <p:nvPr>
            <p:ph type="title"/>
          </p:nvPr>
        </p:nvSpPr>
        <p:spPr>
          <a:xfrm>
            <a:off x="838200" y="448721"/>
            <a:ext cx="4707671" cy="1225650"/>
          </a:xfrm>
        </p:spPr>
        <p:txBody>
          <a:bodyPr anchor="b">
            <a:normAutofit/>
          </a:bodyPr>
          <a:lstStyle/>
          <a:p>
            <a:r>
              <a:rPr lang="cs-CZ" sz="3800">
                <a:solidFill>
                  <a:schemeClr val="bg1"/>
                </a:solidFill>
              </a:rPr>
              <a:t>Film na export</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51D47A42-0DB1-584B-B87C-F8EA3C4C074C}"/>
              </a:ext>
            </a:extLst>
          </p:cNvPr>
          <p:cNvSpPr>
            <a:spLocks noGrp="1"/>
          </p:cNvSpPr>
          <p:nvPr>
            <p:ph idx="1"/>
          </p:nvPr>
        </p:nvSpPr>
        <p:spPr>
          <a:xfrm>
            <a:off x="897769" y="1909192"/>
            <a:ext cx="4586513" cy="3647710"/>
          </a:xfrm>
        </p:spPr>
        <p:txBody>
          <a:bodyPr>
            <a:normAutofit/>
          </a:bodyPr>
          <a:lstStyle/>
          <a:p>
            <a:r>
              <a:rPr lang="cs-CZ" sz="1700" dirty="0">
                <a:solidFill>
                  <a:schemeClr val="bg1"/>
                </a:solidFill>
              </a:rPr>
              <a:t>Klíčová kombinace uměleckých prvků a srozumitelnosti</a:t>
            </a:r>
          </a:p>
          <a:p>
            <a:r>
              <a:rPr lang="cs-CZ" sz="1700" dirty="0">
                <a:solidFill>
                  <a:schemeClr val="bg1"/>
                </a:solidFill>
              </a:rPr>
              <a:t>Vítěz MFF v Mannheimu &gt;&gt; otevřená cesta na západní trhy</a:t>
            </a:r>
          </a:p>
          <a:p>
            <a:r>
              <a:rPr lang="cs-CZ" sz="1700" dirty="0">
                <a:solidFill>
                  <a:schemeClr val="bg1"/>
                </a:solidFill>
              </a:rPr>
              <a:t>V Itálii, Švýcarsku a USA snímek distribuuje Carlo </a:t>
            </a:r>
            <a:r>
              <a:rPr lang="cs-CZ" sz="1700" dirty="0" err="1">
                <a:solidFill>
                  <a:schemeClr val="bg1"/>
                </a:solidFill>
              </a:rPr>
              <a:t>Ponti</a:t>
            </a:r>
            <a:r>
              <a:rPr lang="cs-CZ" sz="1700" dirty="0">
                <a:solidFill>
                  <a:schemeClr val="bg1"/>
                </a:solidFill>
              </a:rPr>
              <a:t> &gt;&gt; promyšlená a cíleně vedená Oscarová kampaň</a:t>
            </a:r>
          </a:p>
          <a:p>
            <a:r>
              <a:rPr lang="cs-CZ" sz="1700" i="1" dirty="0">
                <a:solidFill>
                  <a:schemeClr val="bg1"/>
                </a:solidFill>
              </a:rPr>
              <a:t>Vlaky </a:t>
            </a:r>
            <a:r>
              <a:rPr lang="cs-CZ" sz="1700" dirty="0">
                <a:solidFill>
                  <a:schemeClr val="bg1"/>
                </a:solidFill>
              </a:rPr>
              <a:t>definitivně zakotvily představu o typickém NV filmu &gt;&gt; humor, cit pro všednost, opravdovost na pomezí tragédie a komedie, malý český člověk (jiné filmy, např. Němcovy, nejsou v zahraničí tak úspěšné)</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Obrázek 4" descr="Obsah obrázku muž, osoba, čepice, nošení&#10;&#10;Popis byl vytvořen automaticky">
            <a:extLst>
              <a:ext uri="{FF2B5EF4-FFF2-40B4-BE49-F238E27FC236}">
                <a16:creationId xmlns:a16="http://schemas.microsoft.com/office/drawing/2014/main" id="{5361FDDA-6A34-9143-A9B1-5D2D081EDDFD}"/>
              </a:ext>
            </a:extLst>
          </p:cNvPr>
          <p:cNvPicPr>
            <a:picLocks noChangeAspect="1"/>
          </p:cNvPicPr>
          <p:nvPr/>
        </p:nvPicPr>
        <p:blipFill rotWithShape="1">
          <a:blip r:embed="rId2"/>
          <a:srcRect l="12261" r="41261"/>
          <a:stretch/>
        </p:blipFill>
        <p:spPr>
          <a:xfrm>
            <a:off x="6525453" y="10"/>
            <a:ext cx="5666547" cy="6857990"/>
          </a:xfrm>
          <a:prstGeom prst="rect">
            <a:avLst/>
          </a:prstGeom>
        </p:spPr>
      </p:pic>
    </p:spTree>
    <p:extLst>
      <p:ext uri="{BB962C8B-B14F-4D97-AF65-F5344CB8AC3E}">
        <p14:creationId xmlns:p14="http://schemas.microsoft.com/office/powerpoint/2010/main" val="194275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AF489A1-5EEC-7E4E-A92B-6624D8024539}"/>
              </a:ext>
            </a:extLst>
          </p:cNvPr>
          <p:cNvSpPr>
            <a:spLocks noGrp="1"/>
          </p:cNvSpPr>
          <p:nvPr>
            <p:ph type="title"/>
          </p:nvPr>
        </p:nvSpPr>
        <p:spPr>
          <a:xfrm>
            <a:off x="839788" y="457200"/>
            <a:ext cx="3932237" cy="929640"/>
          </a:xfrm>
        </p:spPr>
        <p:txBody>
          <a:bodyPr/>
          <a:lstStyle/>
          <a:p>
            <a:r>
              <a:rPr lang="cs-CZ" sz="3600" b="1" i="1" dirty="0"/>
              <a:t>Každý den odvahu</a:t>
            </a:r>
            <a:br>
              <a:rPr lang="cs-CZ" sz="3600" b="1" i="1" dirty="0"/>
            </a:br>
            <a:r>
              <a:rPr lang="cs-CZ" sz="2400" dirty="0"/>
              <a:t>1964, r. Evald Schorm</a:t>
            </a:r>
          </a:p>
        </p:txBody>
      </p:sp>
      <p:sp>
        <p:nvSpPr>
          <p:cNvPr id="5" name="Zástupný symbol obrázku 4">
            <a:extLst>
              <a:ext uri="{FF2B5EF4-FFF2-40B4-BE49-F238E27FC236}">
                <a16:creationId xmlns:a16="http://schemas.microsoft.com/office/drawing/2014/main" id="{88CB6E79-5427-8D4B-ACCE-F05C9FB9AAD4}"/>
              </a:ext>
            </a:extLst>
          </p:cNvPr>
          <p:cNvSpPr>
            <a:spLocks noGrp="1"/>
          </p:cNvSpPr>
          <p:nvPr>
            <p:ph type="pic" idx="1"/>
          </p:nvPr>
        </p:nvSpPr>
        <p:spPr/>
      </p:sp>
      <p:sp>
        <p:nvSpPr>
          <p:cNvPr id="6" name="Zástupný text 5">
            <a:extLst>
              <a:ext uri="{FF2B5EF4-FFF2-40B4-BE49-F238E27FC236}">
                <a16:creationId xmlns:a16="http://schemas.microsoft.com/office/drawing/2014/main" id="{BB9C02C0-FAE3-664F-A86F-1F772F6D1621}"/>
              </a:ext>
            </a:extLst>
          </p:cNvPr>
          <p:cNvSpPr>
            <a:spLocks noGrp="1"/>
          </p:cNvSpPr>
          <p:nvPr>
            <p:ph type="body" sz="half" idx="2"/>
          </p:nvPr>
        </p:nvSpPr>
        <p:spPr>
          <a:xfrm>
            <a:off x="426720" y="1500822"/>
            <a:ext cx="5013960" cy="5037138"/>
          </a:xfrm>
        </p:spPr>
        <p:txBody>
          <a:bodyPr>
            <a:normAutofit lnSpcReduction="10000"/>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Námět a scénář:</a:t>
            </a:r>
            <a:r>
              <a:rPr lang="cs-CZ" sz="1800" dirty="0">
                <a:effectLst/>
                <a:latin typeface="Calibri" panose="020F0502020204030204" pitchFamily="34" charset="0"/>
                <a:ea typeface="Calibri" panose="020F0502020204030204" pitchFamily="34" charset="0"/>
                <a:cs typeface="Times New Roman" panose="02020603050405020304" pitchFamily="18" charset="0"/>
              </a:rPr>
              <a:t> Antonín Máša,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Kamera:</a:t>
            </a:r>
            <a:r>
              <a:rPr lang="cs-CZ" sz="1800" dirty="0">
                <a:effectLst/>
                <a:latin typeface="Calibri" panose="020F0502020204030204" pitchFamily="34" charset="0"/>
                <a:ea typeface="Calibri" panose="020F0502020204030204" pitchFamily="34" charset="0"/>
                <a:cs typeface="Times New Roman" panose="02020603050405020304" pitchFamily="18" charset="0"/>
              </a:rPr>
              <a:t> Jan Čuřík,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Hudba: </a:t>
            </a:r>
            <a:r>
              <a:rPr lang="cs-CZ" sz="1800" dirty="0">
                <a:effectLst/>
                <a:latin typeface="Calibri" panose="020F0502020204030204" pitchFamily="34" charset="0"/>
                <a:ea typeface="Calibri" panose="020F0502020204030204" pitchFamily="34" charset="0"/>
                <a:cs typeface="Times New Roman" panose="02020603050405020304" pitchFamily="18" charset="0"/>
              </a:rPr>
              <a:t>Jan Klusák,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Hrají:</a:t>
            </a:r>
            <a:r>
              <a:rPr lang="cs-CZ" sz="1800" dirty="0">
                <a:effectLst/>
                <a:latin typeface="Calibri" panose="020F0502020204030204" pitchFamily="34" charset="0"/>
                <a:ea typeface="Calibri" panose="020F0502020204030204" pitchFamily="34" charset="0"/>
                <a:cs typeface="Times New Roman" panose="02020603050405020304" pitchFamily="18" charset="0"/>
              </a:rPr>
              <a:t> Jana Brejchová, Jan Kačer, Josef Abrhám, Vlastimil Brodský, Jiřina Jirásková, Václav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Trégl</a:t>
            </a:r>
            <a:r>
              <a:rPr lang="cs-CZ" sz="1800" dirty="0">
                <a:effectLst/>
                <a:latin typeface="Calibri" panose="020F0502020204030204" pitchFamily="34" charset="0"/>
                <a:ea typeface="Calibri" panose="020F0502020204030204" pitchFamily="34" charset="0"/>
                <a:cs typeface="Times New Roman" panose="02020603050405020304" pitchFamily="18" charset="0"/>
              </a:rPr>
              <a:t>, Olga Scheinpflugová a další</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r>
              <a:rPr lang="cs-CZ" sz="2400" dirty="0">
                <a:effectLst/>
                <a:latin typeface="Calibri" panose="020F0502020204030204" pitchFamily="34" charset="0"/>
                <a:ea typeface="Calibri" panose="020F0502020204030204" pitchFamily="34" charset="0"/>
                <a:cs typeface="Times New Roman" panose="02020603050405020304" pitchFamily="18" charset="0"/>
              </a:rPr>
              <a:t>Trpké psychologické drama začal Antonín Máša připravovat v závislosti na objednávku barrandovské tvůrčí skupiny Novotný – Kubala, která si přála vyrobit film sledující maloměstskou mládež. V jednom ze závodů, kam se scenárista dostal při sběru materiálu, poznal bývalého mládežnického funkcionáře a jeho osud posloužil jako základ rodícího se námětu.  Snímek tematizující propojení smyslu </a:t>
            </a:r>
            <a:endParaRPr lang="cs-CZ" sz="2400" dirty="0"/>
          </a:p>
        </p:txBody>
      </p:sp>
      <p:pic>
        <p:nvPicPr>
          <p:cNvPr id="7" name="Obrázek 6" descr="Obsah obrázku osoba, interiér&#10;&#10;Popis byl vytvořen automaticky">
            <a:extLst>
              <a:ext uri="{FF2B5EF4-FFF2-40B4-BE49-F238E27FC236}">
                <a16:creationId xmlns:a16="http://schemas.microsoft.com/office/drawing/2014/main" id="{871F7636-A95A-2044-9879-146CB11E6D84}"/>
              </a:ext>
            </a:extLst>
          </p:cNvPr>
          <p:cNvPicPr/>
          <p:nvPr/>
        </p:nvPicPr>
        <p:blipFill>
          <a:blip r:embed="rId2">
            <a:extLst>
              <a:ext uri="{28A0092B-C50C-407E-A947-70E740481C1C}">
                <a14:useLocalDpi xmlns:a14="http://schemas.microsoft.com/office/drawing/2010/main" val="0"/>
              </a:ext>
            </a:extLst>
          </a:blip>
          <a:stretch>
            <a:fillRect/>
          </a:stretch>
        </p:blipFill>
        <p:spPr>
          <a:xfrm>
            <a:off x="5789613" y="1205229"/>
            <a:ext cx="6172199" cy="4438015"/>
          </a:xfrm>
          <a:prstGeom prst="rect">
            <a:avLst/>
          </a:prstGeom>
        </p:spPr>
      </p:pic>
    </p:spTree>
    <p:extLst>
      <p:ext uri="{BB962C8B-B14F-4D97-AF65-F5344CB8AC3E}">
        <p14:creationId xmlns:p14="http://schemas.microsoft.com/office/powerpoint/2010/main" val="10364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A5D2A1-3789-E142-AFCE-7A2D052DE3AA}"/>
              </a:ext>
            </a:extLst>
          </p:cNvPr>
          <p:cNvSpPr>
            <a:spLocks noGrp="1"/>
          </p:cNvSpPr>
          <p:nvPr>
            <p:ph type="title"/>
          </p:nvPr>
        </p:nvSpPr>
        <p:spPr>
          <a:xfrm>
            <a:off x="839788" y="457200"/>
            <a:ext cx="3932237" cy="838200"/>
          </a:xfrm>
        </p:spPr>
        <p:txBody>
          <a:bodyPr>
            <a:normAutofit fontScale="90000"/>
          </a:bodyPr>
          <a:lstStyle/>
          <a:p>
            <a:pPr algn="ctr"/>
            <a:r>
              <a:rPr lang="cs-CZ" b="1" i="1" dirty="0"/>
              <a:t>Ostře sledované vlaky </a:t>
            </a:r>
            <a:br>
              <a:rPr lang="cs-CZ" dirty="0"/>
            </a:br>
            <a:r>
              <a:rPr lang="cs-CZ" sz="2400" dirty="0"/>
              <a:t>1966, r. Jiří Menzel </a:t>
            </a:r>
          </a:p>
        </p:txBody>
      </p:sp>
      <p:sp>
        <p:nvSpPr>
          <p:cNvPr id="3" name="Zástupný symbol obrázku 2">
            <a:extLst>
              <a:ext uri="{FF2B5EF4-FFF2-40B4-BE49-F238E27FC236}">
                <a16:creationId xmlns:a16="http://schemas.microsoft.com/office/drawing/2014/main" id="{2D1C0266-1DCA-0B42-9CFF-7852D09FA491}"/>
              </a:ext>
            </a:extLst>
          </p:cNvPr>
          <p:cNvSpPr>
            <a:spLocks noGrp="1"/>
          </p:cNvSpPr>
          <p:nvPr>
            <p:ph type="pic" idx="1"/>
          </p:nvPr>
        </p:nvSpPr>
        <p:spPr/>
      </p:sp>
      <p:sp>
        <p:nvSpPr>
          <p:cNvPr id="4" name="Zástupný text 3">
            <a:extLst>
              <a:ext uri="{FF2B5EF4-FFF2-40B4-BE49-F238E27FC236}">
                <a16:creationId xmlns:a16="http://schemas.microsoft.com/office/drawing/2014/main" id="{CB3B0D29-D610-204F-9969-D4FFBEA8C343}"/>
              </a:ext>
            </a:extLst>
          </p:cNvPr>
          <p:cNvSpPr>
            <a:spLocks noGrp="1"/>
          </p:cNvSpPr>
          <p:nvPr>
            <p:ph type="body" sz="half" idx="2"/>
          </p:nvPr>
        </p:nvSpPr>
        <p:spPr>
          <a:xfrm>
            <a:off x="396240" y="1432560"/>
            <a:ext cx="4954589" cy="4873624"/>
          </a:xfrm>
        </p:spPr>
        <p:txBody>
          <a:bodyPr>
            <a:normAutofit fontScale="92500" lnSpcReduction="10000"/>
          </a:bodyPr>
          <a:lstStyle/>
          <a:p>
            <a:pPr algn="just"/>
            <a:r>
              <a:rPr lang="cs-CZ" sz="1800" b="1" dirty="0">
                <a:effectLst/>
                <a:latin typeface="Calibri" panose="020F0502020204030204" pitchFamily="34" charset="0"/>
                <a:ea typeface="Calibri" panose="020F0502020204030204" pitchFamily="34" charset="0"/>
                <a:cs typeface="Times New Roman" panose="02020603050405020304" pitchFamily="18" charset="0"/>
              </a:rPr>
              <a:t>Scénář:</a:t>
            </a:r>
            <a:r>
              <a:rPr lang="cs-CZ" sz="1800" dirty="0">
                <a:effectLst/>
                <a:latin typeface="Calibri" panose="020F0502020204030204" pitchFamily="34" charset="0"/>
                <a:ea typeface="Calibri" panose="020F0502020204030204" pitchFamily="34" charset="0"/>
                <a:cs typeface="Times New Roman" panose="02020603050405020304" pitchFamily="18" charset="0"/>
              </a:rPr>
              <a:t> Bohumil Hrabal a Jiří Menzel,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Kamera:</a:t>
            </a:r>
            <a:r>
              <a:rPr lang="cs-CZ" sz="1800" dirty="0">
                <a:effectLst/>
                <a:latin typeface="Calibri" panose="020F0502020204030204" pitchFamily="34" charset="0"/>
                <a:ea typeface="Calibri" panose="020F0502020204030204" pitchFamily="34" charset="0"/>
                <a:cs typeface="Times New Roman" panose="02020603050405020304" pitchFamily="18" charset="0"/>
              </a:rPr>
              <a:t> Jaromír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Šofr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Hudba:</a:t>
            </a:r>
            <a:r>
              <a:rPr lang="cs-CZ" sz="1800" dirty="0">
                <a:effectLst/>
                <a:latin typeface="Calibri" panose="020F0502020204030204" pitchFamily="34" charset="0"/>
                <a:ea typeface="Calibri" panose="020F0502020204030204" pitchFamily="34" charset="0"/>
                <a:cs typeface="Times New Roman" panose="02020603050405020304" pitchFamily="18" charset="0"/>
              </a:rPr>
              <a:t> Jiří Šust,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Hrají:</a:t>
            </a:r>
            <a:r>
              <a:rPr lang="cs-CZ" sz="1800" dirty="0">
                <a:effectLst/>
                <a:latin typeface="Calibri" panose="020F0502020204030204" pitchFamily="34" charset="0"/>
                <a:ea typeface="Calibri" panose="020F0502020204030204" pitchFamily="34" charset="0"/>
                <a:cs typeface="Times New Roman" panose="02020603050405020304" pitchFamily="18" charset="0"/>
              </a:rPr>
              <a:t> Václav Neckář, Jitka Bendová, Vladimír Valenta, Josef Somr a další.</a:t>
            </a:r>
          </a:p>
          <a:p>
            <a:pPr algn="just"/>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cs-CZ" sz="2000" dirty="0">
                <a:effectLst/>
                <a:latin typeface="Calibri" panose="020F0502020204030204" pitchFamily="34" charset="0"/>
                <a:ea typeface="Calibri" panose="020F0502020204030204" pitchFamily="34" charset="0"/>
                <a:cs typeface="Times New Roman" panose="02020603050405020304" pitchFamily="18" charset="0"/>
              </a:rPr>
              <a:t>Celovečerní debut Jiřího Menzela představuje jeden z nejoceňovanějších titulů 60. let, jehož úspěch korunoval zisk Oscara za nejlepší cizojazyčný film roku 1968. Jde o další z příkladných filmů nové vlny, neboť se těšil značnému domácímu úspěchu (mj. i díky obsazení zpěváka Václava Neckáře do hlavního role), a dále měl nezanedbatelný exportní potenciál. Zároveň se díky tomuto snímku z Menzela definitivně režisér „s patentem“ na Hrabala, jak ukáže další dekáda. Do příběhu nesmělého železničního eléva Miloše Hrmy spisovatel vetknul vlastní zážitky, neboť během protektorátu pracoval jako výpravčí ve stanici Kostomlaty nad Labem.</a:t>
            </a:r>
          </a:p>
          <a:p>
            <a:endParaRPr lang="cs-CZ" dirty="0"/>
          </a:p>
        </p:txBody>
      </p:sp>
      <p:pic>
        <p:nvPicPr>
          <p:cNvPr id="5" name="Obrázek 4" descr="Obsah obrázku osoba, exteriér, dav&#10;&#10;Popis byl vytvořen automaticky">
            <a:extLst>
              <a:ext uri="{FF2B5EF4-FFF2-40B4-BE49-F238E27FC236}">
                <a16:creationId xmlns:a16="http://schemas.microsoft.com/office/drawing/2014/main" id="{98966C87-3FCA-4741-AA59-F55D65F5FF14}"/>
              </a:ext>
            </a:extLst>
          </p:cNvPr>
          <p:cNvPicPr/>
          <p:nvPr/>
        </p:nvPicPr>
        <p:blipFill>
          <a:blip r:embed="rId2">
            <a:extLst>
              <a:ext uri="{28A0092B-C50C-407E-A947-70E740481C1C}">
                <a14:useLocalDpi xmlns:a14="http://schemas.microsoft.com/office/drawing/2010/main" val="0"/>
              </a:ext>
            </a:extLst>
          </a:blip>
          <a:stretch>
            <a:fillRect/>
          </a:stretch>
        </p:blipFill>
        <p:spPr>
          <a:xfrm>
            <a:off x="5791201" y="800100"/>
            <a:ext cx="6004559" cy="5257799"/>
          </a:xfrm>
          <a:prstGeom prst="rect">
            <a:avLst/>
          </a:prstGeom>
        </p:spPr>
      </p:pic>
    </p:spTree>
    <p:extLst>
      <p:ext uri="{BB962C8B-B14F-4D97-AF65-F5344CB8AC3E}">
        <p14:creationId xmlns:p14="http://schemas.microsoft.com/office/powerpoint/2010/main" val="297805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B488581-28EF-1B47-94A9-4F094C59A555}"/>
              </a:ext>
            </a:extLst>
          </p:cNvPr>
          <p:cNvSpPr>
            <a:spLocks noGrp="1"/>
          </p:cNvSpPr>
          <p:nvPr>
            <p:ph type="title"/>
          </p:nvPr>
        </p:nvSpPr>
        <p:spPr/>
        <p:txBody>
          <a:bodyPr/>
          <a:lstStyle/>
          <a:p>
            <a:pPr algn="ctr"/>
            <a:r>
              <a:rPr lang="cs-CZ" b="1" dirty="0"/>
              <a:t>Otázky – </a:t>
            </a:r>
            <a:r>
              <a:rPr lang="cs-CZ" b="1" i="1" dirty="0"/>
              <a:t>Každý den odvahu </a:t>
            </a:r>
          </a:p>
        </p:txBody>
      </p:sp>
      <p:sp>
        <p:nvSpPr>
          <p:cNvPr id="6" name="Zástupný obsah 5">
            <a:extLst>
              <a:ext uri="{FF2B5EF4-FFF2-40B4-BE49-F238E27FC236}">
                <a16:creationId xmlns:a16="http://schemas.microsoft.com/office/drawing/2014/main" id="{CF777BDF-E876-7048-BC9C-03AE5D69F972}"/>
              </a:ext>
            </a:extLst>
          </p:cNvPr>
          <p:cNvSpPr>
            <a:spLocks noGrp="1"/>
          </p:cNvSpPr>
          <p:nvPr>
            <p:ph idx="1"/>
          </p:nvPr>
        </p:nvSpPr>
        <p:spPr>
          <a:xfrm>
            <a:off x="152400" y="1825625"/>
            <a:ext cx="11795760" cy="4667250"/>
          </a:xfrm>
        </p:spPr>
        <p:txBody>
          <a:bodyPr>
            <a:normAutofit fontScale="92500" lnSpcReduction="10000"/>
          </a:bodyPr>
          <a:lstStyle/>
          <a:p>
            <a:pPr algn="just"/>
            <a:r>
              <a:rPr lang="cs-CZ" sz="2400" dirty="0">
                <a:effectLst/>
                <a:latin typeface="Calibri" panose="020F0502020204030204" pitchFamily="34" charset="0"/>
                <a:ea typeface="Calibri" panose="020F0502020204030204" pitchFamily="34" charset="0"/>
                <a:cs typeface="Times New Roman" panose="02020603050405020304" pitchFamily="18" charset="0"/>
              </a:rPr>
              <a:t>1) </a:t>
            </a:r>
            <a:r>
              <a:rPr lang="cs-CZ" sz="2400" dirty="0">
                <a:latin typeface="Calibri" panose="020F0502020204030204" pitchFamily="34" charset="0"/>
                <a:ea typeface="Calibri" panose="020F0502020204030204" pitchFamily="34" charset="0"/>
                <a:cs typeface="Times New Roman" panose="02020603050405020304" pitchFamily="18" charset="0"/>
              </a:rPr>
              <a:t>P</a:t>
            </a:r>
            <a:r>
              <a:rPr lang="cs-CZ" sz="2400" dirty="0">
                <a:effectLst/>
                <a:latin typeface="Calibri" panose="020F0502020204030204" pitchFamily="34" charset="0"/>
                <a:ea typeface="Calibri" panose="020F0502020204030204" pitchFamily="34" charset="0"/>
                <a:cs typeface="Times New Roman" panose="02020603050405020304" pitchFamily="18" charset="0"/>
              </a:rPr>
              <a:t>ři prvním zhlédnutí </a:t>
            </a:r>
            <a:r>
              <a:rPr lang="cs-CZ" sz="2400" i="1" dirty="0">
                <a:effectLst/>
                <a:latin typeface="Calibri" panose="020F0502020204030204" pitchFamily="34" charset="0"/>
                <a:ea typeface="Calibri" panose="020F0502020204030204" pitchFamily="34" charset="0"/>
                <a:cs typeface="Times New Roman" panose="02020603050405020304" pitchFamily="18" charset="0"/>
              </a:rPr>
              <a:t>Každý den odvahu </a:t>
            </a:r>
            <a:r>
              <a:rPr lang="cs-CZ" sz="2400" dirty="0">
                <a:effectLst/>
                <a:latin typeface="Calibri" panose="020F0502020204030204" pitchFamily="34" charset="0"/>
                <a:ea typeface="Calibri" panose="020F0502020204030204" pitchFamily="34" charset="0"/>
                <a:cs typeface="Times New Roman" panose="02020603050405020304" pitchFamily="18" charset="0"/>
              </a:rPr>
              <a:t>jsem postavu Jardy Lukáše vnímala v mnohem příznivějším světle, a tedy v rozporu s mými kolegy i řadou  intepretací. Opravdu ale bylo moje vnímání hlavního hrdiny tak „mimo“? Vytvořte si Jardův profil se všemi kladnými a negativními stránkami; a jak konkrétně se ve filmu manifestují.   </a:t>
            </a:r>
          </a:p>
          <a:p>
            <a:pPr algn="just"/>
            <a:r>
              <a:rPr lang="cs-CZ" sz="2400" dirty="0">
                <a:effectLst/>
                <a:latin typeface="Calibri" panose="020F0502020204030204" pitchFamily="34" charset="0"/>
                <a:ea typeface="Calibri" panose="020F0502020204030204" pitchFamily="34" charset="0"/>
                <a:cs typeface="Times New Roman" panose="02020603050405020304" pitchFamily="18" charset="0"/>
              </a:rPr>
              <a:t>2)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Schormův</a:t>
            </a:r>
            <a:r>
              <a:rPr lang="cs-CZ" sz="2400" dirty="0">
                <a:effectLst/>
                <a:latin typeface="Calibri" panose="020F0502020204030204" pitchFamily="34" charset="0"/>
                <a:ea typeface="Calibri" panose="020F0502020204030204" pitchFamily="34" charset="0"/>
                <a:cs typeface="Times New Roman" panose="02020603050405020304" pitchFamily="18" charset="0"/>
              </a:rPr>
              <a:t> styl není nijak nápadný a demonstrativní, podobně jako forma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intimistické</a:t>
            </a:r>
            <a:r>
              <a:rPr lang="cs-CZ" sz="2400" dirty="0">
                <a:effectLst/>
                <a:latin typeface="Calibri" panose="020F0502020204030204" pitchFamily="34" charset="0"/>
                <a:ea typeface="Calibri" panose="020F0502020204030204" pitchFamily="34" charset="0"/>
                <a:cs typeface="Times New Roman" panose="02020603050405020304" pitchFamily="18" charset="0"/>
              </a:rPr>
              <a:t> trojice Forman – Passer – Papoušek. Přesto v žádném případě nejde o stylisticky nezajímavé snímky. Poznamenejte si tři způsoby, kterými Schorm realitu ozvláštňuje a své nenápadné pozorování posouvá na rovinu uměleckého vyjádření. </a:t>
            </a:r>
          </a:p>
          <a:p>
            <a:pPr algn="just"/>
            <a:r>
              <a:rPr lang="cs-CZ" sz="2400" dirty="0">
                <a:effectLst/>
                <a:latin typeface="Calibri" panose="020F0502020204030204" pitchFamily="34" charset="0"/>
                <a:ea typeface="Calibri" panose="020F0502020204030204" pitchFamily="34" charset="0"/>
                <a:cs typeface="Times New Roman" panose="02020603050405020304" pitchFamily="18" charset="0"/>
              </a:rPr>
              <a:t>3)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Sartrovský</a:t>
            </a:r>
            <a:r>
              <a:rPr lang="cs-CZ" sz="2400" dirty="0">
                <a:effectLst/>
                <a:latin typeface="Calibri" panose="020F0502020204030204" pitchFamily="34" charset="0"/>
                <a:ea typeface="Calibri" panose="020F0502020204030204" pitchFamily="34" charset="0"/>
                <a:cs typeface="Times New Roman" panose="02020603050405020304" pitchFamily="18" charset="0"/>
              </a:rPr>
              <a:t> koncept nicoty se stává výrazem moderní lidské existence: osamělý muž, osvobozený od své minulosti, stojí před nutností volby a sebou samotným; ohrožuje ho svoboda ostatních a neustále čelí absenci vyšších hodnot</a:t>
            </a:r>
            <a:r>
              <a:rPr lang="cs-CZ" sz="1700" dirty="0">
                <a:effectLst/>
                <a:latin typeface="Calibri" panose="020F0502020204030204" pitchFamily="34" charset="0"/>
                <a:ea typeface="Calibri" panose="020F0502020204030204" pitchFamily="34" charset="0"/>
                <a:cs typeface="Times New Roman" panose="02020603050405020304" pitchFamily="18" charset="0"/>
              </a:rPr>
              <a:t>“ (KOVÁCS, András </a:t>
            </a:r>
            <a:r>
              <a:rPr lang="cs-CZ" sz="1700" dirty="0" err="1">
                <a:effectLst/>
                <a:latin typeface="Calibri" panose="020F0502020204030204" pitchFamily="34" charset="0"/>
                <a:ea typeface="Calibri" panose="020F0502020204030204" pitchFamily="34" charset="0"/>
                <a:cs typeface="Times New Roman" panose="02020603050405020304" pitchFamily="18" charset="0"/>
              </a:rPr>
              <a:t>Bálint</a:t>
            </a:r>
            <a:r>
              <a:rPr lang="cs-CZ" sz="1700"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Screening</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modernism</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European</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Art </a:t>
            </a:r>
            <a:r>
              <a:rPr lang="cs-CZ" sz="1700" i="1" dirty="0" err="1">
                <a:effectLst/>
                <a:latin typeface="Calibri" panose="020F0502020204030204" pitchFamily="34" charset="0"/>
                <a:ea typeface="Calibri" panose="020F0502020204030204" pitchFamily="34" charset="0"/>
                <a:cs typeface="Times New Roman" panose="02020603050405020304" pitchFamily="18" charset="0"/>
              </a:rPr>
              <a:t>Cinema</a:t>
            </a:r>
            <a:r>
              <a:rPr lang="cs-CZ" sz="1700" i="1" dirty="0">
                <a:effectLst/>
                <a:latin typeface="Calibri" panose="020F0502020204030204" pitchFamily="34" charset="0"/>
                <a:ea typeface="Calibri" panose="020F0502020204030204" pitchFamily="34" charset="0"/>
                <a:cs typeface="Times New Roman" panose="02020603050405020304" pitchFamily="18" charset="0"/>
              </a:rPr>
              <a:t>, 1950–1980</a:t>
            </a:r>
            <a:r>
              <a:rPr lang="cs-CZ" sz="1700" dirty="0">
                <a:effectLst/>
                <a:latin typeface="Calibri" panose="020F0502020204030204" pitchFamily="34" charset="0"/>
                <a:ea typeface="Calibri" panose="020F0502020204030204" pitchFamily="34" charset="0"/>
                <a:cs typeface="Times New Roman" panose="02020603050405020304" pitchFamily="18" charset="0"/>
              </a:rPr>
              <a:t>. Chicago and London: </a:t>
            </a:r>
            <a:r>
              <a:rPr lang="cs-CZ" sz="17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700" dirty="0">
                <a:effectLst/>
                <a:latin typeface="Calibri" panose="020F0502020204030204" pitchFamily="34" charset="0"/>
                <a:ea typeface="Calibri" panose="020F0502020204030204" pitchFamily="34" charset="0"/>
                <a:cs typeface="Times New Roman" panose="02020603050405020304" pitchFamily="18" charset="0"/>
              </a:rPr>
              <a:t> University </a:t>
            </a:r>
            <a:r>
              <a:rPr lang="cs-CZ" sz="17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700" dirty="0">
                <a:effectLst/>
                <a:latin typeface="Calibri" panose="020F0502020204030204" pitchFamily="34" charset="0"/>
                <a:ea typeface="Calibri" panose="020F0502020204030204" pitchFamily="34" charset="0"/>
                <a:cs typeface="Times New Roman" panose="02020603050405020304" pitchFamily="18" charset="0"/>
              </a:rPr>
              <a:t> Chicago </a:t>
            </a:r>
            <a:r>
              <a:rPr lang="cs-CZ" sz="1700" dirty="0" err="1">
                <a:effectLst/>
                <a:latin typeface="Calibri" panose="020F0502020204030204" pitchFamily="34" charset="0"/>
                <a:ea typeface="Calibri" panose="020F0502020204030204" pitchFamily="34" charset="0"/>
                <a:cs typeface="Times New Roman" panose="02020603050405020304" pitchFamily="18" charset="0"/>
              </a:rPr>
              <a:t>Press</a:t>
            </a:r>
            <a:r>
              <a:rPr lang="cs-CZ" sz="1700" dirty="0">
                <a:effectLst/>
                <a:latin typeface="Calibri" panose="020F0502020204030204" pitchFamily="34" charset="0"/>
                <a:ea typeface="Calibri" panose="020F0502020204030204" pitchFamily="34" charset="0"/>
                <a:cs typeface="Times New Roman" panose="02020603050405020304" pitchFamily="18" charset="0"/>
              </a:rPr>
              <a:t>, 2007, s. 93. Přel. ŠG). </a:t>
            </a:r>
          </a:p>
          <a:p>
            <a:pPr lvl="1" algn="just"/>
            <a:r>
              <a:rPr lang="cs-CZ" dirty="0">
                <a:effectLst/>
                <a:latin typeface="Calibri" panose="020F0502020204030204" pitchFamily="34" charset="0"/>
                <a:ea typeface="Calibri" panose="020F0502020204030204" pitchFamily="34" charset="0"/>
                <a:cs typeface="Times New Roman" panose="02020603050405020304" pitchFamily="18" charset="0"/>
              </a:rPr>
              <a:t>Zkuste Kovácsovo tvrzení aplikovat na </a:t>
            </a:r>
            <a:r>
              <a:rPr lang="cs-CZ" i="1" dirty="0">
                <a:effectLst/>
                <a:latin typeface="Calibri" panose="020F0502020204030204" pitchFamily="34" charset="0"/>
                <a:ea typeface="Calibri" panose="020F0502020204030204" pitchFamily="34" charset="0"/>
                <a:cs typeface="Times New Roman" panose="02020603050405020304" pitchFamily="18" charset="0"/>
              </a:rPr>
              <a:t>Každý den odvahu</a:t>
            </a:r>
            <a:r>
              <a:rPr lang="cs-CZ" dirty="0">
                <a:effectLst/>
                <a:latin typeface="Calibri" panose="020F0502020204030204" pitchFamily="34" charset="0"/>
                <a:ea typeface="Calibri" panose="020F0502020204030204" pitchFamily="34" charset="0"/>
                <a:cs typeface="Times New Roman" panose="02020603050405020304" pitchFamily="18" charset="0"/>
              </a:rPr>
              <a:t>. Proč lze o tomto snímku hovořit jako existenciálním filmu? Poznamenejte si alespoň tři důvody, které podle Vás podporují tuto charakteristiku.</a:t>
            </a:r>
          </a:p>
          <a:p>
            <a:endParaRPr lang="cs-CZ" dirty="0"/>
          </a:p>
        </p:txBody>
      </p:sp>
    </p:spTree>
    <p:extLst>
      <p:ext uri="{BB962C8B-B14F-4D97-AF65-F5344CB8AC3E}">
        <p14:creationId xmlns:p14="http://schemas.microsoft.com/office/powerpoint/2010/main" val="278745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591C29-108A-D542-BECA-7D1500BD26B7}"/>
              </a:ext>
            </a:extLst>
          </p:cNvPr>
          <p:cNvSpPr>
            <a:spLocks noGrp="1"/>
          </p:cNvSpPr>
          <p:nvPr>
            <p:ph type="title"/>
          </p:nvPr>
        </p:nvSpPr>
        <p:spPr/>
        <p:txBody>
          <a:bodyPr/>
          <a:lstStyle/>
          <a:p>
            <a:pPr algn="ctr"/>
            <a:r>
              <a:rPr lang="cs-CZ" b="1" dirty="0"/>
              <a:t>Otázky – </a:t>
            </a:r>
            <a:r>
              <a:rPr lang="cs-CZ" b="1" i="1" dirty="0"/>
              <a:t>Ostře sledované vlaky</a:t>
            </a:r>
          </a:p>
        </p:txBody>
      </p:sp>
      <p:sp>
        <p:nvSpPr>
          <p:cNvPr id="3" name="Zástupný obsah 2">
            <a:extLst>
              <a:ext uri="{FF2B5EF4-FFF2-40B4-BE49-F238E27FC236}">
                <a16:creationId xmlns:a16="http://schemas.microsoft.com/office/drawing/2014/main" id="{F93EAAE5-B3C1-6244-9342-5A1D9DA62E4D}"/>
              </a:ext>
            </a:extLst>
          </p:cNvPr>
          <p:cNvSpPr>
            <a:spLocks noGrp="1"/>
          </p:cNvSpPr>
          <p:nvPr>
            <p:ph idx="1"/>
          </p:nvPr>
        </p:nvSpPr>
        <p:spPr>
          <a:xfrm>
            <a:off x="518160" y="1690687"/>
            <a:ext cx="11445240" cy="4802187"/>
          </a:xfrm>
        </p:spPr>
        <p:txBody>
          <a:bodyPr>
            <a:normAutofit/>
          </a:bodyPr>
          <a:lstStyle/>
          <a:p>
            <a:pPr marL="342900" indent="-342900" algn="just">
              <a:buFont typeface="+mj-lt"/>
              <a:buAutoNum type="arabicPeriod"/>
            </a:pPr>
            <a:r>
              <a:rPr lang="cs-CZ" sz="2400" dirty="0">
                <a:effectLst/>
                <a:latin typeface="Calibri" panose="020F0502020204030204" pitchFamily="34" charset="0"/>
                <a:ea typeface="Calibri" panose="020F0502020204030204" pitchFamily="34" charset="0"/>
                <a:cs typeface="Times New Roman" panose="02020603050405020304" pitchFamily="18" charset="0"/>
              </a:rPr>
              <a:t>Děj se odehrává na sklonku války, na českém maloměstě. Zamyslete se, jak do příběhu zasahují dobové reálie, jaký obraz hrdinství film nabízí (pokud něco takového vůbec dělá) a jak se propojují velké dějiny s malými, soukromými a všedními. </a:t>
            </a:r>
          </a:p>
          <a:p>
            <a:pPr marL="342900" indent="-342900" algn="just">
              <a:buFont typeface="+mj-lt"/>
              <a:buAutoNum type="arabicPeriod"/>
            </a:pPr>
            <a:r>
              <a:rPr lang="cs-CZ" sz="2400" dirty="0">
                <a:effectLst/>
                <a:latin typeface="Calibri" panose="020F0502020204030204" pitchFamily="34" charset="0"/>
                <a:ea typeface="Calibri" panose="020F0502020204030204" pitchFamily="34" charset="0"/>
                <a:cs typeface="Times New Roman" panose="02020603050405020304" pitchFamily="18" charset="0"/>
              </a:rPr>
              <a:t>Už ve svém celovečerním debutu Menzel nastolil trend ukazovat z Hrabalových próz především tu laskavější a humornější stránku. Srovnejte si Hrabalovský svět prizmatem Jiřího Menzela s adaptací Hrabalovy prózy režisérových kolegů v </a:t>
            </a:r>
            <a:r>
              <a:rPr lang="cs-CZ" sz="2400" i="1" dirty="0">
                <a:effectLst/>
                <a:latin typeface="Calibri" panose="020F0502020204030204" pitchFamily="34" charset="0"/>
                <a:ea typeface="Calibri" panose="020F0502020204030204" pitchFamily="34" charset="0"/>
                <a:cs typeface="Times New Roman" panose="02020603050405020304" pitchFamily="18" charset="0"/>
              </a:rPr>
              <a:t>Perličkách na dně</a:t>
            </a:r>
            <a:r>
              <a:rPr lang="cs-CZ" sz="2400" dirty="0">
                <a:effectLst/>
                <a:latin typeface="Calibri" panose="020F0502020204030204" pitchFamily="34" charset="0"/>
                <a:ea typeface="Calibri" panose="020F0502020204030204" pitchFamily="34" charset="0"/>
                <a:cs typeface="Times New Roman" panose="02020603050405020304" pitchFamily="18" charset="0"/>
              </a:rPr>
              <a:t> – jaké posuny v tónu, významech či konstrukci postav nalézáte?</a:t>
            </a:r>
          </a:p>
          <a:p>
            <a:pPr marL="342900" indent="-342900" algn="just">
              <a:buFont typeface="+mj-lt"/>
              <a:buAutoNum type="arabicPeriod"/>
            </a:pPr>
            <a:r>
              <a:rPr lang="cs-CZ" sz="2400" dirty="0">
                <a:effectLst/>
                <a:latin typeface="Calibri" panose="020F0502020204030204" pitchFamily="34" charset="0"/>
                <a:ea typeface="Calibri" panose="020F0502020204030204" pitchFamily="34" charset="0"/>
                <a:cs typeface="Times New Roman" panose="02020603050405020304" pitchFamily="18" charset="0"/>
              </a:rPr>
              <a:t>Poznamenejte si, jak snímek operuje na rovině stylu (kamera, zvuk, střih). Jednu z ceněných položek Menzelova celovečerního debutu představuje kamera Jaromíra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Šofra</a:t>
            </a:r>
            <a:r>
              <a:rPr lang="cs-CZ" sz="2400" dirty="0">
                <a:effectLst/>
                <a:latin typeface="Calibri" panose="020F0502020204030204" pitchFamily="34" charset="0"/>
                <a:ea typeface="Calibri" panose="020F0502020204030204" pitchFamily="34" charset="0"/>
                <a:cs typeface="Times New Roman" panose="02020603050405020304" pitchFamily="18" charset="0"/>
              </a:rPr>
              <a:t> – jak pracuje s prostředím maloměstského nádraží; jde o dynamické či statické záběry; jak pracuje se světlem a kontrasty?</a:t>
            </a:r>
          </a:p>
          <a:p>
            <a:pPr marL="342900" indent="-342900" algn="just">
              <a:buFont typeface="+mj-lt"/>
              <a:buAutoNum type="arabicPeriod"/>
            </a:pPr>
            <a:r>
              <a:rPr lang="cs-CZ" sz="2400" dirty="0">
                <a:effectLst/>
                <a:latin typeface="Calibri" panose="020F0502020204030204" pitchFamily="34" charset="0"/>
                <a:ea typeface="Calibri" panose="020F0502020204030204" pitchFamily="34" charset="0"/>
                <a:cs typeface="Times New Roman" panose="02020603050405020304" pitchFamily="18" charset="0"/>
              </a:rPr>
              <a:t>Doplňková otázka – jak ve filmu funguje čepice Miloše Hrmy? Co symbolizuje, co přidává, čemu brání?</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2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D5FE81-B866-4942-9324-A3E234E1D03B}"/>
              </a:ext>
            </a:extLst>
          </p:cNvPr>
          <p:cNvSpPr>
            <a:spLocks noGrp="1"/>
          </p:cNvSpPr>
          <p:nvPr>
            <p:ph type="title"/>
          </p:nvPr>
        </p:nvSpPr>
        <p:spPr/>
        <p:txBody>
          <a:bodyPr/>
          <a:lstStyle/>
          <a:p>
            <a:pPr algn="ctr"/>
            <a:r>
              <a:rPr lang="cs-CZ" b="1" dirty="0"/>
              <a:t>Herectví ve filmech NV</a:t>
            </a:r>
          </a:p>
        </p:txBody>
      </p:sp>
      <p:sp>
        <p:nvSpPr>
          <p:cNvPr id="3" name="Zástupný obsah 2">
            <a:extLst>
              <a:ext uri="{FF2B5EF4-FFF2-40B4-BE49-F238E27FC236}">
                <a16:creationId xmlns:a16="http://schemas.microsoft.com/office/drawing/2014/main" id="{FA028E54-AFE0-B54B-84EE-490CC0D82402}"/>
              </a:ext>
            </a:extLst>
          </p:cNvPr>
          <p:cNvSpPr>
            <a:spLocks noGrp="1"/>
          </p:cNvSpPr>
          <p:nvPr>
            <p:ph idx="1"/>
          </p:nvPr>
        </p:nvSpPr>
        <p:spPr/>
        <p:txBody>
          <a:bodyPr/>
          <a:lstStyle/>
          <a:p>
            <a:r>
              <a:rPr lang="cs-CZ" dirty="0"/>
              <a:t>Široké spektrum stylů, výrazových rejstříků a osobností</a:t>
            </a:r>
          </a:p>
          <a:p>
            <a:pPr lvl="1"/>
            <a:r>
              <a:rPr lang="cs-CZ" dirty="0"/>
              <a:t>Autentické neherecké tváře</a:t>
            </a:r>
          </a:p>
          <a:p>
            <a:pPr lvl="1"/>
            <a:r>
              <a:rPr lang="cs-CZ" dirty="0"/>
              <a:t>Školení herci (generační i tvůrčí vazby)</a:t>
            </a:r>
          </a:p>
          <a:p>
            <a:pPr lvl="1"/>
            <a:r>
              <a:rPr lang="cs-CZ" dirty="0"/>
              <a:t>Režiséři jako herci (Evald Schorm, Jiří Menzel)</a:t>
            </a:r>
          </a:p>
          <a:p>
            <a:pPr lvl="1"/>
            <a:r>
              <a:rPr lang="cs-CZ" dirty="0"/>
              <a:t>Dobové hvězdy pop-music (Václav Neckář, Marta Kubišová)</a:t>
            </a:r>
          </a:p>
          <a:p>
            <a:r>
              <a:rPr lang="cs-CZ" dirty="0"/>
              <a:t>Obsazování na základě </a:t>
            </a:r>
            <a:r>
              <a:rPr lang="cs-CZ" dirty="0" err="1"/>
              <a:t>typáže</a:t>
            </a:r>
            <a:r>
              <a:rPr lang="cs-CZ" dirty="0"/>
              <a:t> – představitelé vnáší do filmů autentické pocity nebo zkušenosti</a:t>
            </a:r>
          </a:p>
          <a:p>
            <a:r>
              <a:rPr lang="cs-CZ" dirty="0"/>
              <a:t>Modernistické herectví – v českém prostředí X reprodukční jistotě školeného projevu</a:t>
            </a:r>
          </a:p>
        </p:txBody>
      </p:sp>
    </p:spTree>
    <p:extLst>
      <p:ext uri="{BB962C8B-B14F-4D97-AF65-F5344CB8AC3E}">
        <p14:creationId xmlns:p14="http://schemas.microsoft.com/office/powerpoint/2010/main" val="376248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7076FF-747C-7F4C-AFD6-4C76F71CE1CF}"/>
              </a:ext>
            </a:extLst>
          </p:cNvPr>
          <p:cNvSpPr>
            <a:spLocks noGrp="1"/>
          </p:cNvSpPr>
          <p:nvPr>
            <p:ph type="title"/>
          </p:nvPr>
        </p:nvSpPr>
        <p:spPr>
          <a:xfrm>
            <a:off x="524256" y="491260"/>
            <a:ext cx="6594189" cy="1625210"/>
          </a:xfrm>
        </p:spPr>
        <p:txBody>
          <a:bodyPr>
            <a:normAutofit/>
          </a:bodyPr>
          <a:lstStyle/>
          <a:p>
            <a:r>
              <a:rPr lang="cs-CZ" b="1" dirty="0"/>
              <a:t>Fenomén </a:t>
            </a:r>
            <a:r>
              <a:rPr lang="cs-CZ" b="1" dirty="0" err="1"/>
              <a:t>neherectví</a:t>
            </a:r>
            <a:endParaRPr lang="cs-CZ" b="1" dirty="0"/>
          </a:p>
        </p:txBody>
      </p:sp>
      <p:pic>
        <p:nvPicPr>
          <p:cNvPr id="7" name="Obrázek 6" descr="Obsah obrázku muž, osoba, vázanka, oblek&#10;&#10;Popis byl vytvořen automaticky">
            <a:extLst>
              <a:ext uri="{FF2B5EF4-FFF2-40B4-BE49-F238E27FC236}">
                <a16:creationId xmlns:a16="http://schemas.microsoft.com/office/drawing/2014/main" id="{2C557E75-C5C9-0042-A2ED-AE9E08C8C027}"/>
              </a:ext>
            </a:extLst>
          </p:cNvPr>
          <p:cNvPicPr>
            <a:picLocks noChangeAspect="1"/>
          </p:cNvPicPr>
          <p:nvPr/>
        </p:nvPicPr>
        <p:blipFill rotWithShape="1">
          <a:blip r:embed="rId2"/>
          <a:srcRect t="3442" r="-2" b="16589"/>
          <a:stretch/>
        </p:blipFill>
        <p:spPr>
          <a:xfrm>
            <a:off x="327546" y="2454903"/>
            <a:ext cx="3442801" cy="4080254"/>
          </a:xfrm>
          <a:prstGeom prst="rect">
            <a:avLst/>
          </a:prstGeom>
        </p:spPr>
      </p:pic>
      <p:pic>
        <p:nvPicPr>
          <p:cNvPr id="5" name="Obrázek 4" descr="Obsah obrázku osoba, svetr&#10;&#10;Popis byl vytvořen automaticky">
            <a:extLst>
              <a:ext uri="{FF2B5EF4-FFF2-40B4-BE49-F238E27FC236}">
                <a16:creationId xmlns:a16="http://schemas.microsoft.com/office/drawing/2014/main" id="{E499DFAA-806C-3145-8B51-D742CCD36829}"/>
              </a:ext>
            </a:extLst>
          </p:cNvPr>
          <p:cNvPicPr>
            <a:picLocks noChangeAspect="1"/>
          </p:cNvPicPr>
          <p:nvPr/>
        </p:nvPicPr>
        <p:blipFill rotWithShape="1">
          <a:blip r:embed="rId3"/>
          <a:srcRect b="11706"/>
          <a:stretch/>
        </p:blipFill>
        <p:spPr>
          <a:xfrm>
            <a:off x="3942260" y="2454901"/>
            <a:ext cx="3442803" cy="4080255"/>
          </a:xfrm>
          <a:prstGeom prst="rect">
            <a:avLst/>
          </a:prstGeom>
        </p:spPr>
      </p:pic>
      <p:sp>
        <p:nvSpPr>
          <p:cNvPr id="3" name="Zástupný obsah 2">
            <a:extLst>
              <a:ext uri="{FF2B5EF4-FFF2-40B4-BE49-F238E27FC236}">
                <a16:creationId xmlns:a16="http://schemas.microsoft.com/office/drawing/2014/main" id="{824105A2-8C43-064B-85CD-E2D48D687A36}"/>
              </a:ext>
            </a:extLst>
          </p:cNvPr>
          <p:cNvSpPr>
            <a:spLocks noGrp="1"/>
          </p:cNvSpPr>
          <p:nvPr>
            <p:ph idx="1"/>
          </p:nvPr>
        </p:nvSpPr>
        <p:spPr>
          <a:xfrm>
            <a:off x="7556976" y="491260"/>
            <a:ext cx="4482624" cy="6043896"/>
          </a:xfrm>
        </p:spPr>
        <p:txBody>
          <a:bodyPr anchor="ctr">
            <a:normAutofit/>
          </a:bodyPr>
          <a:lstStyle/>
          <a:p>
            <a:r>
              <a:rPr lang="cs-CZ" sz="1500" dirty="0"/>
              <a:t>Nejvýrazněji spojené s triem Forman-Passer-Papoušek, ale také Věra Chytilová, Jan Němec nebo Jaromil Jireš</a:t>
            </a:r>
          </a:p>
          <a:p>
            <a:r>
              <a:rPr lang="cs-CZ" sz="1500" dirty="0"/>
              <a:t>Kontinuálně obsazovaní „neherečtí profesionálové“ – Jan </a:t>
            </a:r>
            <a:r>
              <a:rPr lang="cs-CZ" sz="1500" dirty="0" err="1"/>
              <a:t>Vostrčil</a:t>
            </a:r>
            <a:r>
              <a:rPr lang="cs-CZ" sz="1500" dirty="0"/>
              <a:t>, Josef Šebánek, Jan </a:t>
            </a:r>
            <a:r>
              <a:rPr lang="cs-CZ" sz="1500" dirty="0" err="1"/>
              <a:t>Stöckl</a:t>
            </a:r>
            <a:r>
              <a:rPr lang="cs-CZ" sz="1500" dirty="0"/>
              <a:t>, Ladislav </a:t>
            </a:r>
            <a:r>
              <a:rPr lang="cs-CZ" sz="1500" dirty="0" err="1"/>
              <a:t>Jakim</a:t>
            </a:r>
            <a:endParaRPr lang="cs-CZ" sz="1500" dirty="0"/>
          </a:p>
          <a:p>
            <a:r>
              <a:rPr lang="cs-CZ" sz="1500" dirty="0"/>
              <a:t>Má přímý vliv na nový typ hrdiny a v důsledku i na dramaturgii filmů; forma společenské kritiky</a:t>
            </a:r>
          </a:p>
          <a:p>
            <a:r>
              <a:rPr lang="cs-CZ" sz="1500" dirty="0"/>
              <a:t>Nespornou výhodu představuje rozmanitost představitelů</a:t>
            </a:r>
          </a:p>
          <a:p>
            <a:r>
              <a:rPr lang="cs-CZ" sz="1500" dirty="0"/>
              <a:t>Miloš Forman – nechával představitele vystupovat svobodně, se všemi zlozvyky, pouze minimální korekce</a:t>
            </a:r>
          </a:p>
          <a:p>
            <a:pPr lvl="1"/>
            <a:r>
              <a:rPr lang="cs-CZ" sz="1500" dirty="0"/>
              <a:t>Ačkoliv scénář existoval, scény nehercům předehrával a následně je nechal dialogy přednést vlastními slovy</a:t>
            </a:r>
          </a:p>
          <a:p>
            <a:pPr lvl="1"/>
            <a:r>
              <a:rPr lang="cs-CZ" sz="1500" dirty="0"/>
              <a:t>Dva typy neherců – 1) ti, co hrají sami sebe 2) ti, co mají nad postavou “navrch“ a dovedou ji zahrát (parodovat)</a:t>
            </a:r>
          </a:p>
        </p:txBody>
      </p:sp>
    </p:spTree>
    <p:extLst>
      <p:ext uri="{BB962C8B-B14F-4D97-AF65-F5344CB8AC3E}">
        <p14:creationId xmlns:p14="http://schemas.microsoft.com/office/powerpoint/2010/main" val="360951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99495F-231C-0C43-A02B-7081C0780C34}"/>
              </a:ext>
            </a:extLst>
          </p:cNvPr>
          <p:cNvSpPr>
            <a:spLocks noGrp="1"/>
          </p:cNvSpPr>
          <p:nvPr>
            <p:ph type="title"/>
          </p:nvPr>
        </p:nvSpPr>
        <p:spPr>
          <a:xfrm>
            <a:off x="589560" y="856180"/>
            <a:ext cx="5279408" cy="1128068"/>
          </a:xfrm>
        </p:spPr>
        <p:txBody>
          <a:bodyPr anchor="ctr">
            <a:normAutofit/>
          </a:bodyPr>
          <a:lstStyle/>
          <a:p>
            <a:r>
              <a:rPr lang="cs-CZ" sz="3700" b="1" i="1" dirty="0"/>
              <a:t>Lásky jedné plavovlásky </a:t>
            </a:r>
            <a:r>
              <a:rPr lang="cs-CZ" sz="3700" dirty="0"/>
              <a:t>(1965)</a:t>
            </a:r>
          </a:p>
        </p:txBody>
      </p:sp>
      <p:sp>
        <p:nvSpPr>
          <p:cNvPr id="3" name="Zástupný obsah 2">
            <a:extLst>
              <a:ext uri="{FF2B5EF4-FFF2-40B4-BE49-F238E27FC236}">
                <a16:creationId xmlns:a16="http://schemas.microsoft.com/office/drawing/2014/main" id="{9DADC457-46F1-5749-9EE1-0418ED8F9D24}"/>
              </a:ext>
            </a:extLst>
          </p:cNvPr>
          <p:cNvSpPr>
            <a:spLocks noGrp="1"/>
          </p:cNvSpPr>
          <p:nvPr>
            <p:ph idx="1"/>
          </p:nvPr>
        </p:nvSpPr>
        <p:spPr>
          <a:xfrm>
            <a:off x="590719" y="2330505"/>
            <a:ext cx="5278066" cy="3979585"/>
          </a:xfrm>
        </p:spPr>
        <p:txBody>
          <a:bodyPr anchor="ctr">
            <a:normAutofit/>
          </a:bodyPr>
          <a:lstStyle/>
          <a:p>
            <a:r>
              <a:rPr lang="cs-CZ" sz="1900" dirty="0"/>
              <a:t>Příběh mladé dívky Anduly, která se po noci strávené s klavíristou </a:t>
            </a:r>
            <a:r>
              <a:rPr lang="cs-CZ" sz="1900" dirty="0" err="1"/>
              <a:t>Mildou</a:t>
            </a:r>
            <a:r>
              <a:rPr lang="cs-CZ" sz="1900" dirty="0"/>
              <a:t> vypraví na návštěvu do Prahy</a:t>
            </a:r>
          </a:p>
          <a:p>
            <a:r>
              <a:rPr lang="cs-CZ" sz="1900" dirty="0"/>
              <a:t>Hana Brejchová ve své první roli, Josef </a:t>
            </a:r>
            <a:r>
              <a:rPr lang="cs-CZ" sz="1900" dirty="0" err="1"/>
              <a:t>Kolb</a:t>
            </a:r>
            <a:r>
              <a:rPr lang="cs-CZ" sz="1900" dirty="0"/>
              <a:t> jako dílenský mistr/dohazovač, Vladimír </a:t>
            </a:r>
            <a:r>
              <a:rPr lang="cs-CZ" sz="1900" dirty="0" err="1"/>
              <a:t>Pucholt</a:t>
            </a:r>
            <a:endParaRPr lang="cs-CZ" sz="1900" dirty="0"/>
          </a:p>
          <a:p>
            <a:r>
              <a:rPr lang="cs-CZ" sz="1900" dirty="0"/>
              <a:t>„Tři záložáci“ – Vladimír Menšík (Vacovský), Ivan </a:t>
            </a:r>
            <a:r>
              <a:rPr lang="cs-CZ" sz="1900" dirty="0" err="1"/>
              <a:t>Kheil</a:t>
            </a:r>
            <a:r>
              <a:rPr lang="cs-CZ" sz="1900" dirty="0"/>
              <a:t> (Maňas), Jiří Hrubý (Burda) &gt;&gt; cílená kombinace profesionálního herce s neherci</a:t>
            </a:r>
          </a:p>
          <a:p>
            <a:r>
              <a:rPr lang="cs-CZ" sz="1900" dirty="0"/>
              <a:t>Dynamika skupiny nutí herce do bezprostředních reakcí na nehereckou spontaneitu a naopak pro neherce profesionál funguje jako svého druhu kotva, protože cítí rytmus a tvar celé scény.</a:t>
            </a:r>
          </a:p>
        </p:txBody>
      </p:sp>
      <p:pic>
        <p:nvPicPr>
          <p:cNvPr id="5" name="Obrázek 4" descr="Obsah obrázku osoba&#10;&#10;Popis byl vytvořen automaticky">
            <a:extLst>
              <a:ext uri="{FF2B5EF4-FFF2-40B4-BE49-F238E27FC236}">
                <a16:creationId xmlns:a16="http://schemas.microsoft.com/office/drawing/2014/main" id="{4096F204-5E7A-3C47-B231-4A09D308EC1E}"/>
              </a:ext>
            </a:extLst>
          </p:cNvPr>
          <p:cNvPicPr>
            <a:picLocks noChangeAspect="1"/>
          </p:cNvPicPr>
          <p:nvPr/>
        </p:nvPicPr>
        <p:blipFill rotWithShape="1">
          <a:blip r:embed="rId2"/>
          <a:srcRect b="19112"/>
          <a:stretch/>
        </p:blipFill>
        <p:spPr>
          <a:xfrm>
            <a:off x="7083423" y="581892"/>
            <a:ext cx="4397433" cy="2518756"/>
          </a:xfrm>
          <a:prstGeom prst="rect">
            <a:avLst/>
          </a:prstGeom>
        </p:spPr>
      </p:pic>
      <p:pic>
        <p:nvPicPr>
          <p:cNvPr id="7" name="Obrázek 6" descr="Obsah obrázku osoba, lidé&#10;&#10;Popis byl vytvořen automaticky">
            <a:extLst>
              <a:ext uri="{FF2B5EF4-FFF2-40B4-BE49-F238E27FC236}">
                <a16:creationId xmlns:a16="http://schemas.microsoft.com/office/drawing/2014/main" id="{A5830F87-2330-8348-8312-FD4FF28D3001}"/>
              </a:ext>
            </a:extLst>
          </p:cNvPr>
          <p:cNvPicPr>
            <a:picLocks noChangeAspect="1"/>
          </p:cNvPicPr>
          <p:nvPr/>
        </p:nvPicPr>
        <p:blipFill rotWithShape="1">
          <a:blip r:embed="rId3"/>
          <a:srcRect r="1" b="14793"/>
          <a:stretch/>
        </p:blipFill>
        <p:spPr>
          <a:xfrm>
            <a:off x="7083423" y="3707894"/>
            <a:ext cx="4395569" cy="2518756"/>
          </a:xfrm>
          <a:prstGeom prst="rect">
            <a:avLst/>
          </a:prstGeom>
        </p:spPr>
      </p:pic>
    </p:spTree>
    <p:extLst>
      <p:ext uri="{BB962C8B-B14F-4D97-AF65-F5344CB8AC3E}">
        <p14:creationId xmlns:p14="http://schemas.microsoft.com/office/powerpoint/2010/main" val="185412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FFF7"/>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46CE7-7EB8-D84F-A2C4-C60088A1CCA4}"/>
              </a:ext>
            </a:extLst>
          </p:cNvPr>
          <p:cNvSpPr>
            <a:spLocks noGrp="1"/>
          </p:cNvSpPr>
          <p:nvPr>
            <p:ph type="title"/>
          </p:nvPr>
        </p:nvSpPr>
        <p:spPr>
          <a:xfrm>
            <a:off x="524256" y="491260"/>
            <a:ext cx="6594189" cy="1625210"/>
          </a:xfrm>
        </p:spPr>
        <p:txBody>
          <a:bodyPr>
            <a:normAutofit/>
          </a:bodyPr>
          <a:lstStyle/>
          <a:p>
            <a:r>
              <a:rPr lang="cs-CZ" b="1" dirty="0"/>
              <a:t>Neherci ve filmech Věry Chytilové a Jana Němce</a:t>
            </a:r>
          </a:p>
        </p:txBody>
      </p:sp>
      <p:pic>
        <p:nvPicPr>
          <p:cNvPr id="5" name="Obrázek 4" descr="Obsah obrázku osoba, exteriér, stojící, skupina&#10;&#10;Popis byl vytvořen automaticky">
            <a:extLst>
              <a:ext uri="{FF2B5EF4-FFF2-40B4-BE49-F238E27FC236}">
                <a16:creationId xmlns:a16="http://schemas.microsoft.com/office/drawing/2014/main" id="{BA4C81A3-8908-0F47-A8A1-82255CD8CC2D}"/>
              </a:ext>
            </a:extLst>
          </p:cNvPr>
          <p:cNvPicPr>
            <a:picLocks noChangeAspect="1"/>
          </p:cNvPicPr>
          <p:nvPr/>
        </p:nvPicPr>
        <p:blipFill rotWithShape="1">
          <a:blip r:embed="rId2"/>
          <a:srcRect t="1120" r="1" b="15102"/>
          <a:stretch/>
        </p:blipFill>
        <p:spPr>
          <a:xfrm>
            <a:off x="327547" y="2454903"/>
            <a:ext cx="7058306" cy="4080254"/>
          </a:xfrm>
          <a:prstGeom prst="rect">
            <a:avLst/>
          </a:prstGeom>
        </p:spPr>
      </p:pic>
      <p:sp>
        <p:nvSpPr>
          <p:cNvPr id="3" name="Zástupný obsah 2">
            <a:extLst>
              <a:ext uri="{FF2B5EF4-FFF2-40B4-BE49-F238E27FC236}">
                <a16:creationId xmlns:a16="http://schemas.microsoft.com/office/drawing/2014/main" id="{AB2D31DC-AA3F-8E4F-9C2D-D709EB27C25C}"/>
              </a:ext>
            </a:extLst>
          </p:cNvPr>
          <p:cNvSpPr>
            <a:spLocks noGrp="1"/>
          </p:cNvSpPr>
          <p:nvPr>
            <p:ph idx="1"/>
          </p:nvPr>
        </p:nvSpPr>
        <p:spPr>
          <a:xfrm>
            <a:off x="7635240" y="320040"/>
            <a:ext cx="4229213" cy="6215117"/>
          </a:xfrm>
        </p:spPr>
        <p:txBody>
          <a:bodyPr anchor="ctr">
            <a:normAutofit/>
          </a:bodyPr>
          <a:lstStyle/>
          <a:p>
            <a:r>
              <a:rPr lang="cs-CZ" sz="1800" dirty="0"/>
              <a:t>Zatímco pro Formana jde v případě obsazování neherců o věc organickou, Němec a Chytilová pracují s neherci spíš jako s výtvarným komponentem a stylizačním prostředkem.</a:t>
            </a:r>
          </a:p>
          <a:p>
            <a:r>
              <a:rPr lang="cs-CZ" sz="1800" dirty="0"/>
              <a:t>Věra Chytilová si vybírá energické a charismatické ženy, které spojuje motiv viditelnosti a exhibicionismu (manekýna Marta, gymnastka Eva, Marie a Marie)</a:t>
            </a:r>
          </a:p>
          <a:p>
            <a:r>
              <a:rPr lang="cs-CZ" sz="1800" i="1" dirty="0"/>
              <a:t>O slavnosti a hostech </a:t>
            </a:r>
            <a:r>
              <a:rPr lang="cs-CZ" sz="1800" dirty="0"/>
              <a:t>– obsazení z okruhů známých Němce a Krumbachové &gt;&gt; postavy podle režiséra nezastupují toliko psychologické typy jako morální princip, ne vzdálený středověkým moralitám, kdy každá z figur ztělesňuje nějaký lidský nešvar</a:t>
            </a:r>
          </a:p>
          <a:p>
            <a:pPr lvl="1"/>
            <a:r>
              <a:rPr lang="cs-CZ" sz="1800" dirty="0"/>
              <a:t>Jiří Němec, Jana Prachařová, Josef Škvorecký, Helena </a:t>
            </a:r>
            <a:r>
              <a:rPr lang="cs-CZ" sz="1800" dirty="0" err="1"/>
              <a:t>Pejšková</a:t>
            </a:r>
            <a:r>
              <a:rPr lang="cs-CZ" sz="1800" dirty="0"/>
              <a:t>, Karel Mareš, Zdena Salivarová, Evald Schorm, Jan Klusák</a:t>
            </a:r>
          </a:p>
        </p:txBody>
      </p:sp>
    </p:spTree>
    <p:extLst>
      <p:ext uri="{BB962C8B-B14F-4D97-AF65-F5344CB8AC3E}">
        <p14:creationId xmlns:p14="http://schemas.microsoft.com/office/powerpoint/2010/main" val="129375796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1670</Words>
  <Application>Microsoft Macintosh PowerPoint</Application>
  <PresentationFormat>Širokoúhlá obrazovka</PresentationFormat>
  <Paragraphs>85</Paragraphs>
  <Slides>16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Arial</vt:lpstr>
      <vt:lpstr>Calibri</vt:lpstr>
      <vt:lpstr>Calibri Light</vt:lpstr>
      <vt:lpstr>Motiv Office</vt:lpstr>
      <vt:lpstr>Česká nová vlna  </vt:lpstr>
      <vt:lpstr>Každý den odvahu 1964, r. Evald Schorm</vt:lpstr>
      <vt:lpstr>Ostře sledované vlaky  1966, r. Jiří Menzel </vt:lpstr>
      <vt:lpstr>Otázky – Každý den odvahu </vt:lpstr>
      <vt:lpstr>Otázky – Ostře sledované vlaky</vt:lpstr>
      <vt:lpstr>Herectví ve filmech NV</vt:lpstr>
      <vt:lpstr>Fenomén neherectví</vt:lpstr>
      <vt:lpstr>Lásky jedné plavovlásky (1965)</vt:lpstr>
      <vt:lpstr>Neherci ve filmech Věry Chytilové a Jana Němce</vt:lpstr>
      <vt:lpstr>Jan Kačer (1936)</vt:lpstr>
      <vt:lpstr>Evald Schorm (1931–1988) </vt:lpstr>
      <vt:lpstr>Prezentace aplikace PowerPoint</vt:lpstr>
      <vt:lpstr>Jiří Menzel (1938–2020) </vt:lpstr>
      <vt:lpstr>Ostře sledované vlaky (1966)</vt:lpstr>
      <vt:lpstr>Scéna s razítky – erotika jako nový element </vt:lpstr>
      <vt:lpstr>Film na export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Česká nová vlna  </dc:title>
  <dc:creator>Šárka Gmiterková</dc:creator>
  <cp:lastModifiedBy>Šárka Gmiterková</cp:lastModifiedBy>
  <cp:revision>5</cp:revision>
  <dcterms:created xsi:type="dcterms:W3CDTF">2021-01-13T12:53:18Z</dcterms:created>
  <dcterms:modified xsi:type="dcterms:W3CDTF">2022-12-07T18:05:53Z</dcterms:modified>
</cp:coreProperties>
</file>