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35"/>
    <p:restoredTop sz="94603"/>
  </p:normalViewPr>
  <p:slideViewPr>
    <p:cSldViewPr snapToGrid="0" snapToObjects="1">
      <p:cViewPr varScale="1">
        <p:scale>
          <a:sx n="106" d="100"/>
          <a:sy n="106" d="100"/>
        </p:scale>
        <p:origin x="3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C5FC1-E308-7A47-AD49-BECA0A3C3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179E53-841B-1A43-B5E9-4E373A826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D86017-26DA-C443-817D-EDDAA51D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DCCFEE-5FA9-E446-BEB7-E4C861E54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63DCE8-4942-1144-9FBE-93903C8A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53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0DCDA-799D-8845-9147-5437EA84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51DA43C-BA42-ED41-B095-2E08EA130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C6E14D-B6E6-1645-BEAD-2F561367A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C81A5A-F12F-5845-BED4-2CF3E504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C0F9B7-0990-D747-A5E3-B4AF6EDB9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56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3C7F6C5-5CD0-254E-BB2B-4A06528CA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D5EC4B-EE38-4B4A-A5DB-475E2AC5C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2DCECE-1EA9-F04A-94E1-6CE8310EF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975A6-3378-B147-8596-451CD04C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BFAD9D-9F00-C040-9307-61C1EEC8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74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10CD0-21DB-9749-861B-E17CE307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846F81-5A54-1246-98D3-AF52331D9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C49342-7A06-2441-9FDF-A8C909EC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9B68DD-A712-8F49-B410-CCD650D0A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C9A0B8-3BF1-DC4F-A540-857E5B1C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94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89427-BB0B-FA43-B8A4-875B4B270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07DFB3-2E5B-2843-9050-1489F7E60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05E04E-D879-EA47-AD39-2A72B8FA7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8C31F0-81AC-1F41-A5B6-562B3235E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26D93F-85A1-A840-8A5A-5D9B5CFB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8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1EFA1-B2C3-614B-8076-4D4E97F87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31353-F5F5-2F40-AB60-A0F664FAC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8CA338-375C-D046-B11F-F526F02FF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28FC06-0A7B-0B40-8F45-FBABD2253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EDDC89-C22C-C14E-A187-A7F349F4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3BA8FF-8B96-9343-AF2B-6F8CCEE7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11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FE3DE-92B1-824A-B2B1-A67ECCE7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F57B07-C32E-F845-A7BF-913BD2F26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456FD4-500F-3648-843F-F5DA1CB9C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B4E7744-8093-8C4A-925B-8C35541B0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324B032-5D95-8D4A-8E97-C43ED56E3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1FEADF3-0D91-F642-A24C-357C81A2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EA7E6DB-173C-594B-9993-B66529CCB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E53E99D-B74D-334D-B081-B9B04ABF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9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B47852-8CF2-804A-9C29-A3B5E13FF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6E861D-A07E-6B49-856A-F0DA5A29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4F389F6-9B04-A848-A152-A9E132719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7618F6-397B-E346-A893-8B6F92080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3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1A9DE1-DFC3-A042-B9C7-68213511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A3744A-3A72-A644-9CF9-34B5CB619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E2062D-F1EF-4449-83A0-E1EB7248D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54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DF71D-B1AF-1D4B-A1FB-B342463C0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D76E7-F49E-2444-862E-DD4E87F89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A1467C-5841-F842-A130-E97749761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0222BF-1FC2-8944-B761-A966767BC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38E2C1-0257-AC47-9531-B0C0B382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4A04E3-0EF3-0F40-B212-B7A0D1B1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04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A45B0-1DE3-C24A-B523-35607B29A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E6EB9F0-C30B-2948-A11A-D0CA4783A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361E28-BEE8-2D4F-8FDD-FEE4F5941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92AFC3-CD4D-B245-B953-0D404034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B27AB3-3AC4-5341-B3C3-866D71D9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38CEFE-7D12-0D45-AD5A-5B905E1B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7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FBFF7C-A0C2-0C4A-864A-28F8F5BD6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3F6838-6B69-AF40-AD1E-19EA8B79A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8D3BA3-0289-1E4B-BC7E-A061050D4B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10BB-E7C1-884E-A09E-96F5EE0C5903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933B11-CBB3-3E4B-8BAF-239D15224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0273B-151A-6B4C-BA6C-A0BF73406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33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E4891-3D9F-A247-9D0C-7A66FA6A8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/>
              <a:t>Česká nová vlna </a:t>
            </a:r>
            <a:br>
              <a:rPr lang="cs-CZ" sz="7200" b="1" dirty="0"/>
            </a:br>
            <a:endParaRPr lang="cs-CZ" sz="72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91EC63-3343-1941-B5EA-A6F120BFF4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FAVh001 + FAVKh006</a:t>
            </a:r>
          </a:p>
          <a:p>
            <a:r>
              <a:rPr lang="cs-CZ" dirty="0"/>
              <a:t>22. 9. 2022</a:t>
            </a:r>
          </a:p>
          <a:p>
            <a:r>
              <a:rPr lang="cs-CZ" dirty="0"/>
              <a:t>Mgr. Šárka </a:t>
            </a:r>
            <a:r>
              <a:rPr lang="cs-CZ" dirty="0" err="1"/>
              <a:t>Gmiterková</a:t>
            </a:r>
            <a:r>
              <a:rPr lang="cs-CZ" dirty="0"/>
              <a:t>, Ph.D. </a:t>
            </a:r>
          </a:p>
        </p:txBody>
      </p:sp>
    </p:spTree>
    <p:extLst>
      <p:ext uri="{BB962C8B-B14F-4D97-AF65-F5344CB8AC3E}">
        <p14:creationId xmlns:p14="http://schemas.microsoft.com/office/powerpoint/2010/main" val="1894474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43E76-BDE6-CA4D-BD85-BD08BBCB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“Pocitový” nebo “autentický” film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E4B47-0678-CB4C-AE58-1817DDF16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První termín, kterým domácí publicisté označovali modernistické filmy, se objevuje kolem roku 1962 – v kinech filmy jako </a:t>
            </a:r>
            <a:r>
              <a:rPr lang="cs-CZ" i="1" dirty="0"/>
              <a:t>Strop</a:t>
            </a:r>
            <a:r>
              <a:rPr lang="cs-CZ" dirty="0"/>
              <a:t> (1961, r. Věra Chytilová), </a:t>
            </a:r>
            <a:r>
              <a:rPr lang="cs-CZ" i="1" dirty="0" err="1"/>
              <a:t>Slnko</a:t>
            </a:r>
            <a:r>
              <a:rPr lang="cs-CZ" i="1" dirty="0"/>
              <a:t> v </a:t>
            </a:r>
            <a:r>
              <a:rPr lang="cs-CZ" i="1" dirty="0" err="1"/>
              <a:t>sieti</a:t>
            </a:r>
            <a:r>
              <a:rPr lang="cs-CZ" i="1" dirty="0"/>
              <a:t> </a:t>
            </a:r>
            <a:r>
              <a:rPr lang="cs-CZ" dirty="0"/>
              <a:t>(1962, r. Štefan Uher), </a:t>
            </a:r>
            <a:r>
              <a:rPr lang="cs-CZ" i="1" dirty="0"/>
              <a:t>Transport z ráje </a:t>
            </a:r>
            <a:r>
              <a:rPr lang="cs-CZ" dirty="0"/>
              <a:t>(1962, r. Zbyněk Brynych), </a:t>
            </a:r>
            <a:r>
              <a:rPr lang="cs-CZ" i="1" dirty="0"/>
              <a:t>Křik</a:t>
            </a:r>
            <a:r>
              <a:rPr lang="cs-CZ" dirty="0"/>
              <a:t> (1963, r. Jaromil Jireš)</a:t>
            </a:r>
          </a:p>
          <a:p>
            <a:r>
              <a:rPr lang="cs-CZ" dirty="0"/>
              <a:t>&gt;&gt; nahlížení světa očima hrdinů, reprezentace myšlenkových proudů skrz subjektivní komentář, použití improvizovaných dialogů a monologů, skryté kamery nebo jiných prostředků, které přibližovaly divákům emoce postav</a:t>
            </a:r>
            <a:r>
              <a:rPr lang="cs-CZ" dirty="0">
                <a:effectLst/>
              </a:rPr>
              <a:t>  </a:t>
            </a:r>
          </a:p>
          <a:p>
            <a:r>
              <a:rPr lang="cs-CZ" dirty="0"/>
              <a:t>V zájmu zachování kontinuity s domácí kinematografií se snímky připodobňují ke starším lyrickým filmům Vojtěcha Jasného nebo Františka Vláčila </a:t>
            </a:r>
          </a:p>
        </p:txBody>
      </p:sp>
    </p:spTree>
    <p:extLst>
      <p:ext uri="{BB962C8B-B14F-4D97-AF65-F5344CB8AC3E}">
        <p14:creationId xmlns:p14="http://schemas.microsoft.com/office/powerpoint/2010/main" val="1915173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28E84-64C6-7041-92EB-9BDFDAE9B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“Pocitový” nebo “autentický” film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47A6C-A560-8E49-BD58-3BFFEAD8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30" y="1597018"/>
            <a:ext cx="6444183" cy="4351338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Dalším ambiciózním filmům, které spadaly do této kategorie, se dostalo ostré kritiky. Jejich tvůrci se poté už k dalším experimentům neodhodlali nebo v Československu nenatočili už žádný film.</a:t>
            </a:r>
          </a:p>
          <a:p>
            <a:r>
              <a:rPr lang="cs-CZ" sz="2400" i="1" dirty="0"/>
              <a:t>Tak blízko u nebe</a:t>
            </a:r>
            <a:r>
              <a:rPr lang="cs-CZ" sz="2400" dirty="0"/>
              <a:t> (1963, r. Vladimír </a:t>
            </a:r>
            <a:r>
              <a:rPr lang="cs-CZ" sz="2400" dirty="0" err="1"/>
              <a:t>Brebera</a:t>
            </a:r>
            <a:r>
              <a:rPr lang="cs-CZ" sz="2400" dirty="0"/>
              <a:t>) </a:t>
            </a:r>
          </a:p>
          <a:p>
            <a:r>
              <a:rPr lang="cs-CZ" sz="2400" i="1" dirty="0"/>
              <a:t>Letos v září </a:t>
            </a:r>
            <a:r>
              <a:rPr lang="cs-CZ" sz="2400" dirty="0"/>
              <a:t>(1963, r. František Daniel)  </a:t>
            </a:r>
          </a:p>
          <a:p>
            <a:r>
              <a:rPr lang="cs-CZ" sz="2400" i="1" dirty="0"/>
              <a:t>Pražské blues </a:t>
            </a:r>
            <a:r>
              <a:rPr lang="cs-CZ" sz="2400" dirty="0"/>
              <a:t>(1963, r. </a:t>
            </a:r>
            <a:r>
              <a:rPr lang="cs-CZ" sz="2400" dirty="0" err="1"/>
              <a:t>Georgis</a:t>
            </a:r>
            <a:r>
              <a:rPr lang="cs-CZ" sz="2400" dirty="0"/>
              <a:t> </a:t>
            </a:r>
            <a:r>
              <a:rPr lang="cs-CZ" sz="2400" dirty="0" err="1"/>
              <a:t>Sklenakis</a:t>
            </a:r>
            <a:r>
              <a:rPr lang="cs-CZ" sz="2400" dirty="0"/>
              <a:t>)</a:t>
            </a:r>
            <a:r>
              <a:rPr lang="cs-CZ" sz="2400" dirty="0">
                <a:effectLst/>
              </a:rPr>
              <a:t> </a:t>
            </a:r>
          </a:p>
          <a:p>
            <a:r>
              <a:rPr lang="cs-CZ" sz="2400" i="1" dirty="0"/>
              <a:t>Bubny</a:t>
            </a:r>
            <a:r>
              <a:rPr lang="cs-CZ" sz="2400" dirty="0"/>
              <a:t> (1964, r. Ivo Novák)</a:t>
            </a:r>
          </a:p>
          <a:p>
            <a:r>
              <a:rPr lang="cs-CZ" sz="2400" i="1" dirty="0"/>
              <a:t>Třiatřicet stříbrných křepelek </a:t>
            </a:r>
            <a:r>
              <a:rPr lang="cs-CZ" sz="2400" dirty="0"/>
              <a:t>(1964, r. Antonín Kachlík)</a:t>
            </a:r>
            <a:r>
              <a:rPr lang="cs-CZ" sz="2400" dirty="0">
                <a:effectLst/>
              </a:rPr>
              <a:t> </a:t>
            </a:r>
          </a:p>
          <a:p>
            <a:r>
              <a:rPr lang="cs-CZ" sz="2400" dirty="0"/>
              <a:t>částečně </a:t>
            </a:r>
            <a:r>
              <a:rPr lang="cs-CZ" sz="2400" i="1" dirty="0"/>
              <a:t>Okurkový hrdina </a:t>
            </a:r>
            <a:r>
              <a:rPr lang="cs-CZ" sz="2400" dirty="0"/>
              <a:t>(1963, r. Čestmír </a:t>
            </a:r>
            <a:r>
              <a:rPr lang="cs-CZ" sz="2400" dirty="0" err="1"/>
              <a:t>Mlíkovský</a:t>
            </a:r>
            <a:r>
              <a:rPr lang="cs-CZ" sz="2400" dirty="0"/>
              <a:t>). </a:t>
            </a:r>
          </a:p>
        </p:txBody>
      </p:sp>
      <p:pic>
        <p:nvPicPr>
          <p:cNvPr id="5" name="Obrázek 4" descr="Obsah obrázku osoba, zrcadlo, fotka, objekt&#10;&#10;Popis byl vytvořen automaticky">
            <a:extLst>
              <a:ext uri="{FF2B5EF4-FFF2-40B4-BE49-F238E27FC236}">
                <a16:creationId xmlns:a16="http://schemas.microsoft.com/office/drawing/2014/main" id="{F43FC98D-7ED4-3842-BF3C-F3F4692C5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788" y="111125"/>
            <a:ext cx="5223387" cy="3429000"/>
          </a:xfrm>
          <a:prstGeom prst="rect">
            <a:avLst/>
          </a:prstGeom>
        </p:spPr>
      </p:pic>
      <p:pic>
        <p:nvPicPr>
          <p:cNvPr id="7" name="Obrázek 6" descr="Obsah obrázku osoba, interiér, držení, muž&#10;&#10;Popis byl vytvořen automaticky">
            <a:extLst>
              <a:ext uri="{FF2B5EF4-FFF2-40B4-BE49-F238E27FC236}">
                <a16:creationId xmlns:a16="http://schemas.microsoft.com/office/drawing/2014/main" id="{DAC5BD02-976C-264F-AB7C-AEBCD128D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4791" y="3675062"/>
            <a:ext cx="4443379" cy="317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91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DD968-B8E3-D04A-834C-2B677A7C0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“film-pravda”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BC88C-B0EF-9344-AD7B-696F3AF85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Český ekvivalent </a:t>
            </a:r>
            <a:r>
              <a:rPr lang="cs-CZ" dirty="0" err="1"/>
              <a:t>cinema-verité</a:t>
            </a:r>
            <a:r>
              <a:rPr lang="cs-CZ" dirty="0"/>
              <a:t>, objevuje se takřka souběžně s pocitovým filmem, ale na rozdíl od pocitového filmu termín naráží na nedostatečnou tradici těchto postupů</a:t>
            </a:r>
          </a:p>
          <a:p>
            <a:r>
              <a:rPr lang="cs-CZ" dirty="0"/>
              <a:t>Sloužil pro přesnější definici estetických strategií, které ve své rané tvorbě uplatňovala Věra Chytilová (</a:t>
            </a:r>
            <a:r>
              <a:rPr lang="cs-CZ" i="1" dirty="0"/>
              <a:t>Pytel blech, O něčem jiném</a:t>
            </a:r>
            <a:r>
              <a:rPr lang="cs-CZ" dirty="0"/>
              <a:t>) nebo Miloš Forman </a:t>
            </a:r>
            <a:r>
              <a:rPr lang="cs-CZ" i="1" dirty="0"/>
              <a:t>(Konkurs</a:t>
            </a:r>
            <a:r>
              <a:rPr lang="cs-CZ" dirty="0"/>
              <a:t>)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/>
              <a:t>Předznamenává finální termín „nová vlna“, který je ale nutné přizpůsobit domácímu prostředí</a:t>
            </a:r>
            <a:r>
              <a:rPr lang="cs-CZ" dirty="0">
                <a:effectLst/>
              </a:rPr>
              <a:t> – zejména zmírnit generační antagonismus a estetickou radikalitu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856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ECE05-3298-8A4E-B9C4-CBA803819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„Nová vlna“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9E8B1-CB1D-B048-9A22-83AE9D4C8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834688" cy="5006975"/>
          </a:xfrm>
        </p:spPr>
        <p:txBody>
          <a:bodyPr/>
          <a:lstStyle/>
          <a:p>
            <a:r>
              <a:rPr lang="cs-CZ" dirty="0"/>
              <a:t>Pro lokální verzi NV se podle dobových publicistů stala dominantní autenticita: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Obsazování neherců</a:t>
            </a:r>
            <a:r>
              <a:rPr lang="cs-CZ" dirty="0">
                <a:effectLst/>
              </a:rPr>
              <a:t> (autentičnost obrazová i dialogová)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Skrytá kamera nebo její simulace </a:t>
            </a:r>
            <a:endParaRPr lang="cs-CZ" dirty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Introspektivní dimenze NV (vnitřní svět postav, odmítání vnější dějovosti a podívané ve prospěch děje intelektuálního a citového).</a:t>
            </a:r>
          </a:p>
          <a:p>
            <a:r>
              <a:rPr lang="cs-CZ" sz="2400" dirty="0"/>
              <a:t>Okruh tvůrců, kteří do NV spadají, se rychle mění a postupně zužuje - v roce 1964 na 40 tvůrců, a mezi nimi jména jako Jaroslav Balík, Zdeněk Podskalský nebo Milan </a:t>
            </a:r>
            <a:r>
              <a:rPr lang="cs-CZ" sz="2400" dirty="0" err="1"/>
              <a:t>Vošmik</a:t>
            </a:r>
            <a:r>
              <a:rPr lang="cs-CZ" sz="2400" dirty="0"/>
              <a:t>, až po Miloše Formana a Věru Chytilovou nebo Pavla Juráčka.</a:t>
            </a:r>
            <a:r>
              <a:rPr lang="cs-CZ" sz="2400" dirty="0">
                <a:effectLst/>
              </a:rPr>
              <a:t> </a:t>
            </a:r>
          </a:p>
          <a:p>
            <a:r>
              <a:rPr lang="cs-CZ" sz="2400" dirty="0"/>
              <a:t>Z konce roku 1966 pochází slavný text Jaroslava Bočka “Nová vlna z odstupu.” Ten už pracuje se skupinou tvůrců, které pod NV řadíme dodnes, a v těch kategoriích, které se přibližně shodují s našim dnešním vnímáním NV (viz </a:t>
            </a:r>
            <a:r>
              <a:rPr lang="cs-CZ" sz="2400" dirty="0" err="1"/>
              <a:t>slide</a:t>
            </a:r>
            <a:r>
              <a:rPr lang="cs-CZ" sz="2400" dirty="0"/>
              <a:t> 5).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35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E5F32FD-7AEC-5D43-8EAD-02195DC59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345350" cy="1043354"/>
          </a:xfrm>
        </p:spPr>
        <p:txBody>
          <a:bodyPr/>
          <a:lstStyle/>
          <a:p>
            <a:r>
              <a:rPr lang="cs-CZ" b="1" i="1" dirty="0"/>
              <a:t>Perličky na dně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9325D722-F05E-5348-89D5-B115B6DB16A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B209DD9-9FF4-1345-8E1D-3B7FE6DDF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" y="1113692"/>
            <a:ext cx="5756910" cy="4755296"/>
          </a:xfrm>
        </p:spPr>
        <p:txBody>
          <a:bodyPr>
            <a:noAutofit/>
          </a:bodyPr>
          <a:lstStyle/>
          <a:p>
            <a:r>
              <a:rPr lang="cs-CZ" sz="1800" dirty="0"/>
              <a:t>(1965. r. Jiří Menzel, Jan Němec, Evald Schorm, Věra Chytilová, Jaromil Jireš)</a:t>
            </a:r>
          </a:p>
          <a:p>
            <a:r>
              <a:rPr lang="cs-CZ" sz="1800" dirty="0"/>
              <a:t>Adaptace debutového souboru povídek („hovorů“) Bohumila Hrabala z roku 1963 s názvem </a:t>
            </a:r>
            <a:r>
              <a:rPr lang="cs-CZ" sz="1800" i="1" dirty="0"/>
              <a:t>Perlička na dně. </a:t>
            </a:r>
            <a:endParaRPr lang="cs-CZ" sz="1800" dirty="0"/>
          </a:p>
          <a:p>
            <a:r>
              <a:rPr lang="cs-CZ" sz="1800" dirty="0"/>
              <a:t>Scénář: Bohumil Hrabal, Jiří Menzel, Jan Němec, Evald Schorm, Věra Chytilová, Jaromil Jireš Kamera: Jaroslav Kučera, Hudba: Jan Klusák a Jiří Šust</a:t>
            </a:r>
          </a:p>
          <a:p>
            <a:r>
              <a:rPr lang="cs-CZ" sz="1800" dirty="0"/>
              <a:t>Hrají: Ferdinand Krůta, Pavla Maršálková, Miloš Čtrnáctý, František Havel, Václav Žák, Ivan Vyskočil, Vladimír Boudník, Alžběta Laštovková, Ivan Vyskočil, Dana Valtová a další… </a:t>
            </a:r>
          </a:p>
          <a:p>
            <a:r>
              <a:rPr lang="cs-CZ" sz="1800" dirty="0"/>
              <a:t> </a:t>
            </a:r>
          </a:p>
          <a:p>
            <a:r>
              <a:rPr lang="cs-CZ" sz="1800" dirty="0"/>
              <a:t>Jan Lukeš film charakterizuje jako „nezáměrný manifest nové vlny“. Nezáměrný z toho důvodu, protože impuls k jeho natočení přišel zvenčí, od Ladislava Fikara, jednoho z vedoucích tvůrčí skupiny Šmída-Fikar na Barrandově; nešlo tedy o podnět přímo od samotných tvůrců ani jejich vlastní programovou aktivitu. Nicméně jak vyplývá z Lukešova tvrzení, přesto o něm můžeme jako o manifestu uvažovat – poznamenejte si alespoň tři důvody proč. </a:t>
            </a:r>
          </a:p>
          <a:p>
            <a:endParaRPr lang="cs-CZ" sz="1800" dirty="0"/>
          </a:p>
        </p:txBody>
      </p:sp>
      <p:pic>
        <p:nvPicPr>
          <p:cNvPr id="7" name="Obrázek 6" descr="Obsah obrázku osoba, interiér, žena, muž&#10;&#10;Popis byl vytvořen automaticky">
            <a:extLst>
              <a:ext uri="{FF2B5EF4-FFF2-40B4-BE49-F238E27FC236}">
                <a16:creationId xmlns:a16="http://schemas.microsoft.com/office/drawing/2014/main" id="{D50ED260-F301-F84C-A3EF-A16EA060719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908" y="1726443"/>
            <a:ext cx="5756910" cy="336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15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CAE8FC8-E85E-4E46-8271-3ABFE3D03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Perličky na dně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3F34F0E-61D4-5C42-95E6-83F39A99B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1) Jakým způsobem a na jakých úrovních se ve filmu (</a:t>
            </a:r>
            <a:r>
              <a:rPr lang="cs-CZ" dirty="0" err="1"/>
              <a:t>resp.v</a:t>
            </a:r>
            <a:r>
              <a:rPr lang="cs-CZ" dirty="0"/>
              <a:t> jednotlivých povídkách) projevuje autenticita?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Bohumil Hrabal do české kultury a jazyka vnesl slovo „pábitel“, „</a:t>
            </a:r>
            <a:r>
              <a:rPr lang="cs-CZ" dirty="0" err="1"/>
              <a:t>pábení</a:t>
            </a:r>
            <a:r>
              <a:rPr lang="cs-CZ" dirty="0"/>
              <a:t>“ od slovesa „</a:t>
            </a:r>
            <a:r>
              <a:rPr lang="cs-CZ" dirty="0" err="1"/>
              <a:t>pábit</a:t>
            </a:r>
            <a:r>
              <a:rPr lang="cs-CZ" dirty="0"/>
              <a:t>“. Ve svých dílech, z nichž jedno nese právě název Pábitelé, tak označoval osoby se specifickým přístupem k životu, hledající krásu ve všedních, zcela obyčejných věcech; lidi se zálibou ve vyprávění o svém životě. Skutečnost si pábitelé ovšem upravují podle sebe a k obrazu svému.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2) „</a:t>
            </a:r>
            <a:r>
              <a:rPr lang="cs-CZ" dirty="0" err="1"/>
              <a:t>Pábení</a:t>
            </a:r>
            <a:r>
              <a:rPr lang="cs-CZ" dirty="0"/>
              <a:t>“ tedy označuje specifický světonázor i přístup k realitě. Jde o postoj apolitický či nikoliv – a proč?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3) Jak se estetika „</a:t>
            </a:r>
            <a:r>
              <a:rPr lang="cs-CZ" dirty="0" err="1"/>
              <a:t>pábení</a:t>
            </a:r>
            <a:r>
              <a:rPr lang="cs-CZ" dirty="0"/>
              <a:t>“ projevuje v jednotlivých filmových povídkách a jakým způsobem tyto filmy realitu ozvláštňují?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4) “Na počátku byla zřejmě otázka, je-li Hrabal vyprávěčem nebo ne. Jireš s Chytilovou přikyvují, Schorm s Passerem a Menzelem vrtí hlavami, Němce to příliš nezajímá.” (Jiří Janoušek v recenzi pro </a:t>
            </a:r>
            <a:r>
              <a:rPr lang="cs-CZ" i="1" dirty="0"/>
              <a:t>Film a dobu </a:t>
            </a:r>
            <a:r>
              <a:rPr lang="cs-CZ" dirty="0"/>
              <a:t>z roku 1965).</a:t>
            </a:r>
          </a:p>
          <a:p>
            <a:r>
              <a:rPr lang="cs-CZ" dirty="0"/>
              <a:t>Zamyslete se, jak tvůrci pracují s příběhy, jak přistupují k vyprávění, k otázce dějovosti, k pointě těchto drobných útvarů.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11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A83C7D-63EE-FD43-B57E-05EB7AA6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7640"/>
            <a:ext cx="3932237" cy="1600200"/>
          </a:xfrm>
        </p:spPr>
        <p:txBody>
          <a:bodyPr/>
          <a:lstStyle/>
          <a:p>
            <a:r>
              <a:rPr lang="cs-CZ" b="1" i="1" dirty="0"/>
              <a:t>Fádní odpoledne</a:t>
            </a:r>
            <a:br>
              <a:rPr lang="cs-CZ" dirty="0"/>
            </a:br>
            <a:r>
              <a:rPr lang="cs-CZ" dirty="0"/>
              <a:t>(1964, r. Ivan Passer)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8CEEC9-6C81-6F46-837D-C34CE81F6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374FDB5-F359-5C48-B0A6-57A73B600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7569" y="1770185"/>
            <a:ext cx="6015111" cy="4098803"/>
          </a:xfrm>
        </p:spPr>
        <p:txBody>
          <a:bodyPr>
            <a:noAutofit/>
          </a:bodyPr>
          <a:lstStyle/>
          <a:p>
            <a:r>
              <a:rPr lang="cs-CZ" dirty="0"/>
              <a:t>Scénář: Bohumil Hrabal, Ivan Passer. Kamera: Jaroslav Kučera. Písně: Mě na světě nic netěší; Vyšel měsíček, vyšel u lesa (zpívá ženský sbor).</a:t>
            </a:r>
          </a:p>
          <a:p>
            <a:r>
              <a:rPr lang="cs-CZ" dirty="0"/>
              <a:t>Hrají: Jan </a:t>
            </a:r>
            <a:r>
              <a:rPr lang="cs-CZ" dirty="0" err="1"/>
              <a:t>Tožička</a:t>
            </a:r>
            <a:r>
              <a:rPr lang="cs-CZ" dirty="0"/>
              <a:t>, Kamila Turková, Leopold Smolík, Josef Vaništa a další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Film Ivana Passera se do výsledného souboru nevměstnal, protože šestice filmů by v distribuci přesáhla dvě hodiny. Snímek se tedy promítal jako samostatný předfilm a následně uspěl na MFF v Mannheimu a v Locarnu. 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1) Rekonstruujte děj filmu, stejně jako jeho hlavní motivy.</a:t>
            </a:r>
          </a:p>
          <a:p>
            <a:r>
              <a:rPr lang="cs-CZ" dirty="0"/>
              <a:t>2) Filmu se, na rozdíl od celovečerní pětice povídek, nedostalo takové kritické pozornosti v domácím kontextu. Srovnejte povídku s ostatními filmovými „perličkami“ – jak Passer pracuje s autenticitou a s ozvláštňujícími stylovými prvky (například se světlem)?</a:t>
            </a:r>
          </a:p>
          <a:p>
            <a:r>
              <a:rPr lang="cs-CZ" dirty="0"/>
              <a:t>3) Pokuste se interpretovat poslední scénu filmu – jaké vyústění nabízí příběhu jednoho fádního odpoledne?</a:t>
            </a:r>
          </a:p>
          <a:p>
            <a:endParaRPr lang="cs-CZ" dirty="0"/>
          </a:p>
        </p:txBody>
      </p:sp>
      <p:pic>
        <p:nvPicPr>
          <p:cNvPr id="8" name="Obrázek 7" descr="Obsah obrázku osoba, vsedě, muž, stůl&#10;&#10;Popis byl vytvořen automaticky">
            <a:extLst>
              <a:ext uri="{FF2B5EF4-FFF2-40B4-BE49-F238E27FC236}">
                <a16:creationId xmlns:a16="http://schemas.microsoft.com/office/drawing/2014/main" id="{85A64CA1-1173-F643-A3E4-768BCCEFF34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139" y="1283970"/>
            <a:ext cx="5533292" cy="429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3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A9FFD-9689-0F43-B888-50345CB2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Organizace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4624D2-AD3F-6D49-9968-8ABAB55BC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Kurz je vyučovaný prezenčně</a:t>
            </a:r>
          </a:p>
          <a:p>
            <a:r>
              <a:rPr lang="cs-CZ" dirty="0"/>
              <a:t>Jednotlivé lekce sestávají z projekce, následné diskuze nad promítnutým filmem (filmy) a poté výklad na dané téma/osobnost (cca 70 minut)</a:t>
            </a:r>
          </a:p>
          <a:p>
            <a:r>
              <a:rPr lang="cs-CZ" dirty="0"/>
              <a:t>Přednášky odpadají dne 29. 9. (výuka zahraničního hosta) a 17. 11. (státní svátek)</a:t>
            </a:r>
          </a:p>
          <a:p>
            <a:r>
              <a:rPr lang="cs-CZ" dirty="0"/>
              <a:t>Přednášku na téma slovenská větev nové vlny obstará Mgr. Katarína </a:t>
            </a:r>
            <a:r>
              <a:rPr lang="cs-CZ" dirty="0" err="1"/>
              <a:t>Kunkelová</a:t>
            </a:r>
            <a:r>
              <a:rPr lang="cs-CZ" dirty="0"/>
              <a:t>.</a:t>
            </a:r>
          </a:p>
          <a:p>
            <a:r>
              <a:rPr lang="cs-CZ" dirty="0"/>
              <a:t>Promítané filmy z každého týdne budou k dispozici ve studijních materiálech předmětu, stejně jako prezentace. Literatura k tématu je dostupná, případné důležité kapitoly či studie najdete ve složce „Četba“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r>
              <a:rPr lang="cs-CZ" dirty="0"/>
              <a:t>Způsob ukončení předmětu: ústní kolokvium. Ve zkouškovém období bude vypsáno 12 termínů s maximální kapacitou sedm studentů.</a:t>
            </a:r>
          </a:p>
          <a:p>
            <a:r>
              <a:rPr lang="cs-CZ" dirty="0"/>
              <a:t>Ke zkoušce každý student odevzdá soupis anotací 20 filmů z poskytnutého seznamu, včetně resumé jedné odborné knihy ze seznamu povinné literatury.</a:t>
            </a:r>
          </a:p>
          <a:p>
            <a:r>
              <a:rPr lang="cs-CZ" dirty="0"/>
              <a:t>Seznam filmů povinných ke zkoušce bude dodán do konce října.</a:t>
            </a:r>
          </a:p>
        </p:txBody>
      </p:sp>
    </p:spTree>
    <p:extLst>
      <p:ext uri="{BB962C8B-B14F-4D97-AF65-F5344CB8AC3E}">
        <p14:creationId xmlns:p14="http://schemas.microsoft.com/office/powerpoint/2010/main" val="186047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osoba, fotka, muž, vsedě&#10;&#10;Popis byl vytvořen automaticky">
            <a:extLst>
              <a:ext uri="{FF2B5EF4-FFF2-40B4-BE49-F238E27FC236}">
                <a16:creationId xmlns:a16="http://schemas.microsoft.com/office/drawing/2014/main" id="{5C48B2AD-0A39-454A-AD4F-AF0803144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800" y="476250"/>
            <a:ext cx="6502400" cy="270510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B4A93BF-1CD4-D049-9A54-24BB0EE111C5}"/>
              </a:ext>
            </a:extLst>
          </p:cNvPr>
          <p:cNvSpPr txBox="1"/>
          <p:nvPr/>
        </p:nvSpPr>
        <p:spPr>
          <a:xfrm>
            <a:off x="828675" y="3771900"/>
            <a:ext cx="52673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„Československý filmový zázrak“ 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“Zlatá šedesátá“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„Kvalitativní vrchol české kinematografie“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39E013B-927C-2844-A52B-FF1235A12C5F}"/>
              </a:ext>
            </a:extLst>
          </p:cNvPr>
          <p:cNvSpPr txBox="1"/>
          <p:nvPr/>
        </p:nvSpPr>
        <p:spPr>
          <a:xfrm>
            <a:off x="6519864" y="3429000"/>
            <a:ext cx="52673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„Některé filmy nové vlny by se měly promítat za trest“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„Nová vlna jako mýtus?“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„Triumf marketingu nad obsahem“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90FE76C-0C6F-1643-B6BF-AD6068BAAE25}"/>
              </a:ext>
            </a:extLst>
          </p:cNvPr>
          <p:cNvSpPr txBox="1"/>
          <p:nvPr/>
        </p:nvSpPr>
        <p:spPr>
          <a:xfrm>
            <a:off x="5672137" y="3300412"/>
            <a:ext cx="10144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  <a:p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  <a:p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</p:txBody>
      </p:sp>
    </p:spTree>
    <p:extLst>
      <p:ext uri="{BB962C8B-B14F-4D97-AF65-F5344CB8AC3E}">
        <p14:creationId xmlns:p14="http://schemas.microsoft.com/office/powerpoint/2010/main" val="21239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63E10B8-7A5C-4E1D-BE92-AAA068608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5804"/>
            <a:ext cx="2686328" cy="3510776"/>
          </a:xfrm>
          <a:prstGeom prst="rect">
            <a:avLst/>
          </a:prstGeom>
          <a:solidFill>
            <a:srgbClr val="FFFFFF"/>
          </a:solidFill>
          <a:ln w="63500">
            <a:solidFill>
              <a:srgbClr val="B36E6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interiér, fotka, muž, monitor&#10;&#10;Popis byl vytvořen automaticky">
            <a:extLst>
              <a:ext uri="{FF2B5EF4-FFF2-40B4-BE49-F238E27FC236}">
                <a16:creationId xmlns:a16="http://schemas.microsoft.com/office/drawing/2014/main" id="{074440DD-133F-8746-BF19-3197ED045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44" y="632526"/>
            <a:ext cx="2175356" cy="318566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5C29AA3-A1AC-448F-A505-87CEAA1D9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7949" y="485804"/>
            <a:ext cx="2686328" cy="3510776"/>
          </a:xfrm>
          <a:prstGeom prst="rect">
            <a:avLst/>
          </a:prstGeom>
          <a:solidFill>
            <a:srgbClr val="FFFFFF"/>
          </a:solidFill>
          <a:ln w="63500">
            <a:solidFill>
              <a:srgbClr val="B36E6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29724C6-34EF-6641-9FFE-BEBE8A636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032" y="633848"/>
            <a:ext cx="2120138" cy="3186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1C32068-6A8E-44A5-BE2D-65E7EC2DB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3" y="4157449"/>
            <a:ext cx="2686328" cy="2216840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ázek 8" descr="Obsah obrázku budova, exteriér, text, fotka&#10;&#10;Popis byl vytvořen automaticky">
            <a:extLst>
              <a:ext uri="{FF2B5EF4-FFF2-40B4-BE49-F238E27FC236}">
                <a16:creationId xmlns:a16="http://schemas.microsoft.com/office/drawing/2014/main" id="{E5F78DFF-8D60-834D-98F6-37451C0433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8348" y="4328887"/>
            <a:ext cx="1372679" cy="187396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3940A33-AE5F-4FC1-AFFF-1BC5DD32E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31827" y="4157449"/>
            <a:ext cx="2686328" cy="2216840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 descr="Obsah obrázku exteriér, lidé, muž, jezdectví&#10;&#10;Popis byl vytvořen automaticky">
            <a:extLst>
              <a:ext uri="{FF2B5EF4-FFF2-40B4-BE49-F238E27FC236}">
                <a16:creationId xmlns:a16="http://schemas.microsoft.com/office/drawing/2014/main" id="{66F4CE26-85FC-4145-80AC-F34E001EF3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4144" y="4350186"/>
            <a:ext cx="1461692" cy="187396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9310DD53-17D0-4A12-A0E2-72F33348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6188" y="485805"/>
            <a:ext cx="5511179" cy="5888484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ráva, podepsat, fotka, vsedě&#10;&#10;Popis byl vytvořen automaticky">
            <a:extLst>
              <a:ext uri="{FF2B5EF4-FFF2-40B4-BE49-F238E27FC236}">
                <a16:creationId xmlns:a16="http://schemas.microsoft.com/office/drawing/2014/main" id="{35F59EEA-656E-7D41-87CE-11B2F562CD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7816" y="635943"/>
            <a:ext cx="3827922" cy="558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27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5CEE9-DC6C-1449-BEEF-35BC70E9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Nová vlna jako kontinuita i zlom v domácí kinematografii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3811DD-01CD-C34B-9D43-CA6041BBD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Česká (československá) kinematografie jako lokální kinematografie, až do 60.let se ve světovém měřítku prosazují jen jednotlivé filmy (Extase, Siréna) X nová vlna jako svébytná národní škola, která se dovede sytit mezinárodními vlivy i navazovat na a rozvíjet domácí tradice</a:t>
            </a:r>
          </a:p>
          <a:p>
            <a:r>
              <a:rPr lang="cs-CZ" sz="2400" dirty="0"/>
              <a:t>NV nelze převést na společný jmenovatel, na jednolitý styl nebo typ vidění, na určitou perspektivu &gt;&gt; typická je pro ni naopak různorodost autorských poetik i množství tvůrců, kteří se na točí filmy neschematické a autorské</a:t>
            </a:r>
          </a:p>
          <a:p>
            <a:r>
              <a:rPr lang="cs-CZ" sz="2400" b="1" dirty="0"/>
              <a:t>Dvě hlavní tendence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/>
              <a:t>Objektivně kritická, „veristická“ &gt;&gt; Miloš Forman, Ivan Passer, Jaroslav Papoušek; zpočátku také Věra Chytilová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/>
              <a:t>Filozofující podobenství a alegorie s různým stupněm stylizace &gt;&gt; Jan Němec, Evald Schorm, Věra Chytilová</a:t>
            </a:r>
          </a:p>
        </p:txBody>
      </p:sp>
    </p:spTree>
    <p:extLst>
      <p:ext uri="{BB962C8B-B14F-4D97-AF65-F5344CB8AC3E}">
        <p14:creationId xmlns:p14="http://schemas.microsoft.com/office/powerpoint/2010/main" val="263202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27C07-0EB7-8D47-B4E7-5881904CB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vlna pohledem dobových kritiků a publicistů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7B6E6-E82E-8547-89AA-8F495F455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Počátkem 60. let probíhaly na stránkách specializovaného tisku diskuze o povaze moderního československého filmu &gt;&gt; tvůrce k modernímu výrazu podněcuje a nástup nových filmařů podporuje</a:t>
            </a:r>
          </a:p>
          <a:p>
            <a:r>
              <a:rPr lang="cs-CZ" dirty="0"/>
              <a:t>Osa moderní </a:t>
            </a:r>
            <a:r>
              <a:rPr lang="cs-CZ" dirty="0" err="1"/>
              <a:t>vs</a:t>
            </a:r>
            <a:r>
              <a:rPr lang="cs-CZ" dirty="0"/>
              <a:t> módní</a:t>
            </a:r>
          </a:p>
          <a:p>
            <a:pPr lvl="1"/>
            <a:r>
              <a:rPr lang="cs-CZ" dirty="0"/>
              <a:t>Československý moderní film může čerpat inspiraci ze zahraničí, ale nikoliv formou mechanické nápodoby, ale jako nástroj pro tříbení vlastního výrazu</a:t>
            </a:r>
          </a:p>
          <a:p>
            <a:pPr lvl="1"/>
            <a:r>
              <a:rPr lang="cs-CZ" dirty="0"/>
              <a:t>Naopak módní film jen prázdně kopíruje zahraniční formální výboje, bez adekvátní obsahové či ideové hodnoty</a:t>
            </a:r>
          </a:p>
          <a:p>
            <a:pPr lvl="1"/>
            <a:r>
              <a:rPr lang="cs-CZ" dirty="0"/>
              <a:t>&gt;&gt; Moderní československý film tak měl upoutat jak progresivní formou, tak myšlenkovou hodnotou, ideálně bytostně českou či dokonce komunistickou    </a:t>
            </a:r>
          </a:p>
        </p:txBody>
      </p:sp>
    </p:spTree>
    <p:extLst>
      <p:ext uri="{BB962C8B-B14F-4D97-AF65-F5344CB8AC3E}">
        <p14:creationId xmlns:p14="http://schemas.microsoft.com/office/powerpoint/2010/main" val="3694235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1461</Words>
  <Application>Microsoft Office PowerPoint</Application>
  <PresentationFormat>Širokoúhlá obrazovka</PresentationFormat>
  <Paragraphs>91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Motiv Office</vt:lpstr>
      <vt:lpstr>Česká nová vlna  </vt:lpstr>
      <vt:lpstr>Perličky na dně </vt:lpstr>
      <vt:lpstr>Perličky na dně </vt:lpstr>
      <vt:lpstr>Fádní odpoledne (1964, r. Ivan Passer) </vt:lpstr>
      <vt:lpstr>Organizace kurzu</vt:lpstr>
      <vt:lpstr>Prezentace aplikace PowerPoint</vt:lpstr>
      <vt:lpstr>Prezentace aplikace PowerPoint</vt:lpstr>
      <vt:lpstr>Nová vlna jako kontinuita i zlom v domácí kinematografii</vt:lpstr>
      <vt:lpstr>Nová vlna pohledem dobových kritiků a publicistů</vt:lpstr>
      <vt:lpstr>“Pocitový” nebo “autentický” film </vt:lpstr>
      <vt:lpstr>“Pocitový” nebo “autentický” film </vt:lpstr>
      <vt:lpstr>“film-pravda”</vt:lpstr>
      <vt:lpstr>„Nová vlna“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nová vlna  </dc:title>
  <dc:creator>Šárka Gmiterková</dc:creator>
  <cp:lastModifiedBy>Šárka Gmiterková</cp:lastModifiedBy>
  <cp:revision>19</cp:revision>
  <dcterms:created xsi:type="dcterms:W3CDTF">2020-10-06T10:59:55Z</dcterms:created>
  <dcterms:modified xsi:type="dcterms:W3CDTF">2022-09-22T09:46:20Z</dcterms:modified>
</cp:coreProperties>
</file>