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59" r:id="rId5"/>
    <p:sldId id="258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B5"/>
    <a:srgbClr val="FFE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5"/>
    <p:restoredTop sz="94603"/>
  </p:normalViewPr>
  <p:slideViewPr>
    <p:cSldViewPr snapToGrid="0" snapToObjects="1">
      <p:cViewPr varScale="1">
        <p:scale>
          <a:sx n="84" d="100"/>
          <a:sy n="84" d="100"/>
        </p:scale>
        <p:origin x="20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E33B-030F-3546-AC2E-D8C8D90F8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DC559C-5D69-A14B-87BB-332A5BFBF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DCC95D-D5DA-C143-9A40-63B69A82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CBA5-CC02-8F45-ACEA-624EE30143CE}" type="datetimeFigureOut">
              <a:rPr lang="cs-CZ" smtClean="0"/>
              <a:t>15.12.22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3FEA9A-C94A-C046-876C-6A15B98A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B93118-3C32-D247-A998-E1A90253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619-DE2A-1F45-A543-985E57A925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7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09D32-21E4-7941-A84E-5E11E18E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A8D0B20-0D08-B642-85A4-87C70F0A8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E7F8F3-4612-3E4D-96B1-18FA3368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CBA5-CC02-8F45-ACEA-624EE30143CE}" type="datetimeFigureOut">
              <a:rPr lang="cs-CZ" smtClean="0"/>
              <a:t>15.12.22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C7EE44-39CD-4B48-8B50-04DD2426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BABD02-4A54-864E-B0B9-0F89A606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619-DE2A-1F45-A543-985E57A925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92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8A84C94-6A9B-DF44-90A1-E1554B5B8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0A4A23-1FF3-5146-A34F-9C452CFFA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12564C-F46C-A64D-9BB9-3E1ACD63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CBA5-CC02-8F45-ACEA-624EE30143CE}" type="datetimeFigureOut">
              <a:rPr lang="cs-CZ" smtClean="0"/>
              <a:t>15.12.22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3EB91A-15DE-8545-B4A7-CBB09CF9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26DD8D-87E8-B244-95C1-E150174D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619-DE2A-1F45-A543-985E57A925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11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FB54D-F35D-1E4E-A087-9931E4247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666D3-A8FB-D34E-83D9-988EC0A15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813D29-B17E-BB4E-86CF-3F342A5C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CBA5-CC02-8F45-ACEA-624EE30143CE}" type="datetimeFigureOut">
              <a:rPr lang="cs-CZ" smtClean="0"/>
              <a:t>15.12.22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B4E26B-7D96-D14E-B3C1-4EAC3384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44FAC0-117C-454E-8FEA-65581009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619-DE2A-1F45-A543-985E57A925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B7D66-F5C2-9B46-85F1-F8AE5E0D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46B695-9E72-6C41-8F3F-E3A23F9DD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E59671-A3C6-0542-8929-28538521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CBA5-CC02-8F45-ACEA-624EE30143CE}" type="datetimeFigureOut">
              <a:rPr lang="cs-CZ" smtClean="0"/>
              <a:t>15.12.22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90A36C-55CF-D641-B3C8-39D2B60E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7B2882-168A-C34F-84A1-41DD36D9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619-DE2A-1F45-A543-985E57A925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60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332B0-4AD4-2B44-B132-92FF628D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16659-AA45-EA41-97DB-014419DAE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DC717C-1642-364A-B275-9DEBEABF6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D05F21-6310-214A-A8DD-B8A50C21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CBA5-CC02-8F45-ACEA-624EE30143CE}" type="datetimeFigureOut">
              <a:rPr lang="cs-CZ" smtClean="0"/>
              <a:t>15.12.22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7ED713-6E1C-5D4D-B54C-ACCF50AD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7D41D7-3256-8542-AA59-3D667DDD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619-DE2A-1F45-A543-985E57A925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23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85F4E-2E79-C343-BE2F-366FD7F0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71074E-B542-EC4D-A2AE-ACD1AA581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A66DE1-BDC7-9E44-9B19-7399002A4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0FD135-0F90-D840-94A4-55EFB2D6F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D115A52-179B-A54A-AAFA-142A25531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10F8FE-DE86-D042-BF48-ACE8A983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CBA5-CC02-8F45-ACEA-624EE30143CE}" type="datetimeFigureOut">
              <a:rPr lang="cs-CZ" smtClean="0"/>
              <a:t>15.12.22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EBD5F5F-909D-944A-8014-A5B6BF6D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D06A0A9-B41D-084E-9E92-4F38AC4C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619-DE2A-1F45-A543-985E57A925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06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A285B-4FF2-2640-A4D8-D995191E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430D427-EEAB-204B-B94E-A6CC4E8C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CBA5-CC02-8F45-ACEA-624EE30143CE}" type="datetimeFigureOut">
              <a:rPr lang="cs-CZ" smtClean="0"/>
              <a:t>15.12.22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BC053A-E52B-3C4C-BC4C-CEC2AA0C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A17B21-15B3-B941-BC5C-5FDE2F42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619-DE2A-1F45-A543-985E57A925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4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EBCA81A-FE49-5D4A-BFB1-6E6CDE49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CBA5-CC02-8F45-ACEA-624EE30143CE}" type="datetimeFigureOut">
              <a:rPr lang="cs-CZ" smtClean="0"/>
              <a:t>15.12.22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EEAA40-C74F-6D42-99B7-C30B6BA7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602ABA-BCD1-9946-A534-1ADCBF2B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619-DE2A-1F45-A543-985E57A925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07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EC966-0FC6-5C45-A9DB-C123CDD1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32F0BD-35B2-C94F-BBFA-73A9C0B41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BD6033-C137-9147-B214-33C94C566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77742C-D9D6-D14C-96FB-5B92A7D1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CBA5-CC02-8F45-ACEA-624EE30143CE}" type="datetimeFigureOut">
              <a:rPr lang="cs-CZ" smtClean="0"/>
              <a:t>15.12.22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E200F3-F817-7A44-A295-09EA6E18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50483C-0AB3-7141-8327-6F0D2246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619-DE2A-1F45-A543-985E57A925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18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07970-BF01-CB4A-829D-69E27261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EAE9EE-ECB5-5E4B-AE7D-859D4A642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350FE3-82BA-6E41-A68C-4B4C7F775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4DF708-459E-2B49-AFEF-51513D26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CBA5-CC02-8F45-ACEA-624EE30143CE}" type="datetimeFigureOut">
              <a:rPr lang="cs-CZ" smtClean="0"/>
              <a:t>15.12.22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37A6D9-A400-634B-805F-8F37F7B4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D6094E-654D-E642-A9A4-BB271221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8619-DE2A-1F45-A543-985E57A925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46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77E68D6-0D77-6945-B0C2-D479F48A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A6E5C2-AF24-0241-8728-C7610762A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EE1D24-3861-E345-88F5-720105337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DCBA5-CC02-8F45-ACEA-624EE30143CE}" type="datetimeFigureOut">
              <a:rPr lang="cs-CZ" smtClean="0"/>
              <a:t>15.12.22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F3711F-F1BC-6944-A30C-23E659B73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AF6435-22C4-3443-AE12-7273C43F5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18619-DE2A-1F45-A543-985E57A925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910FD-7FFC-2747-A415-E70936455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Česká nová vlna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14F07F-7DAF-1F40-994D-4EA667A733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FAVh001</a:t>
            </a:r>
          </a:p>
          <a:p>
            <a:r>
              <a:rPr lang="cs-CZ" dirty="0"/>
              <a:t>15. 12. 2022</a:t>
            </a:r>
          </a:p>
          <a:p>
            <a:r>
              <a:rPr lang="cs-CZ" dirty="0"/>
              <a:t>Mgr. Šárka </a:t>
            </a:r>
            <a:r>
              <a:rPr lang="cs-CZ" dirty="0" err="1"/>
              <a:t>Gmiterková</a:t>
            </a:r>
            <a:r>
              <a:rPr lang="cs-CZ" dirty="0"/>
              <a:t>, Ph.D.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55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C777C-7911-F84F-8AA8-DCD39D17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b="1" i="1" dirty="0"/>
              <a:t>Žert</a:t>
            </a:r>
            <a:r>
              <a:rPr lang="cs-CZ" dirty="0"/>
              <a:t> (1969)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EE7D1B9-ACB0-F649-8814-34349A695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1900" dirty="0"/>
              <a:t>Filmová adaptace stejnojmenného románu Milana Kundery</a:t>
            </a:r>
          </a:p>
          <a:p>
            <a:r>
              <a:rPr lang="cs-CZ" sz="1900" dirty="0"/>
              <a:t>Od celovečerního debutu </a:t>
            </a:r>
            <a:r>
              <a:rPr lang="cs-CZ" sz="1900" i="1" dirty="0"/>
              <a:t>Křik</a:t>
            </a:r>
            <a:r>
              <a:rPr lang="cs-CZ" sz="1900" dirty="0"/>
              <a:t> jej dělí 5 let</a:t>
            </a:r>
          </a:p>
          <a:p>
            <a:r>
              <a:rPr lang="cs-CZ" sz="1900" dirty="0"/>
              <a:t>Snaha setřást status vychvalovaného tvůrce: dva nerealizované projekty „Bílé břízy na podzim“ z prostředí Pomocných technických praporů a „Azurové peřeje“ jako výpověď o postupech totalitní propagandy</a:t>
            </a:r>
          </a:p>
          <a:p>
            <a:r>
              <a:rPr lang="cs-CZ" sz="1900" dirty="0"/>
              <a:t>Původně ambice adaptovat povídku z Kunderova souboru </a:t>
            </a:r>
            <a:r>
              <a:rPr lang="cs-CZ" sz="1900" i="1" dirty="0"/>
              <a:t>Směšné lásky</a:t>
            </a:r>
            <a:r>
              <a:rPr lang="cs-CZ" sz="1900" dirty="0"/>
              <a:t>, ale nakonec se po přečtení rukopisu </a:t>
            </a:r>
            <a:r>
              <a:rPr lang="cs-CZ" sz="1900" i="1" dirty="0"/>
              <a:t>Žertu </a:t>
            </a:r>
            <a:r>
              <a:rPr lang="cs-CZ" sz="1900" dirty="0"/>
              <a:t>rozhodl pro příběh Ludvíka Jahna, oběti stalinistických represí</a:t>
            </a:r>
          </a:p>
          <a:p>
            <a:r>
              <a:rPr lang="cs-CZ" sz="1900" dirty="0"/>
              <a:t>Opět dvě vyprávěcí linie; tentokrát ne subjektivní (intimní) a/</a:t>
            </a:r>
            <a:r>
              <a:rPr lang="cs-CZ" sz="1900" dirty="0" err="1"/>
              <a:t>vs</a:t>
            </a:r>
            <a:r>
              <a:rPr lang="cs-CZ" sz="1900" dirty="0"/>
              <a:t> celospolečenská, ale jako prolínání minulosti a přítomnosti pomocí řady asociací i náhodných podnětů (vyprávění + obraz)</a:t>
            </a:r>
          </a:p>
          <a:p>
            <a:endParaRPr lang="cs-CZ" sz="1900" dirty="0"/>
          </a:p>
        </p:txBody>
      </p:sp>
      <p:pic>
        <p:nvPicPr>
          <p:cNvPr id="9" name="Obrázek 8" descr="Obsah obrázku vsedě, monitor, stůl, voda&#10;&#10;Popis byl vytvořen automaticky">
            <a:extLst>
              <a:ext uri="{FF2B5EF4-FFF2-40B4-BE49-F238E27FC236}">
                <a16:creationId xmlns:a16="http://schemas.microsoft.com/office/drawing/2014/main" id="{A4802D81-3C76-874D-ACA1-E6C0B0453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3" r="201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363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B33E1-36EA-3442-8855-D3EBBE25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64" y="464828"/>
            <a:ext cx="6494172" cy="2103366"/>
          </a:xfrm>
        </p:spPr>
        <p:txBody>
          <a:bodyPr anchor="b">
            <a:normAutofit/>
          </a:bodyPr>
          <a:lstStyle/>
          <a:p>
            <a:br>
              <a:rPr lang="cs-CZ" b="1"/>
            </a:br>
            <a:r>
              <a:rPr lang="cs-CZ" b="1"/>
              <a:t>Jan Schmidt (1934–2019)</a:t>
            </a:r>
            <a:br>
              <a:rPr lang="cs-CZ"/>
            </a:br>
            <a:endParaRPr lang="cs-CZ" dirty="0"/>
          </a:p>
        </p:txBody>
      </p:sp>
      <p:pic>
        <p:nvPicPr>
          <p:cNvPr id="7" name="Obrázek 6" descr="Obsah obrázku text, staré, osoba, černá&#10;&#10;Popis byl vytvořen automaticky">
            <a:extLst>
              <a:ext uri="{FF2B5EF4-FFF2-40B4-BE49-F238E27FC236}">
                <a16:creationId xmlns:a16="http://schemas.microsoft.com/office/drawing/2014/main" id="{5F99B005-503D-0148-965B-80DDE0262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06" r="2" b="11296"/>
          <a:stretch/>
        </p:blipFill>
        <p:spPr>
          <a:xfrm>
            <a:off x="7930896" y="10"/>
            <a:ext cx="4261104" cy="256945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23C961-CDF0-6E42-9969-E9D3E891F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64" y="2743200"/>
            <a:ext cx="6494172" cy="3438144"/>
          </a:xfrm>
        </p:spPr>
        <p:txBody>
          <a:bodyPr>
            <a:normAutofit/>
          </a:bodyPr>
          <a:lstStyle/>
          <a:p>
            <a:r>
              <a:rPr lang="cs-CZ" sz="2000" dirty="0"/>
              <a:t>„věčný muž v pozadí“</a:t>
            </a:r>
          </a:p>
          <a:p>
            <a:r>
              <a:rPr lang="cs-CZ" sz="2000" dirty="0"/>
              <a:t>pojily ho profesní i přátelské vazby k Pavlu Juráčkovi</a:t>
            </a:r>
            <a:r>
              <a:rPr lang="cs-CZ" sz="2000" dirty="0">
                <a:effectLst/>
              </a:rPr>
              <a:t> – Juráček pro Schmidta napsal FAMU cvičení </a:t>
            </a:r>
            <a:r>
              <a:rPr lang="cs-CZ" sz="2000" i="1" dirty="0">
                <a:effectLst/>
              </a:rPr>
              <a:t>Auta bez domova</a:t>
            </a:r>
            <a:r>
              <a:rPr lang="cs-CZ" sz="2000" dirty="0">
                <a:effectLst/>
              </a:rPr>
              <a:t>, dále </a:t>
            </a:r>
            <a:r>
              <a:rPr lang="cs-CZ" sz="2000" i="1" dirty="0">
                <a:effectLst/>
              </a:rPr>
              <a:t>Černobílou Sylvu, Konec srpna v hotelu Ozon</a:t>
            </a:r>
            <a:r>
              <a:rPr lang="cs-CZ" sz="2000" dirty="0">
                <a:effectLst/>
              </a:rPr>
              <a:t> a společně režírovali středometrážní debut </a:t>
            </a:r>
            <a:r>
              <a:rPr lang="cs-CZ" sz="2000" i="1" dirty="0">
                <a:effectLst/>
              </a:rPr>
              <a:t>Postava k podpírání</a:t>
            </a:r>
          </a:p>
          <a:p>
            <a:r>
              <a:rPr lang="cs-CZ" sz="2000" dirty="0"/>
              <a:t>Režisér „žánrových“ filmů (post-apokalyptický </a:t>
            </a:r>
            <a:r>
              <a:rPr lang="cs-CZ" sz="2000" i="1" dirty="0"/>
              <a:t>Konec srpna v hotelu Ozon</a:t>
            </a:r>
            <a:r>
              <a:rPr lang="cs-CZ" sz="2000" dirty="0"/>
              <a:t>, kvazi-western </a:t>
            </a:r>
            <a:r>
              <a:rPr lang="cs-CZ" sz="2000" i="1" dirty="0"/>
              <a:t>Kolonie </a:t>
            </a:r>
            <a:r>
              <a:rPr lang="cs-CZ" sz="2000" i="1" dirty="0" err="1"/>
              <a:t>Lanfieri</a:t>
            </a:r>
            <a:r>
              <a:rPr lang="cs-CZ" sz="2000" dirty="0"/>
              <a:t>, dobrodružné – adaptace knih Eduarda </a:t>
            </a:r>
            <a:r>
              <a:rPr lang="cs-CZ" sz="2000" dirty="0" err="1"/>
              <a:t>Štorcha</a:t>
            </a:r>
            <a:r>
              <a:rPr lang="cs-CZ" sz="2000" dirty="0"/>
              <a:t> – </a:t>
            </a:r>
            <a:r>
              <a:rPr lang="cs-CZ" sz="2000" i="1" dirty="0"/>
              <a:t>Osada havranů, Na veliké řece </a:t>
            </a:r>
            <a:r>
              <a:rPr lang="cs-CZ" sz="2000" dirty="0"/>
              <a:t>a </a:t>
            </a:r>
            <a:r>
              <a:rPr lang="cs-CZ" sz="2000" i="1" dirty="0"/>
              <a:t>Volání rodu</a:t>
            </a:r>
            <a:r>
              <a:rPr lang="cs-CZ" sz="2000" dirty="0"/>
              <a:t>; nedokončený projekt „Situace vlka“ podle Jacka Londona)</a:t>
            </a:r>
          </a:p>
        </p:txBody>
      </p:sp>
      <p:pic>
        <p:nvPicPr>
          <p:cNvPr id="5" name="Obrázek 4" descr="Obsah obrázku osoba, interiér, muž&#10;&#10;Popis byl vytvořen automaticky">
            <a:extLst>
              <a:ext uri="{FF2B5EF4-FFF2-40B4-BE49-F238E27FC236}">
                <a16:creationId xmlns:a16="http://schemas.microsoft.com/office/drawing/2014/main" id="{3DC51601-299C-A64B-B671-05C51D22E7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61" r="-2" b="18459"/>
          <a:stretch/>
        </p:blipFill>
        <p:spPr>
          <a:xfrm>
            <a:off x="7930897" y="2743200"/>
            <a:ext cx="426110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0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exteriér, budova, silnice&#10;&#10;Popis byl vytvořen automaticky">
            <a:extLst>
              <a:ext uri="{FF2B5EF4-FFF2-40B4-BE49-F238E27FC236}">
                <a16:creationId xmlns:a16="http://schemas.microsoft.com/office/drawing/2014/main" id="{28404FF0-C624-7D4B-9BF8-AE530D0C5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9" r="-1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D6B2A68-02ED-5049-B468-CEFFE7F2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cs-CZ" sz="2800" b="1" i="1"/>
              <a:t>Postava k podpírání </a:t>
            </a:r>
            <a:r>
              <a:rPr lang="cs-CZ" sz="2800"/>
              <a:t>(1965)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13DCC8-558A-AA48-BA1A-A2548580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cs-CZ" sz="1300" dirty="0"/>
              <a:t>Středometrážní režijní debut, spolu s Pavlem Juráčkem (kameraman Jan Čuřík)</a:t>
            </a:r>
          </a:p>
          <a:p>
            <a:r>
              <a:rPr lang="cs-CZ" sz="1300" dirty="0"/>
              <a:t>výrazně stylizované podobenství o lidském životě i totalitě, zastřená reflexe období kultu osobnosti</a:t>
            </a:r>
          </a:p>
          <a:p>
            <a:r>
              <a:rPr lang="cs-CZ" sz="1300" dirty="0"/>
              <a:t>Snímek vznikl v TS Šmída–Fikar, která v tomto období cíleně vyhledávala mladé talenty pro spolupráci</a:t>
            </a:r>
          </a:p>
          <a:p>
            <a:r>
              <a:rPr lang="cs-CZ" sz="1300" dirty="0"/>
              <a:t>Téma mizení lidí, funkcí, úřadů a celých provozoven, které jeden jsou na svém místě a strukturují lidské životy pravidly a nařízeními a další den mizí, aniž by nás z původní povinnosti následovat jejich řád a zákonitosti vyvázaly &gt;&gt; Interpretačně bohatý film, navzdory krátké metráži.</a:t>
            </a:r>
          </a:p>
          <a:p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208659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AC3362FC-EA80-4443-9690-6CE5D58EC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10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0E3573B-DF5B-9642-BFE7-6517EC2A1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96" r="36466" b="-2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99D90E-3237-0B4F-9710-4AA63E8D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cs-CZ" sz="2800" b="1" i="1"/>
              <a:t>Konec srpna v hotelu Ozon </a:t>
            </a:r>
            <a:r>
              <a:rPr lang="cs-CZ" sz="2800"/>
              <a:t>(1967)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30693F-B5D0-B748-A281-48B84A92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258171"/>
            <a:ext cx="2995385" cy="42283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100" dirty="0"/>
          </a:p>
          <a:p>
            <a:r>
              <a:rPr lang="cs-CZ" sz="1100" dirty="0"/>
              <a:t>Námět existoval už od roku 1958, ale tehdy bez šance na realizaci. Scénář Pavel Juráček podle vlastní povídky.</a:t>
            </a:r>
            <a:r>
              <a:rPr lang="cs-CZ" sz="1100" dirty="0">
                <a:effectLst/>
              </a:rPr>
              <a:t> </a:t>
            </a:r>
            <a:endParaRPr lang="cs-CZ" sz="1100" dirty="0"/>
          </a:p>
          <a:p>
            <a:r>
              <a:rPr lang="cs-CZ" sz="1100" dirty="0"/>
              <a:t> Československý armádní film (ČAF) – paralelní studio, vytváří vlastní filmovou produkci (týdeníky, instruktážní filmy, dokumenty), ale v průběhu 60.let dvakrát zasáhlo do výroby hraných filmů – Ať žije republika (1965, r. Karel Kachyňa) a Konec srpna v hotelu Ozon &gt;&gt; ambice konkurovat ČSF</a:t>
            </a:r>
          </a:p>
          <a:p>
            <a:r>
              <a:rPr lang="cs-CZ" sz="1100" dirty="0"/>
              <a:t>Násilný film o skupině žen z nedaleké budoucnosti, ve světě zničeném nukleární katastrofou, ale také alegorické podobenství druhé světové války a zastřeně nostalgické ohlédnutí za první republikou</a:t>
            </a:r>
          </a:p>
          <a:p>
            <a:r>
              <a:rPr lang="cs-CZ" sz="1100" dirty="0"/>
              <a:t>Western? – téma hranice</a:t>
            </a:r>
          </a:p>
        </p:txBody>
      </p:sp>
    </p:spTree>
    <p:extLst>
      <p:ext uri="{BB962C8B-B14F-4D97-AF65-F5344CB8AC3E}">
        <p14:creationId xmlns:p14="http://schemas.microsoft.com/office/powerpoint/2010/main" val="362750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D0F908-7BE4-144D-A853-C8BD0112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br>
              <a:rPr lang="cs-CZ" sz="2800" b="1">
                <a:solidFill>
                  <a:schemeClr val="bg1"/>
                </a:solidFill>
              </a:rPr>
            </a:br>
            <a:r>
              <a:rPr lang="cs-CZ" sz="2800" b="1">
                <a:solidFill>
                  <a:schemeClr val="bg1"/>
                </a:solidFill>
              </a:rPr>
              <a:t>Pavel Juráček (1935–1989) </a:t>
            </a:r>
            <a:br>
              <a:rPr lang="cs-CZ" sz="2800">
                <a:solidFill>
                  <a:schemeClr val="bg1"/>
                </a:solidFill>
              </a:rPr>
            </a:br>
            <a:endParaRPr lang="cs-CZ" sz="280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C5BD69-39AC-6F41-9C0A-CEF04D43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cs-CZ" sz="1700" dirty="0"/>
              <a:t>Scenárista, dramaturg, básník, prozaik, publicista, režisér.</a:t>
            </a:r>
          </a:p>
          <a:p>
            <a:r>
              <a:rPr lang="cs-CZ" sz="1700" dirty="0"/>
              <a:t>Dílo i osobnost jako intelektuální a interpretační výzva, náročné, místy vtipné, melancholické. </a:t>
            </a:r>
          </a:p>
          <a:p>
            <a:r>
              <a:rPr lang="cs-CZ" sz="1700" dirty="0"/>
              <a:t>Vyrůstal ve skromných poměrech s matkou. V dospívání psal básně a povídky; od roku 1951 si soustavně vedl deníkové záznamy. </a:t>
            </a:r>
          </a:p>
          <a:p>
            <a:r>
              <a:rPr lang="cs-CZ" sz="1700" dirty="0"/>
              <a:t>Vysokoškolská studia žurnalistiky ani dramaturgie a </a:t>
            </a:r>
            <a:r>
              <a:rPr lang="cs-CZ" sz="1700" dirty="0" err="1"/>
              <a:t>scénáristiky</a:t>
            </a:r>
            <a:r>
              <a:rPr lang="cs-CZ" sz="1700" dirty="0"/>
              <a:t> (od roku 1957) na FAMU nedokončil. </a:t>
            </a:r>
          </a:p>
          <a:p>
            <a:r>
              <a:rPr lang="cs-CZ" sz="1700" dirty="0"/>
              <a:t>Záhy ale získal pověst pronikavého talentu, od roku 1961 zaměstnán ve FSB jako dramaturg</a:t>
            </a:r>
          </a:p>
          <a:p>
            <a:r>
              <a:rPr lang="cs-CZ" sz="1700" dirty="0" err="1"/>
              <a:t>Režisérké</a:t>
            </a:r>
            <a:r>
              <a:rPr lang="cs-CZ" sz="1700" dirty="0"/>
              <a:t> ambice.</a:t>
            </a:r>
          </a:p>
        </p:txBody>
      </p:sp>
      <p:pic>
        <p:nvPicPr>
          <p:cNvPr id="5" name="Obrázek 4" descr="Obsah obrázku osoba, zeď, muž, oblek&#10;&#10;Popis byl vytvořen automaticky">
            <a:extLst>
              <a:ext uri="{FF2B5EF4-FFF2-40B4-BE49-F238E27FC236}">
                <a16:creationId xmlns:a16="http://schemas.microsoft.com/office/drawing/2014/main" id="{DBF92D3B-2DC7-F74D-99FF-11313B700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9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8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8C245-1372-6B4E-B398-AA516C2B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365760"/>
            <a:ext cx="5930092" cy="2057400"/>
          </a:xfrm>
        </p:spPr>
        <p:txBody>
          <a:bodyPr anchor="b">
            <a:normAutofit/>
          </a:bodyPr>
          <a:lstStyle/>
          <a:p>
            <a:r>
              <a:rPr lang="cs-CZ" sz="4200" b="1" i="1"/>
              <a:t>Každý mladý muž </a:t>
            </a:r>
            <a:r>
              <a:rPr lang="cs-CZ" sz="4200"/>
              <a:t>(1965)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DBA5F-C9AE-DA43-B317-BB1132FF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9" y="2688336"/>
            <a:ext cx="5930092" cy="3474720"/>
          </a:xfrm>
        </p:spPr>
        <p:txBody>
          <a:bodyPr anchor="t">
            <a:normAutofit/>
          </a:bodyPr>
          <a:lstStyle/>
          <a:p>
            <a:r>
              <a:rPr lang="cs-CZ" sz="1900"/>
              <a:t>Civilní tragikomedie sestávající ze dvou povídek vykreslujících každodenní starosti mladíků, kteří se snažící překlenout povinnou vojenskou službu</a:t>
            </a:r>
          </a:p>
          <a:p>
            <a:r>
              <a:rPr lang="cs-CZ" sz="1900"/>
              <a:t>Juráčkův samostatný celovečerní režijní debut</a:t>
            </a:r>
          </a:p>
          <a:p>
            <a:r>
              <a:rPr lang="cs-CZ" sz="1900"/>
              <a:t>Ambice realisticky rozevřít obraz vždy pohotové, k službě vlasti připravené socialistické armády</a:t>
            </a:r>
          </a:p>
          <a:p>
            <a:r>
              <a:rPr lang="cs-CZ" sz="1900"/>
              <a:t>V květnu 1966 snímek uveden do kin; sám Juráček považoval výsledek za neuspokojivý kompromis a nerad se k němu vracel.</a:t>
            </a:r>
            <a:endParaRPr lang="cs-CZ" sz="1900">
              <a:hlinkClick r:id=""/>
            </a:endParaRPr>
          </a:p>
          <a:p>
            <a:r>
              <a:rPr lang="cs-CZ" sz="1900">
                <a:hlinkClick r:id=""/>
              </a:rPr>
              <a:t>https://www.youtube.com/watch?app=desktop&amp;v=clMS1YjGJjk</a:t>
            </a:r>
            <a:endParaRPr lang="cs-CZ" sz="1900"/>
          </a:p>
          <a:p>
            <a:endParaRPr lang="cs-CZ" sz="190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EED974F-6F62-F440-AE64-421139337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739" y="557784"/>
            <a:ext cx="1818198" cy="2688336"/>
          </a:xfrm>
          <a:prstGeom prst="rect">
            <a:avLst/>
          </a:prstGeom>
        </p:spPr>
      </p:pic>
      <p:pic>
        <p:nvPicPr>
          <p:cNvPr id="5" name="Obrázek 4" descr="Obsah obrázku osoba, pózování&#10;&#10;Popis byl vytvořen automaticky">
            <a:extLst>
              <a:ext uri="{FF2B5EF4-FFF2-40B4-BE49-F238E27FC236}">
                <a16:creationId xmlns:a16="http://schemas.microsoft.com/office/drawing/2014/main" id="{DB3F12E2-22EB-7E43-9CF0-E23B88DD7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898" y="3537356"/>
            <a:ext cx="3611880" cy="26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0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C6028-D7C1-1343-B01C-C9CD9766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 b="1" i="1"/>
              <a:t>Případ pro začínajícího kata </a:t>
            </a:r>
            <a:r>
              <a:rPr lang="cs-CZ" sz="4100"/>
              <a:t>(1969)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53F4D-484F-9F4F-AE29-0AD647BC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1600"/>
              <a:t>Lemuel Guliver, pětatřicátník z Dlouhé ulice, podniká neplánovanou cestu do říše Balnibarbi, na létající Laputu a zase zpátky</a:t>
            </a:r>
          </a:p>
          <a:p>
            <a:r>
              <a:rPr lang="cs-CZ" sz="1600"/>
              <a:t>Myšlenkově ambiciózní parafráze spíš než přímá adaptace třetího dílu </a:t>
            </a:r>
            <a:r>
              <a:rPr lang="cs-CZ" sz="1600" i="1"/>
              <a:t>Gulliverových cest </a:t>
            </a:r>
            <a:r>
              <a:rPr lang="cs-CZ" sz="1600"/>
              <a:t>autora Jonathana Swifta </a:t>
            </a:r>
          </a:p>
          <a:p>
            <a:r>
              <a:rPr lang="cs-CZ" sz="1600"/>
              <a:t>Spletitý film plný hyperbol a stylistických ornamentů </a:t>
            </a:r>
          </a:p>
          <a:p>
            <a:pPr marL="457200" lvl="1" indent="0">
              <a:buNone/>
            </a:pPr>
            <a:r>
              <a:rPr lang="cs-CZ" sz="1600"/>
              <a:t>&gt;&gt; podobenství o totalitním zřízení, kde platí bizarní zákony a lpí se na nepsaných pravidlech </a:t>
            </a:r>
          </a:p>
          <a:p>
            <a:pPr marL="457200" lvl="1" indent="0">
              <a:buNone/>
            </a:pPr>
            <a:r>
              <a:rPr lang="cs-CZ" sz="1600"/>
              <a:t>&gt;&gt; fantaskní podívaná</a:t>
            </a:r>
          </a:p>
          <a:p>
            <a:r>
              <a:rPr lang="cs-CZ" sz="1600"/>
              <a:t>Podobenství o toku času? Film jako sen? Styl jako proud vědomí?</a:t>
            </a:r>
          </a:p>
          <a:p>
            <a:r>
              <a:rPr lang="cs-CZ" sz="1600"/>
              <a:t>Události v srpnu 1968 způsobují odklad přípravných prací na filmu na leden &gt;&gt; to všechno navyšuje se rozpočet a přispívá k nedůvěře v Juráčka ve FSB. </a:t>
            </a:r>
          </a:p>
          <a:p>
            <a:r>
              <a:rPr lang="cs-CZ" sz="1600"/>
              <a:t>V roce 1970 se film promítá v Karlových Varech, ale pouze zahraničním novinářům a distributorům, Pavel Juráček propuštěn z FSB. </a:t>
            </a:r>
          </a:p>
          <a:p>
            <a:endParaRPr lang="cs-CZ" sz="1600"/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404A4230-112A-F243-B0DF-B119431C9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5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336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9D93BB-C7B6-FB4E-B5A0-BE9692F3A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4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Případ pro začínajícího kata</a:t>
            </a:r>
            <a:br>
              <a:rPr lang="cs-CZ" sz="4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600">
                <a:latin typeface="Times New Roman" panose="02020603050405020304" pitchFamily="18" charset="0"/>
                <a:cs typeface="Times New Roman" panose="02020603050405020304" pitchFamily="18" charset="0"/>
              </a:rPr>
              <a:t>(1969, r. Pavel Juráček)</a:t>
            </a: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00B25-0A62-4747-9E31-53F3F7814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5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Scénář:</a:t>
            </a:r>
            <a:r>
              <a:rPr lang="cs-CZ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volná adaptace </a:t>
            </a:r>
            <a:r>
              <a:rPr lang="cs-CZ" sz="15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Gulliverových cest</a:t>
            </a:r>
            <a:r>
              <a:rPr lang="cs-CZ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Jonathana Swifta – Pavel Juráček, </a:t>
            </a:r>
            <a:r>
              <a:rPr lang="cs-CZ" sz="15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Kamera</a:t>
            </a:r>
            <a:r>
              <a:rPr lang="cs-CZ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Jan Kališ, </a:t>
            </a:r>
            <a:r>
              <a:rPr lang="cs-CZ" sz="15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Hudba</a:t>
            </a:r>
            <a:r>
              <a:rPr lang="cs-CZ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Luboš Fišer, </a:t>
            </a:r>
            <a:r>
              <a:rPr lang="cs-CZ" sz="15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Hrají:</a:t>
            </a:r>
            <a:r>
              <a:rPr lang="cs-CZ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Lubomír Kostelka, Pavel Landovský, Milena Zahrynowská, Klára Jerneková, Slávka Budínová, Věra Ferbasová, Miroslav Macháček a další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Rekonstruujte si příběh pouti Lemuela Gullivera tak, jak o ní vypráví film. Shrňte si děj maximálně do pěti vět.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Pokud se o filmu mluví primárně jako o podobenství totalitního režimu, pak si poznamenejte alespoň tři věci, které takové vnímání </a:t>
            </a:r>
            <a:r>
              <a:rPr lang="cs-CZ" sz="15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Případu pro začínajícího kata</a:t>
            </a:r>
            <a:r>
              <a:rPr lang="cs-CZ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dokládají.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Cesta Lemuela Gullivera ale může být také putováním proti proudu času. Jaké časové zákonitosti ve filmu vládnou a jak styl přispívá k chronologické (dez)orientaci?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Případ pro začínajícího kata není jen fascinující alegorií, ale také precizně vystavěným fikčním světem co do výpravy, dekorací a kostýmů. Jak byste na základě těchto prvků popsali Balnibarbi a Laputu? V jakých prostorách a interiérech jejich obyvatelé žijí a pracují, jak stolují, jak se šatí a co to všechno o nich vypovídá? </a:t>
            </a:r>
          </a:p>
          <a:p>
            <a:endParaRPr lang="cs-CZ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2203B82-27C3-C44A-A3A7-BBFEA5A3FEB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r="25443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2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E09A0-7347-7241-A3AC-6193D6D8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1968, tzv. polednové období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C099BA-8907-E143-BA39-2F8599D4B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Pád Antonína Novotného – v lednu odvolán z postu prvního tajemníka ÚV KSČ, v březnu odstupuje z funkce prezidenta ČSSR</a:t>
            </a:r>
          </a:p>
          <a:p>
            <a:r>
              <a:rPr lang="cs-CZ" dirty="0"/>
              <a:t>Novým prezidentem se stává </a:t>
            </a:r>
            <a:r>
              <a:rPr lang="cs-CZ" b="1" dirty="0"/>
              <a:t>Ludvík Svoboda</a:t>
            </a:r>
            <a:r>
              <a:rPr lang="cs-CZ" dirty="0"/>
              <a:t>, na pozici prvního tajemníka ÚV KSČ </a:t>
            </a:r>
            <a:r>
              <a:rPr lang="cs-CZ" b="1" dirty="0"/>
              <a:t>Alexander Dubček </a:t>
            </a:r>
            <a:r>
              <a:rPr lang="cs-CZ" dirty="0"/>
              <a:t>(reformista)</a:t>
            </a:r>
          </a:p>
          <a:p>
            <a:r>
              <a:rPr lang="cs-CZ" dirty="0"/>
              <a:t>V médiích se řeší dříve tabuizovaná témata + kritické diskuze / kultura nemá být limitována ideologickými požadavky / v červnu 1968 oficiálně zrušena cenzura</a:t>
            </a:r>
          </a:p>
          <a:p>
            <a:r>
              <a:rPr lang="cs-CZ" dirty="0"/>
              <a:t>Reformy jsou nepřijatelné pro další státy východního bloku &gt;&gt; </a:t>
            </a:r>
            <a:r>
              <a:rPr lang="cs-CZ" b="1" dirty="0"/>
              <a:t>21. 8. 1968</a:t>
            </a:r>
            <a:r>
              <a:rPr lang="cs-CZ" dirty="0"/>
              <a:t>: invaze vojsk Varšavské smlouvy</a:t>
            </a:r>
          </a:p>
          <a:p>
            <a:r>
              <a:rPr lang="cs-CZ" dirty="0"/>
              <a:t>Moskevský protokol – zrušena činnost organizací ustavených v průběhu reformního procesu, opětovně zavedená cenzura sdělovacích prostředků, posílená pozice státní bezpečnosti a armády a odstavení nevyhovujících politických představitelů. </a:t>
            </a:r>
          </a:p>
          <a:p>
            <a:r>
              <a:rPr lang="cs-CZ" dirty="0"/>
              <a:t>V dubnu 1969 předsednictvo ÚV KSČ přijalo </a:t>
            </a:r>
            <a:r>
              <a:rPr lang="cs-CZ" dirty="0" err="1"/>
              <a:t>Dubčekovu</a:t>
            </a:r>
            <a:r>
              <a:rPr lang="cs-CZ" dirty="0"/>
              <a:t> rezignaci a nahradil jej </a:t>
            </a:r>
            <a:r>
              <a:rPr lang="cs-CZ" b="1" dirty="0"/>
              <a:t>Gustáv Husák </a:t>
            </a:r>
            <a:r>
              <a:rPr lang="cs-CZ" dirty="0"/>
              <a:t>&gt;&gt;</a:t>
            </a:r>
            <a:r>
              <a:rPr lang="cs-CZ" dirty="0">
                <a:effectLst/>
              </a:rPr>
              <a:t> </a:t>
            </a:r>
            <a:r>
              <a:rPr lang="cs-CZ" dirty="0"/>
              <a:t>Odvrat od koexistence různých myšlenkových proudů ve společnosti a uměleckých proudů v kultuře – nyní jakékoliv alternativy hodnoceny jako „ideově cizí proudy“ a negativistické postoje“.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55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2C7B6A-12AE-3343-895D-B7F53D8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Reakce na politický vývoj v kinematografii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BD59CD-073C-B843-A9BF-439209E6C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Personální výměna nejprve na klíčových postech, poté čistka mezi řadovými pracovníky </a:t>
            </a:r>
          </a:p>
          <a:p>
            <a:r>
              <a:rPr lang="cs-CZ" dirty="0"/>
              <a:t>23. září 1969 na místo ústředního ředitele ČSF nastoupil </a:t>
            </a:r>
            <a:r>
              <a:rPr lang="cs-CZ" b="1" dirty="0"/>
              <a:t>Jiří </a:t>
            </a:r>
            <a:r>
              <a:rPr lang="cs-CZ" b="1" dirty="0" err="1"/>
              <a:t>Purš</a:t>
            </a:r>
            <a:r>
              <a:rPr lang="cs-CZ" b="1" dirty="0"/>
              <a:t> </a:t>
            </a:r>
            <a:r>
              <a:rPr lang="cs-CZ" dirty="0"/>
              <a:t>(namísto Aloise Poledňáka)</a:t>
            </a:r>
          </a:p>
          <a:p>
            <a:r>
              <a:rPr lang="cs-CZ" dirty="0"/>
              <a:t>Říjen 1970 se pozice ředitele FSB definitivně ujímá </a:t>
            </a:r>
            <a:r>
              <a:rPr lang="cs-CZ" b="1" dirty="0"/>
              <a:t>Miloslav Fábera</a:t>
            </a:r>
          </a:p>
          <a:p>
            <a:r>
              <a:rPr lang="cs-CZ" dirty="0"/>
              <a:t>1. 12. 1969 – ve funkci ústředního dramaturga FSB </a:t>
            </a:r>
            <a:r>
              <a:rPr lang="cs-CZ" b="1" dirty="0"/>
              <a:t>Ludvík Toman </a:t>
            </a:r>
            <a:r>
              <a:rPr lang="cs-CZ" dirty="0"/>
              <a:t>(namísto Břetislava Kunce) &gt;&gt; tato pozice nově výrazně posílila; vedoucí TS musí pravidelně konzultovat veškeré záměry, od roku 1972 pak figuruje přednostně u schvalování filmů</a:t>
            </a:r>
          </a:p>
          <a:p>
            <a:r>
              <a:rPr lang="cs-CZ" dirty="0"/>
              <a:t>Nové vedení rozpouští TS i jednotlivé ideově-umělecké rady při TS, vzniká 7 nových dramaturgických skupin a centrální ideově umělecká rada &gt;&gt; výroba opět odtržena od literární přípravy a znovunastolena centralizovaná dramaturgie </a:t>
            </a:r>
          </a:p>
          <a:p>
            <a:r>
              <a:rPr lang="cs-CZ" dirty="0"/>
              <a:t>Cenzura – po srpnu 68 nový orgán Úřad pro tisk a informace, který postrádá filmový odbor &gt;&gt; cenzura prorůstá do samotných filmových struktur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88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09B35-CC9F-AF41-B5A0-9ACA8AD43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Přechodné období v kinematografii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A144BC-B544-E943-ADFA-8380E1593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Filmexport – do roku 1968 přetrvává orientace na západní kapitalistické trhy, dovoz atraktivních titulů z nesocialistických států; poté dochází k normalizaci vztahů se státy východního bloku (koprodukce, import, export)</a:t>
            </a:r>
          </a:p>
          <a:p>
            <a:r>
              <a:rPr lang="cs-CZ" dirty="0"/>
              <a:t>V květnu 1968 se Alois Poledňák jako ředitel ČSF vzdává některých klíčových pravomocí (např. schvalování filmových projektů)– nově tyto funkce přecházely na ředitele FSB. </a:t>
            </a:r>
          </a:p>
          <a:p>
            <a:r>
              <a:rPr lang="cs-CZ" dirty="0" err="1"/>
              <a:t>vVzniká</a:t>
            </a:r>
            <a:r>
              <a:rPr lang="cs-CZ" dirty="0"/>
              <a:t> nová TS Pavla Juráčka a Jaroslava Kučery, vytvořila </a:t>
            </a:r>
            <a:r>
              <a:rPr lang="cs-CZ" i="1" dirty="0"/>
              <a:t>Ovoce stromů rajských jíme, Skřivánky na niti </a:t>
            </a:r>
            <a:r>
              <a:rPr lang="cs-CZ" dirty="0"/>
              <a:t>a </a:t>
            </a:r>
            <a:r>
              <a:rPr lang="cs-CZ" i="1" dirty="0"/>
              <a:t>Případ pro začínajícího kata</a:t>
            </a:r>
            <a:r>
              <a:rPr lang="cs-CZ" dirty="0"/>
              <a:t>.  </a:t>
            </a:r>
          </a:p>
          <a:p>
            <a:r>
              <a:rPr lang="cs-CZ" dirty="0"/>
              <a:t>Dochází k opětovnému nárůstu debutů („druhá nová vlna), v roce 1970 točí svojí celovečerní hranou prvotinu 7 režisérů X později snaha debutu řešit pomocí povídkových filmů a kolektivních debutů (+ Zlín).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D22EB-8E05-C041-B883-A3333805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Konkrétně…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7D2E6-12E1-364E-8300-BFC5AF3A4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Díky polednovému vývoji se podařilo do výroby prosadit filmy, s jimiž se nějakou dobu otálelo (</a:t>
            </a:r>
            <a:r>
              <a:rPr lang="cs-CZ" i="1" dirty="0"/>
              <a:t>Pasťák, Žert, Farářův konec</a:t>
            </a:r>
            <a:r>
              <a:rPr lang="cs-CZ" dirty="0"/>
              <a:t>)</a:t>
            </a:r>
          </a:p>
          <a:p>
            <a:r>
              <a:rPr lang="cs-CZ" dirty="0"/>
              <a:t>Některé filmy ale nebyly ve finále ani postprodukčně dokončeny, přestože se tvůrci do poslední chvíle snažili o záchranu.</a:t>
            </a:r>
          </a:p>
          <a:p>
            <a:r>
              <a:rPr lang="cs-CZ" b="1" i="1" dirty="0"/>
              <a:t>Pasťák </a:t>
            </a:r>
            <a:r>
              <a:rPr lang="cs-CZ" dirty="0"/>
              <a:t>(r. Hynek Bočan) – do konce 80. let existoval jen v hrubém sestřihu, navzdory ambicím mu vetknout původně nezamýšlený rámec, který by celé vyprávění přesunul do subjektivní roviny</a:t>
            </a:r>
            <a:r>
              <a:rPr lang="cs-CZ" dirty="0">
                <a:effectLst/>
              </a:rPr>
              <a:t> </a:t>
            </a:r>
          </a:p>
          <a:p>
            <a:r>
              <a:rPr lang="cs-CZ" b="1" i="1" dirty="0"/>
              <a:t>Archa bláznů </a:t>
            </a:r>
            <a:r>
              <a:rPr lang="cs-CZ" dirty="0"/>
              <a:t>(r. Ivan </a:t>
            </a:r>
            <a:r>
              <a:rPr lang="cs-CZ" dirty="0" err="1"/>
              <a:t>Balaďa</a:t>
            </a:r>
            <a:r>
              <a:rPr lang="cs-CZ" dirty="0"/>
              <a:t>) - snaha snímek prezentovat jako univerzální poselství o společnosti, která promarnila šanci uskutečnit pozitivní změnu. Nové vedení upozorňuje na kritický obraz Sovětského svazu &gt;&gt; film zůstal jako odstrašující případ jen s definitivním obrazovým střihem a zvukovým záznamem dialogů + záminka k rozpuštění TS Juráček-Kučera</a:t>
            </a:r>
          </a:p>
          <a:p>
            <a:r>
              <a:rPr lang="cs-CZ" dirty="0"/>
              <a:t>Kolektivní debut </a:t>
            </a:r>
            <a:r>
              <a:rPr lang="cs-CZ" b="1" i="1" dirty="0"/>
              <a:t>Návštěvy</a:t>
            </a:r>
            <a:r>
              <a:rPr lang="cs-CZ" dirty="0"/>
              <a:t> (r. Vladimír Drha, Milan Jonáš a Otakar Fuka) tematicky šlo o návrat k tematice politických vězňů 50. let, existující materiály s největší pravděpodobností byly zničeny (extrémní případ)</a:t>
            </a:r>
          </a:p>
        </p:txBody>
      </p:sp>
    </p:spTree>
    <p:extLst>
      <p:ext uri="{BB962C8B-B14F-4D97-AF65-F5344CB8AC3E}">
        <p14:creationId xmlns:p14="http://schemas.microsoft.com/office/powerpoint/2010/main" val="369595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54436-2501-2143-8F72-AFB46D6E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b="1" dirty="0"/>
              <a:t>Jaromil Jireš </a:t>
            </a:r>
            <a:r>
              <a:rPr lang="cs-CZ" dirty="0"/>
              <a:t>(1935–2001)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98C9CA-2E5A-6F45-A39B-EA57D6632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Absolvent katedry kamery (1958) a režie (1960)</a:t>
            </a:r>
          </a:p>
          <a:p>
            <a:r>
              <a:rPr lang="cs-CZ" sz="2000" dirty="0"/>
              <a:t>„Měl mentalitu kameramana, svojí režií si nebyl nikdy jist“ (Jan Bernard) &gt;&gt; pomalý, precizní a důsledný</a:t>
            </a:r>
          </a:p>
          <a:p>
            <a:r>
              <a:rPr lang="cs-CZ" sz="2000" dirty="0"/>
              <a:t>Absorboval různorodé vlivy &gt;&gt; velmi eklektická poetika, typický Jirešův film nebo styl neexistuje </a:t>
            </a:r>
          </a:p>
        </p:txBody>
      </p:sp>
      <p:pic>
        <p:nvPicPr>
          <p:cNvPr id="5" name="Obrázek 4" descr="Obsah obrázku osoba, muž, interiér, držení&#10;&#10;Popis byl vytvořen automaticky">
            <a:extLst>
              <a:ext uri="{FF2B5EF4-FFF2-40B4-BE49-F238E27FC236}">
                <a16:creationId xmlns:a16="http://schemas.microsoft.com/office/drawing/2014/main" id="{3ECBC257-CC7F-E74A-A906-02E15DA8F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2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2466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82ABC0-8DAC-154F-86BC-6169E0D5E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Sál</a:t>
            </a:r>
            <a:r>
              <a:rPr lang="en-US" sz="4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ztracených</a:t>
            </a:r>
            <a:r>
              <a:rPr lang="en-US" sz="4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kroků</a:t>
            </a:r>
            <a:r>
              <a:rPr lang="en-US" sz="4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(1960),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studentský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film</a:t>
            </a:r>
          </a:p>
        </p:txBody>
      </p:sp>
      <p:pic>
        <p:nvPicPr>
          <p:cNvPr id="6" name="Obrázek 5" descr="Obsah obrázku osoba, vsedě, lidé, lavice&#10;&#10;Popis byl vytvořen automaticky">
            <a:extLst>
              <a:ext uri="{FF2B5EF4-FFF2-40B4-BE49-F238E27FC236}">
                <a16:creationId xmlns:a16="http://schemas.microsoft.com/office/drawing/2014/main" id="{85603F70-B93A-EB46-99E3-89D699CBF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4" r="-3" b="-3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10" name="Obrázek 9" descr="Obsah obrázku osoba, hledání, tmavé, mladý&#10;&#10;Popis byl vytvořen automaticky">
            <a:extLst>
              <a:ext uri="{FF2B5EF4-FFF2-40B4-BE49-F238E27FC236}">
                <a16:creationId xmlns:a16="http://schemas.microsoft.com/office/drawing/2014/main" id="{FF8FE78B-B15B-4540-B936-8FB4486B4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50" r="12948" b="-2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2" name="Obrázek 11" descr="Obsah obrázku interiér, vsedě, tmavé, postel&#10;&#10;Popis byl vytvořen automaticky">
            <a:extLst>
              <a:ext uri="{FF2B5EF4-FFF2-40B4-BE49-F238E27FC236}">
                <a16:creationId xmlns:a16="http://schemas.microsoft.com/office/drawing/2014/main" id="{FBA43D7A-E695-6642-AA77-C6FB993FFB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25" r="17065" b="-2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patro, interiér, žena, fotka&#10;&#10;Popis byl vytvořen automaticky">
            <a:extLst>
              <a:ext uri="{FF2B5EF4-FFF2-40B4-BE49-F238E27FC236}">
                <a16:creationId xmlns:a16="http://schemas.microsoft.com/office/drawing/2014/main" id="{487DF878-7ECA-5841-AB26-140FC20212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63" r="4527" b="-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7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6D21CAC-3A25-E443-BF67-C468B78C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01735"/>
            <a:ext cx="2680260" cy="824919"/>
          </a:xfrm>
        </p:spPr>
        <p:txBody>
          <a:bodyPr anchor="b">
            <a:normAutofit/>
          </a:bodyPr>
          <a:lstStyle/>
          <a:p>
            <a:r>
              <a:rPr lang="cs-CZ" sz="3400" b="1" i="1" dirty="0"/>
              <a:t>Křik </a:t>
            </a:r>
            <a:r>
              <a:rPr lang="cs-CZ" sz="3400" dirty="0"/>
              <a:t>(1964)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711655-F9A7-E742-A1C9-6E358882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522274"/>
            <a:ext cx="4209459" cy="4568528"/>
          </a:xfrm>
        </p:spPr>
        <p:txBody>
          <a:bodyPr anchor="ctr">
            <a:noAutofit/>
          </a:bodyPr>
          <a:lstStyle/>
          <a:p>
            <a:r>
              <a:rPr lang="cs-CZ" sz="1600" dirty="0"/>
              <a:t>Adaptace knihy Ludvíka Aškenazyho </a:t>
            </a:r>
            <a:r>
              <a:rPr lang="cs-CZ" sz="1600" i="1" dirty="0"/>
              <a:t>Černá bedýnka</a:t>
            </a:r>
          </a:p>
          <a:p>
            <a:r>
              <a:rPr lang="cs-CZ" sz="1600" dirty="0"/>
              <a:t>Příběh o mladém manželském páru, očekávajícím narození prvního dítěte &gt;&gt; kontrast šťastného momentu s o něco truchlivějšími celospolečenskými otázkami &gt;&gt; má ve světě roku 1963 (kubánská krize, berlínská zeď, jaderné zbrojení) smysl na svět přivést dítě?</a:t>
            </a:r>
          </a:p>
          <a:p>
            <a:r>
              <a:rPr lang="cs-CZ" sz="1600" dirty="0">
                <a:effectLst/>
              </a:rPr>
              <a:t> V hlavní roli Josef Abrhám a Eva </a:t>
            </a:r>
            <a:r>
              <a:rPr lang="cs-CZ" sz="1600" dirty="0" err="1">
                <a:effectLst/>
              </a:rPr>
              <a:t>Límanová</a:t>
            </a:r>
            <a:r>
              <a:rPr lang="cs-CZ" sz="1600" dirty="0">
                <a:effectLst/>
              </a:rPr>
              <a:t> (</a:t>
            </a:r>
            <a:r>
              <a:rPr lang="cs-CZ" sz="1600" dirty="0" err="1">
                <a:effectLst/>
              </a:rPr>
              <a:t>neherečka</a:t>
            </a:r>
            <a:r>
              <a:rPr lang="cs-CZ" sz="1600" dirty="0">
                <a:effectLst/>
              </a:rPr>
              <a:t>, sestra Ivana Passera)</a:t>
            </a:r>
          </a:p>
          <a:p>
            <a:r>
              <a:rPr lang="cs-CZ" sz="1600" dirty="0"/>
              <a:t>„Vzorový“ film z pohledu státních a stranických autorit</a:t>
            </a:r>
          </a:p>
          <a:p>
            <a:r>
              <a:rPr lang="cs-CZ" sz="1600" dirty="0"/>
              <a:t>Film vybrán do hlavní soutěže festivalu v Cannes, kde získal zvláštní uznání za dílo mladého režiséra</a:t>
            </a:r>
            <a:r>
              <a:rPr lang="cs-CZ" sz="1600" dirty="0">
                <a:effectLst/>
              </a:rPr>
              <a:t> </a:t>
            </a:r>
          </a:p>
          <a:p>
            <a:r>
              <a:rPr lang="cs-CZ" sz="1600" dirty="0"/>
              <a:t>V československých kinech ho vidělo přes půl milionu diváků.</a:t>
            </a:r>
          </a:p>
        </p:txBody>
      </p:sp>
      <p:pic>
        <p:nvPicPr>
          <p:cNvPr id="6" name="Obrázek 5" descr="Obsah obrázku text, kniha, podepsat, autobus&#10;&#10;Popis byl vytvořen automaticky">
            <a:extLst>
              <a:ext uri="{FF2B5EF4-FFF2-40B4-BE49-F238E27FC236}">
                <a16:creationId xmlns:a16="http://schemas.microsoft.com/office/drawing/2014/main" id="{113ECD6F-8084-0F4F-9DF8-C18A0DF7F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94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8" name="Obrázek 7" descr="Obsah obrázku osoba, muž, exteriér, fotka&#10;&#10;Popis byl vytvořen automaticky">
            <a:extLst>
              <a:ext uri="{FF2B5EF4-FFF2-40B4-BE49-F238E27FC236}">
                <a16:creationId xmlns:a16="http://schemas.microsoft.com/office/drawing/2014/main" id="{02A3AF12-037E-FA4E-B5A3-10A260910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7" r="25727" b="-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792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1711</Words>
  <Application>Microsoft Macintosh PowerPoint</Application>
  <PresentationFormat>Širokoúhlá obrazovka</PresentationFormat>
  <Paragraphs>90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Česká nová vlna  </vt:lpstr>
      <vt:lpstr>Případ pro začínajícího kata (1969, r. Pavel Juráček)</vt:lpstr>
      <vt:lpstr>1968, tzv. polednové období</vt:lpstr>
      <vt:lpstr>Reakce na politický vývoj v kinematografii</vt:lpstr>
      <vt:lpstr>Přechodné období v kinematografii</vt:lpstr>
      <vt:lpstr>Konkrétně…</vt:lpstr>
      <vt:lpstr>Jaromil Jireš (1935–2001)</vt:lpstr>
      <vt:lpstr>Sál ztracených kroků (1960), studentský film</vt:lpstr>
      <vt:lpstr>Křik (1964)</vt:lpstr>
      <vt:lpstr>Žert (1969)</vt:lpstr>
      <vt:lpstr> Jan Schmidt (1934–2019) </vt:lpstr>
      <vt:lpstr>Postava k podpírání (1965)</vt:lpstr>
      <vt:lpstr>Konec srpna v hotelu Ozon (1967)</vt:lpstr>
      <vt:lpstr> Pavel Juráček (1935–1989)  </vt:lpstr>
      <vt:lpstr>Každý mladý muž (1965)</vt:lpstr>
      <vt:lpstr>Případ pro začínajícího kata (1969)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nová vlna  </dc:title>
  <dc:creator>Šárka Gmiterková</dc:creator>
  <cp:lastModifiedBy>Šárka Gmiterková</cp:lastModifiedBy>
  <cp:revision>1</cp:revision>
  <dcterms:created xsi:type="dcterms:W3CDTF">2022-12-15T05:07:09Z</dcterms:created>
  <dcterms:modified xsi:type="dcterms:W3CDTF">2022-12-15T05:07:17Z</dcterms:modified>
</cp:coreProperties>
</file>