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80" r:id="rId2"/>
    <p:sldId id="281" r:id="rId3"/>
    <p:sldId id="285" r:id="rId4"/>
    <p:sldId id="282" r:id="rId5"/>
    <p:sldId id="279" r:id="rId6"/>
    <p:sldId id="257" r:id="rId7"/>
    <p:sldId id="258" r:id="rId8"/>
    <p:sldId id="256" r:id="rId9"/>
    <p:sldId id="261" r:id="rId10"/>
    <p:sldId id="277" r:id="rId11"/>
    <p:sldId id="262" r:id="rId12"/>
    <p:sldId id="259" r:id="rId13"/>
    <p:sldId id="263" r:id="rId14"/>
    <p:sldId id="260" r:id="rId15"/>
    <p:sldId id="264" r:id="rId16"/>
    <p:sldId id="265" r:id="rId17"/>
    <p:sldId id="266" r:id="rId18"/>
    <p:sldId id="272" r:id="rId19"/>
    <p:sldId id="267" r:id="rId20"/>
    <p:sldId id="275" r:id="rId21"/>
    <p:sldId id="269" r:id="rId22"/>
    <p:sldId id="270" r:id="rId23"/>
    <p:sldId id="278" r:id="rId24"/>
    <p:sldId id="271" r:id="rId25"/>
    <p:sldId id="273" r:id="rId26"/>
    <p:sldId id="268" r:id="rId27"/>
    <p:sldId id="274" r:id="rId28"/>
    <p:sldId id="276" r:id="rId29"/>
    <p:sldId id="283" r:id="rId30"/>
    <p:sldId id="28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5cebf70e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55cebf70e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5cebf70e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5cebf70e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5cebf70e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5cebf70e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55cebf70e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55cebf70e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5cebf70e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55cebf70e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55cebf70e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55cebf70e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5cebf70e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5cebf70e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5cebf70e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5cebf70e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5cebf70e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5cebf70e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55cebf70e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55cebf70e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5cebf70e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5cebf70e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55cebf70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55cebf70e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5cebf70e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55cebf70e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5cebf70eb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55cebf70eb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5cebf70e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55cebf70e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5cebf70e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55cebf70e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55cebf70e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55cebf70e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55cebf70e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55cebf70e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55cebf70e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55cebf70e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5cebf70e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5cebf70e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terina.sram@mail.muni.cz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av.phil.muni.cz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GbUeK1PP7-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FjKxDm4Cqa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av.phil.muni.cz/media/3167062/formalni-pravidla-pisemnych-praci-fav-ff-mu.pdf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RvgtmF7-M9w" TargetMode="Externa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30C1C-093D-450D-2E36-ADE9167A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48" y="1570060"/>
            <a:ext cx="7833376" cy="787204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latin typeface="Cambria" panose="02040503050406030204" pitchFamily="18" charset="0"/>
                <a:ea typeface="Cambria" panose="02040503050406030204" pitchFamily="18" charset="0"/>
              </a:rPr>
              <a:t>FAVh046</a:t>
            </a:r>
            <a:r>
              <a:rPr lang="cs-CZ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cs-CZ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4000" b="1" dirty="0">
                <a:latin typeface="Cambria" panose="02040503050406030204" pitchFamily="18" charset="0"/>
                <a:ea typeface="Cambria" panose="02040503050406030204" pitchFamily="18" charset="0"/>
              </a:rPr>
              <a:t>DĚTSKÝ FILM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5CEA27-29D3-61AE-18BD-0CBBA5C8E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5953" y="3388659"/>
            <a:ext cx="2216347" cy="1618206"/>
          </a:xfrm>
        </p:spPr>
        <p:txBody>
          <a:bodyPr>
            <a:normAutofit fontScale="62500" lnSpcReduction="20000"/>
          </a:bodyPr>
          <a:lstStyle/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Kontakt: </a:t>
            </a:r>
            <a:endParaRPr lang="cs-CZ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br>
              <a:rPr lang="cs-CZ" sz="1800" b="0" i="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0" i="0" u="sng" strike="noStrike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katerina.sram@mail.muni.cz</a:t>
            </a:r>
            <a:br>
              <a:rPr lang="cs-CZ" sz="1800" b="0" i="0" u="sng" strike="noStrike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+420 728 639 973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Ústav filmu a audiovizuální kultury,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Masarykova univerzita,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Filozofická fakulta</a:t>
            </a:r>
            <a:br>
              <a:rPr lang="cs-CZ" sz="18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0" i="0" u="sng" strike="noStrike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fav.phil.muni.cz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93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48634-4B2A-1734-1B37-ADFC8C1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72" y="375839"/>
            <a:ext cx="8520600" cy="84180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Cambria" panose="02040503050406030204" pitchFamily="18" charset="0"/>
                <a:ea typeface="Cambria" panose="02040503050406030204" pitchFamily="18" charset="0"/>
              </a:rPr>
              <a:t>5. Záběr z jakého současného seriálu je zachycen na obrázku? A jaké streamovací platformě seriál podléhá?</a:t>
            </a:r>
          </a:p>
        </p:txBody>
      </p:sp>
      <p:sp>
        <p:nvSpPr>
          <p:cNvPr id="4" name="Google Shape;87;p18">
            <a:extLst>
              <a:ext uri="{FF2B5EF4-FFF2-40B4-BE49-F238E27FC236}">
                <a16:creationId xmlns:a16="http://schemas.microsoft.com/office/drawing/2014/main" id="{C3FD7FE9-0DD2-4EB7-BA25-5CE8E0DC1A56}"/>
              </a:ext>
            </a:extLst>
          </p:cNvPr>
          <p:cNvSpPr txBox="1">
            <a:spLocks/>
          </p:cNvSpPr>
          <p:nvPr/>
        </p:nvSpPr>
        <p:spPr>
          <a:xfrm>
            <a:off x="6439221" y="2243738"/>
            <a:ext cx="2643308" cy="2523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42900">
              <a:spcBef>
                <a:spcPts val="1200"/>
              </a:spcBef>
              <a:buSzPts val="1800"/>
              <a:buFont typeface="Arial"/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Amazon Prime Video</a:t>
            </a:r>
          </a:p>
          <a:p>
            <a:pPr marL="457200" indent="-342900">
              <a:buSzPts val="1800"/>
              <a:buFont typeface="Arial"/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Disney +</a:t>
            </a:r>
          </a:p>
          <a:p>
            <a:pPr marL="457200" indent="-342900">
              <a:buSzPts val="1800"/>
              <a:buFont typeface="Arial"/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HBO</a:t>
            </a:r>
          </a:p>
          <a:p>
            <a:pPr marL="457200" indent="-342900">
              <a:buSzPts val="1800"/>
              <a:buFont typeface="Arial"/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Netflix</a:t>
            </a:r>
          </a:p>
          <a:p>
            <a:pPr marL="457200" indent="-342900">
              <a:buSzPts val="1800"/>
              <a:buFont typeface="Arial"/>
              <a:buAutoNum type="alphaLcParenR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02E453-4318-CE6E-404D-DFA38E54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21" y="1772329"/>
            <a:ext cx="5734850" cy="322585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86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6. Jak se jmenuje tvor na obrázku a v jakém filmu jsme ho mohli vidět?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FF94BB-828E-31EE-990C-0B6317E2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489" y="1537574"/>
            <a:ext cx="2983083" cy="334835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7. Který film se skrývá pod následujícím hudebním motivem?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1" y="2757242"/>
            <a:ext cx="3282838" cy="1738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dirty="0"/>
              <a:t>https://www.youtube.com/watch?v=GbUeK1PP7-s</a:t>
            </a: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D08B1D-0787-ED8B-2191-71F3E522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1" y="1707589"/>
            <a:ext cx="3914420" cy="325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lačítko akce: Zvuk 2">
            <a:hlinkClick r:id="rId4"/>
            <a:extLst>
              <a:ext uri="{FF2B5EF4-FFF2-40B4-BE49-F238E27FC236}">
                <a16:creationId xmlns:a16="http://schemas.microsoft.com/office/drawing/2014/main" id="{3B1F38D4-40D6-3B70-7E34-C30E21C4115E}"/>
              </a:ext>
            </a:extLst>
          </p:cNvPr>
          <p:cNvSpPr/>
          <p:nvPr/>
        </p:nvSpPr>
        <p:spPr>
          <a:xfrm>
            <a:off x="1591371" y="2584309"/>
            <a:ext cx="1042416" cy="1042416"/>
          </a:xfrm>
          <a:prstGeom prst="actionButtonSoun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8. Emblémem jakého amerického hraného filmu z roku 1984 je logo na obrázku? Uveďte originální i český distribuční název.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B7AA54-02B3-9C20-3707-55E41EC2C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708" y="1843522"/>
            <a:ext cx="5532584" cy="311283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36000" y="211783"/>
            <a:ext cx="8472000" cy="12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9. Uveďte plná jména dětských hereček, které se proslavily sdílenou rolí Michelle Tanner v seriálu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Plný dům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 nebo rolemi dvojčat ve filmu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Malé dohazovačky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428225" y="2323850"/>
            <a:ext cx="8404200" cy="22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DF0E9B-1265-C373-0A48-E8A2763AC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10" y="1778406"/>
            <a:ext cx="2596117" cy="281965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F9CE6F6-3B57-05E4-F075-1546C650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43" y="1778405"/>
            <a:ext cx="1932569" cy="281965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CD15C3-62B0-42B5-5BA1-6A4FA33CA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22" y="1778405"/>
            <a:ext cx="2091882" cy="278849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311700" y="19277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10. Jak se jmenuje japonské studio, které produkovalo animované snímky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Můj přítel Totoro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Princezna Mononoke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 nebo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Hrob světlušek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311700" y="2182850"/>
            <a:ext cx="8520600" cy="28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Hayao Miyazaki Studio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Bandai Namco Pictures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Studio Ghibli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BB6F17-78EE-6135-9FA5-E3E382F0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901" y="3244871"/>
            <a:ext cx="3373198" cy="189862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43A5348-C5D5-3DC0-3AE1-138B071A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146" y="3244870"/>
            <a:ext cx="2531505" cy="189862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E72205A-3A33-97FC-2FD2-2055ED979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707" y="1469992"/>
            <a:ext cx="3212293" cy="168645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311700" y="28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11. Která režisérka dětských hraných filmů je označována za tzv. královnu československého dětského filmu?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266325" y="2177650"/>
            <a:ext cx="8565900" cy="23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Drahomíra Vihanová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Věra Plívová-Šimková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Věra Chytilová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Drahomíra Králová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4C9999-BF15-1742-2070-5390C28E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589" y="3142476"/>
            <a:ext cx="2401086" cy="176179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21042C-A96B-E297-63C0-D5353C5E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2" y="1578560"/>
            <a:ext cx="2438400" cy="13716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07D220-FCC1-7A43-A62D-E0FC8DBD4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872" y="3142476"/>
            <a:ext cx="3133730" cy="176179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349772" y="28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12. Z jakého filmu ze západoněmecké produkce z roku 1984 je následující obrázek? (český distribuční název)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5E028C-C3D2-B5CC-D6EC-29B650DD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76" y="1465475"/>
            <a:ext cx="2389675" cy="344750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92A0D5-DD4F-FC12-FCC8-3FB70EA7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017" y="1465475"/>
            <a:ext cx="5171257" cy="344750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13. Jaké československé studio animovaného filmu se skrývá pod následujícím emblémem?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285575" y="14240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788A49-45DD-4F8D-68C6-D6D2004B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83" y="1675768"/>
            <a:ext cx="7869833" cy="302270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14. Z jakého filmu je následující postava a jak se jmenuje? Uveďte český i originální distribuční název snímku.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E66355-16CA-992F-08D5-46EAEC59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6" y="1934777"/>
            <a:ext cx="4264543" cy="255872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2F97F9-7570-E44D-5ECA-E5C1D2680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941" y="1934777"/>
            <a:ext cx="4535923" cy="255872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0BD233-4CF0-A3DD-76CC-1AE8D42E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Organizace kurzu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0E784A-1B15-49C5-36C9-C36B41CAE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11 lekcí; vždy každé pondělí od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8:00–12:00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videotime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+ přednáška); tentýž den od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18:00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projekce z filmového pásu (veškeré projekce probíhají v C34)</a:t>
            </a:r>
          </a:p>
          <a:p>
            <a:pPr marL="11430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lekce </a:t>
            </a:r>
            <a: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neprobíhají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26. 9.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(FAVz097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Hollywood's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Global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Blockbusters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) a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14. 11.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CMAf03 Children’s Film on European Festival Circuit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1430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náplň kurzu: historický a současný diskurz do dětského filmu; dětský film a etika; vymezování žánru v dětském filmu; současný dětský film a jeho pozice na festivalech; dětské herectví</a:t>
            </a:r>
          </a:p>
          <a:p>
            <a:endParaRPr lang="cs-CZ" dirty="0"/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hosté : Lukáš Skupa, Michal Šašek (československé koprodukce se Západním Německem), Tereza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Bochinová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(animovaný film v gottwaldovských studiích), Michal Večeřa (Bratři v triku), Barbora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Kyas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(FAVp017 Současná česká animace)</a:t>
            </a:r>
          </a:p>
        </p:txBody>
      </p:sp>
    </p:spTree>
    <p:extLst>
      <p:ext uri="{BB962C8B-B14F-4D97-AF65-F5344CB8AC3E}">
        <p14:creationId xmlns:p14="http://schemas.microsoft.com/office/powerpoint/2010/main" val="10349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15. Kdo je autorem těchto postav z českých animovaných seriálů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Pohádky z mechu a kapradí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Malá čarodějnice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O skřítku Racochejlovi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 nebo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Rákosníček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1" name="Google Shape;171;p32"/>
          <p:cNvSpPr txBox="1">
            <a:spLocks noGrp="1"/>
          </p:cNvSpPr>
          <p:nvPr>
            <p:ph type="body" idx="1"/>
          </p:nvPr>
        </p:nvSpPr>
        <p:spPr>
          <a:xfrm>
            <a:off x="6216382" y="2386525"/>
            <a:ext cx="2615917" cy="21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Zdeněk Miler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Václav Bedřich 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Zdeněk Smetana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Břetislav Pojar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CE1E92-765C-01EA-34AC-F1A71844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9235"/>
            <a:ext cx="2497311" cy="166487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E42FFC-E20B-6E3D-9BD3-90D7431AC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11" y="3477775"/>
            <a:ext cx="2219832" cy="166487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308C91-6FB4-4B24-91ED-81E9364E8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402" y="1922818"/>
            <a:ext cx="2709332" cy="152399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16. Jaké zvíře hrálo hlavní postavu ve filmu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Zachraňte Willyho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311700" y="1571875"/>
            <a:ext cx="8520600" cy="29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Mrož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Pes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Velryba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Kosatka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B8BAF3-983D-45F9-5EF5-453EF69E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056" y="1490702"/>
            <a:ext cx="5657944" cy="330989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514F06-29EE-C531-8594-94228FE1C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647" y="2064562"/>
            <a:ext cx="2736037" cy="27360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17. V úvodní znělce jakého amerického animovaného sitcomu zazněl následující hudební motiv?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4126325" y="1946121"/>
            <a:ext cx="1703669" cy="2318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https://www.youtube.com/watch?v=FjKxDm4Cqak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25364E-CBBD-4BB0-45EF-DAF2A9A73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1" y="1707589"/>
            <a:ext cx="3914420" cy="325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lačítko akce: Zvuk 3">
            <a:hlinkClick r:id="rId4"/>
            <a:extLst>
              <a:ext uri="{FF2B5EF4-FFF2-40B4-BE49-F238E27FC236}">
                <a16:creationId xmlns:a16="http://schemas.microsoft.com/office/drawing/2014/main" id="{E70F6FBF-12BA-3D33-E6F4-493552E9FBB3}"/>
              </a:ext>
            </a:extLst>
          </p:cNvPr>
          <p:cNvSpPr/>
          <p:nvPr/>
        </p:nvSpPr>
        <p:spPr>
          <a:xfrm>
            <a:off x="1591371" y="2584309"/>
            <a:ext cx="1042416" cy="1042416"/>
          </a:xfrm>
          <a:prstGeom prst="actionButtonSoun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B80F4-D551-B256-FB75-E98C80652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42" y="115261"/>
            <a:ext cx="8371257" cy="38485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18. Jaké ocenění v roce 2020 získal televizní seriál pro mládež Pavla Soukupa </a:t>
            </a:r>
            <a:r>
              <a:rPr lang="cs-CZ" b="1" i="1" dirty="0">
                <a:latin typeface="Cambria" panose="02040503050406030204" pitchFamily="18" charset="0"/>
                <a:ea typeface="Cambria" panose="02040503050406030204" pitchFamily="18" charset="0"/>
              </a:rPr>
              <a:t>#martyisdead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tematizující kyberšikanu mezi dětmi a mladistvými?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1E470D-6A95-D5EA-F012-3F470A608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6149" y="1997849"/>
            <a:ext cx="3872470" cy="2571026"/>
          </a:xfrm>
        </p:spPr>
        <p:txBody>
          <a:bodyPr/>
          <a:lstStyle/>
          <a:p>
            <a:pPr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Cenu Emmy</a:t>
            </a:r>
          </a:p>
          <a:p>
            <a:pPr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Zlatý glóbus</a:t>
            </a:r>
          </a:p>
          <a:p>
            <a:pPr>
              <a:buAutoNum type="alphaLcParenR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BAFTA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Television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AutoNum type="alphaLcParenR"/>
            </a:pPr>
            <a:endParaRPr lang="cs-CZ" dirty="0"/>
          </a:p>
          <a:p>
            <a:pPr>
              <a:buAutoNum type="alphaLcParenR"/>
            </a:pPr>
            <a:endParaRPr lang="cs-CZ" dirty="0"/>
          </a:p>
          <a:p>
            <a:pPr>
              <a:buAutoNum type="alphaLcParenR"/>
            </a:pPr>
            <a:endParaRPr lang="cs-CZ" dirty="0"/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90AA0B-2FA6-C18B-80C6-9AE90298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13" y="1427687"/>
            <a:ext cx="2544559" cy="3600552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803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19. V jakém amrickém televizním sitcomu pro mládež se objevil kostýmovaný kocour a jak se tato postava jmenuje?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97DC0F-8A87-5F7A-6908-0505F96F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56" y="2231475"/>
            <a:ext cx="2391886" cy="1799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3A4FE7-5303-128F-DD18-19E3BDD4F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644" y="2132674"/>
            <a:ext cx="1803123" cy="1805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25591A-7B63-3B25-D144-2B31017C7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887" y="2860675"/>
            <a:ext cx="2523621" cy="194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44A85B-CB91-70ED-915B-E9AA7CA19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150" y="2980060"/>
            <a:ext cx="2417374" cy="1805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20. Záběr z jakého filmu vidíme na obrázku?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5298637" y="2386999"/>
            <a:ext cx="3645577" cy="21637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Jurský park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Cesta do pravěku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Godzilla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Dinosaurové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D9D5D9-B36E-E731-114F-63C8A2BA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6" y="1546705"/>
            <a:ext cx="4888492" cy="326037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21. V jakém původním seriálu z roku 1964 a jeho následných seriálových nebo filmových remacích z let 1973, 1992 nebo 2019 se objevila následující postava? Jak se postava jmenuje?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280375" y="1763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931A7E-129E-FA29-48E0-A0CB950E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66" y="2571749"/>
            <a:ext cx="2031379" cy="218641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7DD767-E5C7-BD69-3218-15ADF3DBB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50"/>
            <a:ext cx="2186415" cy="218641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5C48B9-0A0D-CF62-B2DE-B8ED094FF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459" y="2644714"/>
            <a:ext cx="3098948" cy="165392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6715E8E-6AD1-9F03-017F-5CB95991F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096" y="2374255"/>
            <a:ext cx="1964712" cy="27672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22. Jaká historická stavba byla původní předlohou pro první verzi loga se siluetou zámku, které má ve znaku studio Walt Disney?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311700" y="1895650"/>
            <a:ext cx="8520600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AutoNum type="alphaLcParenR"/>
            </a:pPr>
            <a:endParaRPr lang="c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Alnwick Castle, Skotsku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Neuschwanstein, Bavorsko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Hluboká nad Vltavou, Česká republika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Le Château d'Ussé, Francie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A12972-CFE5-2FB4-A560-0ECB2433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794" y="1939741"/>
            <a:ext cx="3668506" cy="258511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21701D-F5A4-BA46-BA05-CC9D0C3B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9137236" cy="51473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6681A-0F86-E764-C23B-DA8B4711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Videotime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568018-E1D3-667A-DFDF-E70C266EB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79483"/>
            <a:ext cx="8520600" cy="318939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cs-CZ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LUCIE A ZÁZRAKY</a:t>
            </a:r>
          </a:p>
          <a:p>
            <a:pPr marL="11430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r>
              <a:rPr lang="cs-CZ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„Pohádka o tom, co se může stát, když po světě běhá růžový pes.“</a:t>
            </a:r>
          </a:p>
          <a:p>
            <a:pPr marL="114300" indent="0">
              <a:buNone/>
            </a:pPr>
            <a:endParaRPr lang="cs-CZ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Režie: Ota Koval</a:t>
            </a:r>
            <a:br>
              <a:rPr lang="cs-CZ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ČSR; 1970</a:t>
            </a:r>
          </a:p>
          <a:p>
            <a:pPr marL="114300" indent="0">
              <a:buNone/>
            </a:pPr>
            <a:r>
              <a:rPr lang="cs-CZ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 minut</a:t>
            </a:r>
          </a:p>
          <a:p>
            <a:pPr marL="114300" indent="0">
              <a:buNone/>
            </a:pPr>
            <a:endParaRPr lang="cs-CZ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Hrají: Jan Tříska, Naďa Urbánková, Viktorie Čermáková</a:t>
            </a:r>
          </a:p>
          <a:p>
            <a:pPr marL="1143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945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FFE66-D31A-198B-81F2-EA6FCD07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Způsob ukončení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70B1D2-786D-F272-71C6-03B79C35B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odevzdávání průběžných úkolů na základě povinné četby a zhlédnutých filmů (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videotimy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 projekce); 1–2 NS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ZÁVĚREČNÁ ESEJ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: rozsah 3–5 normostran (1 NS = 1800 znaků); téma je libovolné (nutné předem zkonzultovat e-mailem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do 20. 11. 2022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); zahrnutí povinné literatury do textu je POVINNÉ; dokument ve formátu .doc (MS Word), povinně jméno autora a UČO; bez gramatických a typografických chyb; dodržování citačních norem dle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formálních pravidel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katedry je POVINNÉ!; seznam bibliografie, poznámky pod čarou ad.</a:t>
            </a:r>
          </a:p>
        </p:txBody>
      </p:sp>
    </p:spTree>
    <p:extLst>
      <p:ext uri="{BB962C8B-B14F-4D97-AF65-F5344CB8AC3E}">
        <p14:creationId xmlns:p14="http://schemas.microsoft.com/office/powerpoint/2010/main" val="167495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18EDF-D1F0-FCED-99A3-349A5F32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Projekce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19. 9.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18:00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kinosál C34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7C1A76-12A8-26BC-FEE7-2288D84E2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786" y="1452020"/>
            <a:ext cx="4532693" cy="3416400"/>
          </a:xfrm>
        </p:spPr>
        <p:txBody>
          <a:bodyPr/>
          <a:lstStyle/>
          <a:p>
            <a:pPr marL="114300" indent="0">
              <a:buNone/>
            </a:pPr>
            <a:r>
              <a:rPr lang="cs-CZ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PLAČTIVÉ PRINCEZNĚ 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(Po </a:t>
            </a:r>
            <a:r>
              <a:rPr lang="cs-CZ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ščučiemu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veleňju</a:t>
            </a: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14300" indent="0">
              <a:buNone/>
            </a:pPr>
            <a:endParaRPr lang="cs-CZ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Režie: Alexandr Rou</a:t>
            </a: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SSSR, 1938</a:t>
            </a:r>
          </a:p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minut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C8ECF9-4381-B996-7843-536E9207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" y="2094076"/>
            <a:ext cx="4307100" cy="2422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41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2F940-C4F0-F7C5-13FA-816CFBD3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Povinná četba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94BAD2-7D49-5BC1-3BB2-EA898F781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Childhood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cinema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and film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aesthetics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Edited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Bettina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Henzler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- Winfried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Pauleit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Berlin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Bertz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+ Fischer, 2018. 129 stran. ISBN 9783865052575.</a:t>
            </a:r>
          </a:p>
          <a:p>
            <a:pPr marL="11430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BROWN, N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oel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The Children’s Film: Genre, Nation, and Narrative. Columbia University Press, 2017.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LURY, Karen. The child in film : tears, fears and fairytales. London: I.B. Tauris, 2010. 209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stran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ISBN 9781845119676.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WOJCIK-ANDREWS, Ian. Children's films : history, ideology, pedagogy, theory. New York: Routledge, Taylor &amp; Francis Group, 2000. xiii, 257. ISBN 081533074x.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032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2D779-256C-2F0B-8053-ED0DE18D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23162" y="708305"/>
            <a:ext cx="8520600" cy="84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6"/>
                </a:solidFill>
                <a:latin typeface="Castellar" panose="020A0402060406010301" pitchFamily="18" charset="0"/>
                <a:ea typeface="Cambria" panose="02040503050406030204" pitchFamily="18" charset="0"/>
              </a:rPr>
              <a:t>KVÍZ</a:t>
            </a:r>
          </a:p>
        </p:txBody>
      </p:sp>
    </p:spTree>
    <p:extLst>
      <p:ext uri="{BB962C8B-B14F-4D97-AF65-F5344CB8AC3E}">
        <p14:creationId xmlns:p14="http://schemas.microsoft.com/office/powerpoint/2010/main" val="352477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1. Jak se jmenuje postava z dětského seriálu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Kamarádi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, kterou ztvárnil Marek Eben?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973975"/>
            <a:ext cx="8520600" cy="25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B760C2-5B47-2332-A3EC-0B1BF10E8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43" y="1599635"/>
            <a:ext cx="3459434" cy="325955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FE3D18-B3ED-F667-92C3-387BEB6F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993" y="1599635"/>
            <a:ext cx="2070874" cy="325955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2. Dle obrázku uveďte český distribuční název amerického seriálu pro mládež z roku 1995: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2078425"/>
            <a:ext cx="8520600" cy="24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6AF019-0CC7-23E5-52A4-692D5BD94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949" y="1426969"/>
            <a:ext cx="5166840" cy="355516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4" y="456883"/>
            <a:ext cx="8520592" cy="9074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 dirty="0">
                <a:latin typeface="Cambria" panose="02040503050406030204" pitchFamily="18" charset="0"/>
                <a:ea typeface="Cambria" panose="02040503050406030204" pitchFamily="18" charset="0"/>
              </a:rPr>
              <a:t>3. Uveďte název filmu, pro který je dominantní následující zvukový motiv?</a:t>
            </a:r>
            <a:endParaRPr sz="2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390683" y="3626725"/>
            <a:ext cx="2396359" cy="696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https://www.youtube.com/watch?v=RvgtmF7-M9w</a:t>
            </a: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779125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" y="3779125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384801-3567-148B-3677-DA9791F28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1" y="1707589"/>
            <a:ext cx="3914420" cy="325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lačítko akce: Zvuk 6">
            <a:hlinkClick r:id="rId5" highlightClick="1"/>
            <a:extLst>
              <a:ext uri="{FF2B5EF4-FFF2-40B4-BE49-F238E27FC236}">
                <a16:creationId xmlns:a16="http://schemas.microsoft.com/office/drawing/2014/main" id="{8EEE93A3-4A01-5497-1324-32A72C0EEE16}"/>
              </a:ext>
            </a:extLst>
          </p:cNvPr>
          <p:cNvSpPr/>
          <p:nvPr/>
        </p:nvSpPr>
        <p:spPr>
          <a:xfrm>
            <a:off x="1591371" y="2584309"/>
            <a:ext cx="1042416" cy="1042416"/>
          </a:xfrm>
          <a:prstGeom prst="actionButtonSoun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2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4. Jaké je jméno herečky na obrázku, která ztvárnila např. roli Heidi ve stejnojmenném filmu z roku 1937 podle předlohy Johanny Spyri </a:t>
            </a:r>
            <a:r>
              <a:rPr lang="cs" b="1" i="1" dirty="0">
                <a:latin typeface="Cambria" panose="02040503050406030204" pitchFamily="18" charset="0"/>
                <a:ea typeface="Cambria" panose="02040503050406030204" pitchFamily="18" charset="0"/>
              </a:rPr>
              <a:t>Heidi, děvčátko z hor</a:t>
            </a:r>
            <a:r>
              <a:rPr lang="c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5348086" y="2235075"/>
            <a:ext cx="3484213" cy="23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Judy Garlandová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Shirley Templová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arenR"/>
            </a:pPr>
            <a:r>
              <a:rPr lang="cs" dirty="0">
                <a:latin typeface="Cambria" panose="02040503050406030204" pitchFamily="18" charset="0"/>
                <a:ea typeface="Cambria" panose="02040503050406030204" pitchFamily="18" charset="0"/>
              </a:rPr>
              <a:t>Diana Serra Carryová alias Baby Peggy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0A1778A-3F23-78B3-2680-A64CF635B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1" y="1899175"/>
            <a:ext cx="4173124" cy="302126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994</Words>
  <Application>Microsoft Office PowerPoint</Application>
  <PresentationFormat>Předvádění na obrazovce (16:9)</PresentationFormat>
  <Paragraphs>104</Paragraphs>
  <Slides>30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Cambria</vt:lpstr>
      <vt:lpstr>Castellar</vt:lpstr>
      <vt:lpstr>Simple Light</vt:lpstr>
      <vt:lpstr>FAVh046  DĚTSKÝ FILM</vt:lpstr>
      <vt:lpstr>Organizace kurzu</vt:lpstr>
      <vt:lpstr>Způsob ukončení</vt:lpstr>
      <vt:lpstr>Povinná četba</vt:lpstr>
      <vt:lpstr>KVÍZ</vt:lpstr>
      <vt:lpstr>1. Jak se jmenuje postava z dětského seriálu Kamarádi, kterou ztvárnil Marek Eben?</vt:lpstr>
      <vt:lpstr>2. Dle obrázku uveďte český distribuční název amerického seriálu pro mládež z roku 1995:</vt:lpstr>
      <vt:lpstr>3. Uveďte název filmu, pro který je dominantní následující zvukový motiv?</vt:lpstr>
      <vt:lpstr>4. Jaké je jméno herečky na obrázku, která ztvárnila např. roli Heidi ve stejnojmenném filmu z roku 1937 podle předlohy Johanny Spyri Heidi, děvčátko z hor?</vt:lpstr>
      <vt:lpstr>5. Záběr z jakého současného seriálu je zachycen na obrázku? A jaké streamovací platformě seriál podléhá?</vt:lpstr>
      <vt:lpstr>6. Jak se jmenuje tvor na obrázku a v jakém filmu jsme ho mohli vidět?</vt:lpstr>
      <vt:lpstr>7. Který film se skrývá pod následujícím hudebním motivem?</vt:lpstr>
      <vt:lpstr>8. Emblémem jakého amerického hraného filmu z roku 1984 je logo na obrázku? Uveďte originální i český distribuční název.</vt:lpstr>
      <vt:lpstr>9. Uveďte plná jména dětských hereček, které se proslavily sdílenou rolí Michelle Tanner v seriálu Plný dům nebo rolemi dvojčat ve filmu Malé dohazovačky?</vt:lpstr>
      <vt:lpstr>10. Jak se jmenuje japonské studio, které produkovalo animované snímky Můj přítel Totoro, Princezna Mononoke nebo Hrob světlušek?</vt:lpstr>
      <vt:lpstr>11. Která režisérka dětských hraných filmů je označována za tzv. královnu československého dětského filmu?</vt:lpstr>
      <vt:lpstr>12. Z jakého filmu ze západoněmecké produkce z roku 1984 je následující obrázek? (český distribuční název)</vt:lpstr>
      <vt:lpstr>13. Jaké československé studio animovaného filmu se skrývá pod následujícím emblémem? </vt:lpstr>
      <vt:lpstr>14. Z jakého filmu je následující postava a jak se jmenuje? Uveďte český i originální distribuční název snímku.</vt:lpstr>
      <vt:lpstr>15. Kdo je autorem těchto postav z českých animovaných seriálů Pohádky z mechu a kapradí, Malá čarodějnice, O skřítku Racochejlovi nebo Rákosníček?</vt:lpstr>
      <vt:lpstr>16. Jaké zvíře hrálo hlavní postavu ve filmu Zachraňte Willyho?</vt:lpstr>
      <vt:lpstr>17. V úvodní znělce jakého amerického animovaného sitcomu zazněl následující hudební motiv?</vt:lpstr>
      <vt:lpstr>18. Jaké ocenění v roce 2020 získal televizní seriál pro mládež Pavla Soukupa #martyisdead tematizující kyberšikanu mezi dětmi a mladistvými? </vt:lpstr>
      <vt:lpstr>19. V jakém amrickém televizním sitcomu pro mládež se objevil kostýmovaný kocour a jak se tato postava jmenuje?</vt:lpstr>
      <vt:lpstr>20. Záběr z jakého filmu vidíme na obrázku?</vt:lpstr>
      <vt:lpstr>21. V jakém původním seriálu z roku 1964 a jeho následných seriálových nebo filmových remacích z let 1973, 1992 nebo 2019 se objevila následující postava? Jak se postava jmenuje?</vt:lpstr>
      <vt:lpstr>22. Jaká historická stavba byla původní předlohou pro první verzi loga se siluetou zámku, které má ve znaku studio Walt Disney?</vt:lpstr>
      <vt:lpstr>Prezentace aplikace PowerPoint</vt:lpstr>
      <vt:lpstr>Videotime</vt:lpstr>
      <vt:lpstr>Projekce 19. 9. v 18:00 kinosál C34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Záběr z jakého současného seriálu je zachycen na obrázku? A jaké streamovací platformě seriál podléhá?</dc:title>
  <dc:creator>Kateřina Šrámková</dc:creator>
  <cp:lastModifiedBy>Kateřina Šrámková</cp:lastModifiedBy>
  <cp:revision>8</cp:revision>
  <dcterms:modified xsi:type="dcterms:W3CDTF">2022-09-22T14:59:11Z</dcterms:modified>
</cp:coreProperties>
</file>