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4_4921326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74" r:id="rId9"/>
    <p:sldId id="264" r:id="rId10"/>
    <p:sldId id="263" r:id="rId11"/>
    <p:sldId id="270" r:id="rId12"/>
    <p:sldId id="265" r:id="rId13"/>
    <p:sldId id="262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858C02-E444-4951-6E68-41C4E90D9223}" name="Kateřina Šrámková" initials="KŠ" userId="Kateřina Šrámková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E4"/>
    <a:srgbClr val="31A978"/>
    <a:srgbClr val="71D5AD"/>
    <a:srgbClr val="278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4_492132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01C29B-0728-42B1-B09B-D8A940A79528}" authorId="{36858C02-E444-4951-6E68-41C4E90D9223}" created="2022-10-22T15:47:53.6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26912359" sldId="260"/>
      <ac:graphicFrameMk id="4" creationId="{8AD235E9-00E7-7852-31BB-DE30CD84050B}"/>
    </ac:deMkLst>
    <p188:txBody>
      <a:bodyPr/>
      <a:lstStyle/>
      <a:p>
        <a:r>
          <a:rPr lang="cs-CZ"/>
          <a:t>Tabulka uvádí střední i dlouhou metráž.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EC323-C4B0-F862-B3F2-907539178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591A1D-3784-32BE-82E0-0F1952F1C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E53C3-A840-D048-F7AE-E07CA80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EC98F3-36C2-11CD-0D05-21E93733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B00EE9-FAC6-6ED2-373F-DC3FE19E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36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590BE-47EF-DEEC-3E8D-B04016B1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9BA39A-0623-CEDC-EDE0-01A9B4206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AC7E8-65F3-A846-2630-C323BB92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3F5F89-6571-08DF-ECEE-71452300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FBFDAF-DA6C-EC58-28E8-B5BDB070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9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413EEC-4FCB-CF19-13D8-C05C67C31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2229F5-2C6A-6E1D-9AC5-5C9E60648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8F69BE-0446-DA3A-767E-08866CC7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D5965-09F7-16FB-ED2D-C3438A92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B12C7F-A0DC-6AD3-D876-EFA178EA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7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3FAFA-9A67-390C-AD50-A24831D7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8E0D5-8F5F-611C-B037-84F3B78F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C9640E-1D89-8E2F-77A7-B29A1526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C3C70-3EA6-ACEA-9606-833950D7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01CD9-A61E-3705-2C21-B452FF49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15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39CB3-5BC0-22EF-1D6F-FB4508D3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78D177-92E3-8239-CD06-34CE93ED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352B0B-A24B-FD85-CA73-A79C210C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22486-A903-9DFE-DEC8-B58B954B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E84D47-6898-39CA-BE2E-42C00B8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1FE75-BABA-1453-0B61-0E4EDB8F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05F76-5F6A-A11C-51A7-73BD1E61C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A83A3E-7E18-B9CB-A6F9-CD563AA77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8E91C4-1983-5AFE-C790-B1DB27C9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4B6F88-4A68-8843-3352-3101C2B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12DD06-2FB3-EE5C-7FE4-9B69B29D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6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CE79A-83E5-84B6-E947-FBC65F85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51F03D-26DD-3BD2-6F5A-3629C44F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6ADF0F-5D0B-C8D2-AEB4-D99304F45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6FC58A-41EF-CE9D-F524-55F9FA94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15A0F3-073D-320C-CB2D-4E230331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EE19FE-0E1C-3DD3-5195-FA8705FF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CE03EB-6AE3-A13C-D652-5D56B38B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2D4D8F8-DCB1-918C-3F69-B22FC651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5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48BCA-AE65-8108-539A-9A2DD0FC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B5B222-6772-F8E2-D25B-7AE8E46F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187F05-0E83-01DA-2DC2-4D23F1FC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7E3E90-6DD0-8273-8416-7DA1275A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2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7EECDC9-E3E2-99CD-7EB6-987F3E3E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FD43EC-8550-CC70-CB54-93EDBDCF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353D1B-A3BA-5732-B7FE-B64D7E5B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48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411FC-71F2-F044-D232-378D8EDB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25970-CF5F-638A-B183-12451575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2A6D5-F320-9961-A47C-B1985F4C3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7F0A9E-92FE-F40F-E0D3-66A9B225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DB5B8E-677E-DF24-E3DB-AFD6B0CD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39DB08-EBDA-857D-8A04-02E70191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97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4F354-2187-F52D-8A99-12F8B7E3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160AC5-FE2C-AB4C-D461-2EED02586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968ACA-28F5-8B60-6339-300141C68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ED53BC-0B65-E367-26AC-7155B2F0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C29EE3-F7FF-E553-8D8B-63235D1A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CC3423-CFE1-803D-AFE3-B02DA06D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1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E56E0B-59D6-0B49-5907-22C51C80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2FDCBE-45FA-3B8D-B8F8-DE4E3E91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B2713A-763D-8860-3E73-17854991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2C4A-FD13-49EC-9518-E004A09D7012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8DCDB3-9AA6-572F-7E74-3F2576397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632B26-B0AA-C128-DA4E-E28B3B3AF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DF5-B2A4-4BC9-9027-B3C8A7B1C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3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erina.sram@mail.muni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av.phil.muni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x9Y0zP4i4?start=2329&amp;feature=oembe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Ciczj628Oc&amp;ab_channel=kl1138" TargetMode="External"/><Relationship Id="rId3" Type="http://schemas.openxmlformats.org/officeDocument/2006/relationships/image" Target="../media/image16.jpg"/><Relationship Id="rId7" Type="http://schemas.openxmlformats.org/officeDocument/2006/relationships/hyperlink" Target="https://youtu.be/HaZv2BXRzTk?t=2341" TargetMode="External"/><Relationship Id="rId12" Type="http://schemas.openxmlformats.org/officeDocument/2006/relationships/hyperlink" Target="https://youtu.be/38y_yko2qsc?t=44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CwASWJGb0A?t=288" TargetMode="External"/><Relationship Id="rId11" Type="http://schemas.openxmlformats.org/officeDocument/2006/relationships/hyperlink" Target="https://youtu.be/TU0W9e14T3c?t=1971" TargetMode="External"/><Relationship Id="rId5" Type="http://schemas.openxmlformats.org/officeDocument/2006/relationships/hyperlink" Target="https://youtu.be/T9hiQMHr4II?t=2246" TargetMode="External"/><Relationship Id="rId10" Type="http://schemas.openxmlformats.org/officeDocument/2006/relationships/hyperlink" Target="https://youtu.be/biU6EhpfbOs?t=1633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s://youtu.be/IdR7w8rM1kc?t=10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kRb_948YYA?start=33&amp;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hyperlink" Target="https://youtu.be/QxwT5oZu25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UVoJV6iMZ24?feature=oembed" TargetMode="External"/><Relationship Id="rId1" Type="http://schemas.openxmlformats.org/officeDocument/2006/relationships/video" Target="https://www.youtube.com/embed/2Fxcu2HD6l4?start=3294&amp;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9kbvJN24y3s?t=4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492132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NATnDfFur1A?start=448&amp;feature=oembed" TargetMode="External"/><Relationship Id="rId1" Type="http://schemas.openxmlformats.org/officeDocument/2006/relationships/video" Target="https://www.youtube.com/embed/PI9Lcjnr0_A?start=159&amp;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AF6553C-01C1-9862-9009-82E995757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cs-CZ" sz="6000" b="1" dirty="0">
                <a:latin typeface="Cambria" panose="02040503050406030204" pitchFamily="18" charset="0"/>
                <a:ea typeface="Cambria" panose="02040503050406030204" pitchFamily="18" charset="0"/>
              </a:rPr>
              <a:t>FAVh046</a:t>
            </a:r>
            <a:r>
              <a:rPr lang="cs-CZ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cs-CZ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6000" b="1" dirty="0">
                <a:latin typeface="Cambria" panose="02040503050406030204" pitchFamily="18" charset="0"/>
                <a:ea typeface="Cambria" panose="02040503050406030204" pitchFamily="18" charset="0"/>
              </a:rPr>
              <a:t>DĚTSKÝ FILM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F43B5BF8-FA12-A95C-3FD5-E67E25C0F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Lekce 24. 10. 2022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A78E2281-6ABE-973D-E3CC-06090B5C1F58}"/>
              </a:ext>
            </a:extLst>
          </p:cNvPr>
          <p:cNvSpPr txBox="1">
            <a:spLocks/>
          </p:cNvSpPr>
          <p:nvPr/>
        </p:nvSpPr>
        <p:spPr>
          <a:xfrm>
            <a:off x="4808752" y="5000946"/>
            <a:ext cx="2430657" cy="1618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spcBef>
                <a:spcPts val="0"/>
              </a:spcBef>
            </a:pPr>
            <a:r>
              <a:rPr lang="cs-CZ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Kontakt: 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/>
            <a:br>
              <a:rPr lang="cs-CZ" sz="1800" u="sng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800" u="sng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katerina.sram@mail.muni.cz</a:t>
            </a:r>
            <a:br>
              <a:rPr lang="cs-CZ" sz="1800" u="sng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</a:br>
            <a: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+420 728 639 973</a:t>
            </a:r>
            <a:b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Ústav filmu a audiovizuální kultury,</a:t>
            </a:r>
            <a:b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Masarykova univerzita,</a:t>
            </a:r>
            <a:b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Filozofická fakulta</a:t>
            </a:r>
            <a:b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800" u="sng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fav.phil.muni.cz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5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0F94-2119-587C-3A8E-1342ECA6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50. léta a hraný film </a:t>
            </a:r>
            <a:r>
              <a:rPr lang="cs-CZ" sz="4400" b="1" dirty="0">
                <a:latin typeface="Cambria" panose="02040503050406030204" pitchFamily="18" charset="0"/>
                <a:ea typeface="Cambria" panose="02040503050406030204" pitchFamily="18" charset="0"/>
              </a:rPr>
              <a:t>pro děti v české kinematografii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4A158-4A01-6D43-A0EC-00B8F2E3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1. října 1953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: vznik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Centrální správy dětského, kresleného a loutkového filmu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(skupina dětského hraného filmu v Praze, skupina kresleného filmu v Praze, skupiny loutkového filmu v Praze a v Gottwaldově/Zlíně) – naplnila dlouhotrvající potřebu zaštítění; v čele Správy stál Svetozar Vítek; 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zanikla 1. července 1955</a:t>
            </a:r>
          </a:p>
          <a:p>
            <a:pPr marL="0" indent="0">
              <a:buNone/>
            </a:pPr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1955 : pět tvůrčích skupin ČSF –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TS Ladislava Hanuše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(tzv. dětská)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1956-1959 :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TS Hanuš – Träger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1959-1961 :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IV. tvůrčí skupina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Milan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Vošmik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: 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Matúš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(1953)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cs-CZ" b="1" i="1" dirty="0">
                <a:latin typeface="Cambria" panose="02040503050406030204" pitchFamily="18" charset="0"/>
                <a:ea typeface="Cambria" panose="02040503050406030204" pitchFamily="18" charset="0"/>
              </a:rPr>
              <a:t>Honzíkova cesta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(1956)</a:t>
            </a:r>
          </a:p>
          <a:p>
            <a:pPr marL="0" indent="0">
              <a:buNone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Zpívající pudřenka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(1959)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Karel Zeman : 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Cesta do pravěku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(1955); kombinovaný</a:t>
            </a:r>
          </a:p>
          <a:p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Konec strašidel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(Jan Matějovský, Jiří Slavíček; 1953);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Partyzánská stezka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(Emanuel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Kaněra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; 1959)</a:t>
            </a:r>
            <a:endParaRPr lang="cs-CZ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5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7D9A7-7D29-744E-6F71-F1BECB50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66115" cy="60064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50. léta a hraný film </a:t>
            </a:r>
            <a:r>
              <a:rPr lang="cs-CZ" sz="4400" b="1" dirty="0">
                <a:latin typeface="Cambria" panose="02040503050406030204" pitchFamily="18" charset="0"/>
                <a:ea typeface="Cambria" panose="02040503050406030204" pitchFamily="18" charset="0"/>
              </a:rPr>
              <a:t>pro děti v české kinematografii</a:t>
            </a:r>
            <a:endParaRPr lang="cs-CZ" dirty="0"/>
          </a:p>
        </p:txBody>
      </p:sp>
      <p:pic>
        <p:nvPicPr>
          <p:cNvPr id="4" name="Online médium 3" title="Zpívající pudřenka (1959)">
            <a:hlinkClick r:id="" action="ppaction://media"/>
            <a:extLst>
              <a:ext uri="{FF2B5EF4-FFF2-40B4-BE49-F238E27FC236}">
                <a16:creationId xmlns:a16="http://schemas.microsoft.com/office/drawing/2014/main" id="{DB04E942-C029-085E-C91E-D976B1E34D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5641" y="1339079"/>
            <a:ext cx="7200681" cy="540001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607A563-7386-5E2F-BC5C-2F3CC7463A0B}"/>
              </a:ext>
            </a:extLst>
          </p:cNvPr>
          <p:cNvSpPr txBox="1"/>
          <p:nvPr/>
        </p:nvSpPr>
        <p:spPr>
          <a:xfrm>
            <a:off x="9472774" y="6092767"/>
            <a:ext cx="261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Cambria" panose="02040503050406030204" pitchFamily="18" charset="0"/>
                <a:ea typeface="Cambria" panose="02040503050406030204" pitchFamily="18" charset="0"/>
              </a:rPr>
              <a:t>Zpívající pudřenka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(Milan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Vošmik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; 1959)</a:t>
            </a:r>
          </a:p>
        </p:txBody>
      </p:sp>
    </p:spTree>
    <p:extLst>
      <p:ext uri="{BB962C8B-B14F-4D97-AF65-F5344CB8AC3E}">
        <p14:creationId xmlns:p14="http://schemas.microsoft.com/office/powerpoint/2010/main" val="36108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77AFD-A8C3-497A-4F01-B6B9CF86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679" y="141552"/>
            <a:ext cx="7969301" cy="126626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60. léta a hraný film pro děti v české kinematografii </a:t>
            </a:r>
            <a:endParaRPr lang="cs-CZ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ED5B49-21D8-788E-8E17-4D6FA276B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24375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Obrázek 7" descr="Obsah obrázku osoba, exteriér, muž, budova&#10;&#10;Popis byl vytvořen automaticky">
            <a:extLst>
              <a:ext uri="{FF2B5EF4-FFF2-40B4-BE49-F238E27FC236}">
                <a16:creationId xmlns:a16="http://schemas.microsoft.com/office/drawing/2014/main" id="{CF665DE0-6EEC-E466-7B02-F09EE40A1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27327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Obrázek 9" descr="Obsah obrázku osoba, muž&#10;&#10;Popis byl vytvořen automaticky">
            <a:extLst>
              <a:ext uri="{FF2B5EF4-FFF2-40B4-BE49-F238E27FC236}">
                <a16:creationId xmlns:a16="http://schemas.microsoft.com/office/drawing/2014/main" id="{1B2AB8A3-2818-B00D-0B9D-1AD71051D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r="20748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00000-E0C1-6A6A-E397-028DB648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635" y="1407820"/>
            <a:ext cx="5412666" cy="5308628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přetrvávající trend „</a:t>
            </a:r>
            <a:r>
              <a:rPr lang="cs-CZ" sz="13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pseudodětských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filmů : </a:t>
            </a:r>
            <a:r>
              <a:rPr lang="cs-CZ" sz="135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Práče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(r. Karel Kachyňa; 1960); </a:t>
            </a:r>
            <a:r>
              <a:rPr lang="cs-CZ" sz="135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Zlé pondělí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(Milan </a:t>
            </a:r>
            <a:r>
              <a:rPr lang="cs-CZ" sz="13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Vošmik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1960)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1961 : jmenování Ericha </a:t>
            </a:r>
            <a:r>
              <a:rPr lang="cs-CZ" sz="13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Švabíka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„dětské“ </a:t>
            </a:r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 </a:t>
            </a:r>
            <a:r>
              <a:rPr lang="cs-CZ" sz="135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Švabík</a:t>
            </a:r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Procházka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skupina společně se členy ideové rady fungovala do roku 1970</a:t>
            </a:r>
          </a:p>
          <a:p>
            <a:pPr marL="0" indent="0">
              <a:buNone/>
            </a:pPr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FILMOVÉ STUDIO BARRANDOV (FSB)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Jiří </a:t>
            </a:r>
            <a:r>
              <a:rPr lang="cs-CZ" sz="135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Hanibal</a:t>
            </a:r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Život bez kytary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(1962); pro mládež;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Povídky o dětech : Magdalena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(1964);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Škola hříšníků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(1965); pro mládež;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Dědeček, </a:t>
            </a:r>
            <a:r>
              <a:rPr lang="cs-CZ" sz="135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Kyliján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já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(1966);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Červená kůlna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(1968)</a:t>
            </a:r>
          </a:p>
          <a:p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Milan </a:t>
            </a:r>
            <a:r>
              <a:rPr lang="cs-CZ" sz="135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Vošmik</a:t>
            </a:r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35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Pohádka o staré tramvaji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(1961);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Táto, sežeň štěně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(1963); série dětských detektivek s Martinem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1350" b="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Volejte Martina (1964); U telefonu Martin (1966), Martin a červené sklíčko (1966); Martin a devět bláznů </a:t>
            </a:r>
            <a:r>
              <a:rPr lang="cs-CZ" sz="135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(1966)</a:t>
            </a:r>
          </a:p>
          <a:p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 Valášek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Kouzelný den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(1960);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Malý Bobeš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(1961);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Malý Bobeš ve městě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(1962);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Tři zlaté vlasy děda vševěda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(1963);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Když má svátek Dominika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(1967)</a:t>
            </a:r>
          </a:p>
          <a:p>
            <a:pPr marL="0" indent="0">
              <a:buNone/>
            </a:pPr>
            <a:endParaRPr lang="cs-CZ" sz="13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Pavel Hobl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35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Máte doma lva?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(1963)</a:t>
            </a:r>
            <a:b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cs-CZ" sz="1350" u="sng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FILMOVÉ STUDIO GOTTWALDOV (FSG)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cs-CZ" sz="13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Josef Pinkava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35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Komu patří pohár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(1960); </a:t>
            </a:r>
            <a:r>
              <a:rPr lang="cs-CZ" sz="135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 12 startuje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(1961); </a:t>
            </a:r>
            <a:r>
              <a:rPr lang="cs-CZ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Ivana v útoku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(1963)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sportovní tématika; </a:t>
            </a:r>
            <a:r>
              <a:rPr lang="cs-CZ" sz="135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Automat na přání </a:t>
            </a:r>
            <a:r>
              <a:rPr lang="cs-CZ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(1967)</a:t>
            </a:r>
          </a:p>
        </p:txBody>
      </p:sp>
    </p:spTree>
    <p:extLst>
      <p:ext uri="{BB962C8B-B14F-4D97-AF65-F5344CB8AC3E}">
        <p14:creationId xmlns:p14="http://schemas.microsoft.com/office/powerpoint/2010/main" val="2796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B00DE-D00D-E09D-C2FE-37FC91CB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2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Ota Hofman : </a:t>
            </a:r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Několik poznámek k historii a problematice hraného filmu pro děti a mládež </a:t>
            </a: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(1962)</a:t>
            </a:r>
            <a:b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100" dirty="0">
                <a:latin typeface="Cambria" panose="02040503050406030204" pitchFamily="18" charset="0"/>
                <a:ea typeface="Cambria" panose="02040503050406030204" pitchFamily="18" charset="0"/>
              </a:rPr>
              <a:t>(konference o dětském filmu) </a:t>
            </a:r>
            <a:endParaRPr lang="cs-CZ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Zástupný obsah 26" descr="Obsah obrázku text&#10;&#10;Popis byl vytvořen automaticky">
            <a:extLst>
              <a:ext uri="{FF2B5EF4-FFF2-40B4-BE49-F238E27FC236}">
                <a16:creationId xmlns:a16="http://schemas.microsoft.com/office/drawing/2014/main" id="{7E7C37F1-1448-B860-A642-726005E4E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0" y="1751092"/>
            <a:ext cx="7631500" cy="3355816"/>
          </a:xfrm>
        </p:spPr>
      </p:pic>
      <p:pic>
        <p:nvPicPr>
          <p:cNvPr id="29" name="Obrázek 28" descr="Obsah obrázku text&#10;&#10;Popis byl vytvořen automaticky">
            <a:extLst>
              <a:ext uri="{FF2B5EF4-FFF2-40B4-BE49-F238E27FC236}">
                <a16:creationId xmlns:a16="http://schemas.microsoft.com/office/drawing/2014/main" id="{75F20023-4457-FEED-2F0D-2E7C3F76A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38" y="2002790"/>
            <a:ext cx="8352123" cy="3788410"/>
          </a:xfrm>
          <a:prstGeom prst="rect">
            <a:avLst/>
          </a:prstGeom>
        </p:spPr>
      </p:pic>
      <p:pic>
        <p:nvPicPr>
          <p:cNvPr id="31" name="Obrázek 30" descr="Obsah obrázku text&#10;&#10;Popis byl vytvořen automaticky">
            <a:extLst>
              <a:ext uri="{FF2B5EF4-FFF2-40B4-BE49-F238E27FC236}">
                <a16:creationId xmlns:a16="http://schemas.microsoft.com/office/drawing/2014/main" id="{348EF3B7-861E-6082-5509-4F83037B4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43" y="1496060"/>
            <a:ext cx="7559647" cy="52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C2F15-AB58-C302-94D6-043DDDDE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Projekce 24. října v 18:00 v kinosále 34: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b="1" i="1" dirty="0">
                <a:latin typeface="Cambria" panose="02040503050406030204" pitchFamily="18" charset="0"/>
                <a:ea typeface="Cambria" panose="02040503050406030204" pitchFamily="18" charset="0"/>
              </a:rPr>
              <a:t>Povídky o dětech</a:t>
            </a:r>
            <a:endParaRPr lang="cs-CZ" b="1" i="1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A7CAF0C-1780-0DF3-6759-39360FCB7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8" y="2214508"/>
            <a:ext cx="2589425" cy="363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BAA426A-9812-8FF3-96FD-E15AA19D3E7F}"/>
              </a:ext>
            </a:extLst>
          </p:cNvPr>
          <p:cNvSpPr txBox="1"/>
          <p:nvPr/>
        </p:nvSpPr>
        <p:spPr>
          <a:xfrm>
            <a:off x="3811712" y="2946970"/>
            <a:ext cx="2589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Cambria" panose="02040503050406030204" pitchFamily="18" charset="0"/>
                <a:ea typeface="Cambria" panose="02040503050406030204" pitchFamily="18" charset="0"/>
              </a:rPr>
              <a:t>Magdalena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Československo, 1964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26 minut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režie: Milan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Vošmik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D59B1B7-19F5-E6DC-E75F-79AF2E2E1AA6}"/>
              </a:ext>
            </a:extLst>
          </p:cNvPr>
          <p:cNvSpPr txBox="1"/>
          <p:nvPr/>
        </p:nvSpPr>
        <p:spPr>
          <a:xfrm>
            <a:off x="6244975" y="2946970"/>
            <a:ext cx="2589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Cambria" panose="02040503050406030204" pitchFamily="18" charset="0"/>
                <a:ea typeface="Cambria" panose="02040503050406030204" pitchFamily="18" charset="0"/>
              </a:rPr>
              <a:t>Podvodnice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Československo, 1964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17 minut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režie: Jaromír Dvořáček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827AC3-252C-61EF-4A71-EF5967E38CBC}"/>
              </a:ext>
            </a:extLst>
          </p:cNvPr>
          <p:cNvSpPr txBox="1"/>
          <p:nvPr/>
        </p:nvSpPr>
        <p:spPr>
          <a:xfrm>
            <a:off x="8834400" y="2946970"/>
            <a:ext cx="2589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Cambria" panose="02040503050406030204" pitchFamily="18" charset="0"/>
                <a:ea typeface="Cambria" panose="02040503050406030204" pitchFamily="18" charset="0"/>
              </a:rPr>
              <a:t>Kapr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Československo, 1964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30 minut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režie: Jiří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Hanibal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96DB61-848E-F4F2-8E3D-5D71BC06A192}"/>
              </a:ext>
            </a:extLst>
          </p:cNvPr>
          <p:cNvSpPr txBox="1"/>
          <p:nvPr/>
        </p:nvSpPr>
        <p:spPr>
          <a:xfrm>
            <a:off x="3811712" y="5626473"/>
            <a:ext cx="7868967" cy="107721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„Povídky   jsou   napsány   z   hlediska  dospělých. Jsou to takové milé vzpomínky na ty „velké události z dětství, na které člověk v životě vzpomíná.“</a:t>
            </a:r>
            <a:br>
              <a:rPr lang="cs-CZ" dirty="0"/>
            </a:br>
            <a:br>
              <a:rPr lang="cs-CZ" dirty="0"/>
            </a:br>
            <a:r>
              <a:rPr lang="cs-CZ" sz="1000" dirty="0"/>
              <a:t>(Anon. Povídky o dětech. </a:t>
            </a:r>
            <a:r>
              <a:rPr lang="cs-CZ" sz="1000" i="1" dirty="0"/>
              <a:t>Filmový přehled</a:t>
            </a:r>
            <a:r>
              <a:rPr lang="cs-CZ" sz="1000" dirty="0"/>
              <a:t>, 26. 4. 1965, roč. 1965, č. 17, s. 6-7.)</a:t>
            </a:r>
          </a:p>
        </p:txBody>
      </p:sp>
    </p:spTree>
    <p:extLst>
      <p:ext uri="{BB962C8B-B14F-4D97-AF65-F5344CB8AC3E}">
        <p14:creationId xmlns:p14="http://schemas.microsoft.com/office/powerpoint/2010/main" val="174693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D71B4-80DB-F05F-002C-BBDAA9D9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733158"/>
            <a:ext cx="10737351" cy="4873126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HULÍK, Štěpán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. Kinematografie zapomnění: počátky normalizace ve Filmovém studiu Barrandov (1968-1973).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Praha: Academia, 2011. Šťastné zítřky.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SZCZEPANIK, Petr.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Továrna Barrandov: svět filmařů a politická moc 1945-1970.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[Praha]: Národní filmový archiv, [2016].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SKUPA, Lukáš .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Film pro děti mezi vědou, uměním a průmyslem. Počátky žánru dětského filmu v české kinematografii 1945 až 1955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Brno, 2009. Diplomová práce. Filozofická fakulta Masarykovy univerzity. Vedoucí práce Jaromír Blažejovský.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SKUPA, Lukáš. Film pro děti mezi vědou, uměním a průmyslem. Počátky žánru dětského filmu v české kinematografii 1945 až 1955 in SKOPAL, Pavel,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ed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Naplánovaná kinematografie: český filmový průmysl 1945 až 1960.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Praha: Academia, 2012. Šťastné zítřky. S. 149-191.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SKUPA, Lukáš. Která bude ta pravá? Počátky žánru pohádky v českém animovaném filmu po roce 1948.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Iluminace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(Časopis pro teorii, historii a estetiku filmu). Praha: Národní filmový archiv, 2020, roč. 32, č. 4, s. 9-28.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ŠRAJER, Martin. Strašidelné pohádky Oldřicha Kmínka.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Revue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Národní filmový archiv, Praha. 18. 5. 2021.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8EB10A2-F8B5-7034-1764-6418340B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105359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78413-DDC9-F689-58A1-59002687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Počátky filmů pro děti v české kinematografii : situace před rokem 1945</a:t>
            </a:r>
            <a:endParaRPr lang="cs-CZ" sz="36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B38631-E4B7-66E6-F5BD-F43A7EEB2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15" y="3598826"/>
            <a:ext cx="3437969" cy="2704174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9F9C3EB-0744-3A5D-23DB-5203E512DE36}"/>
              </a:ext>
            </a:extLst>
          </p:cNvPr>
          <p:cNvSpPr txBox="1"/>
          <p:nvPr/>
        </p:nvSpPr>
        <p:spPr>
          <a:xfrm>
            <a:off x="4308297" y="6412650"/>
            <a:ext cx="3575405" cy="37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Zamilovaný vodník</a:t>
            </a:r>
            <a:r>
              <a:rPr lang="cs-CZ" dirty="0"/>
              <a:t> (1928)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62570E-8EF7-98B9-23C3-6E1CB3AD0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8" y="3575407"/>
            <a:ext cx="3636791" cy="2727593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DAE33D02-8300-C220-AB6B-075F965506CE}"/>
              </a:ext>
            </a:extLst>
          </p:cNvPr>
          <p:cNvSpPr txBox="1">
            <a:spLocks/>
          </p:cNvSpPr>
          <p:nvPr/>
        </p:nvSpPr>
        <p:spPr>
          <a:xfrm>
            <a:off x="838200" y="1579264"/>
            <a:ext cx="10738467" cy="1996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Animovaný film pro děti (?):</a:t>
            </a:r>
          </a:p>
          <a:p>
            <a:pPr marL="0" indent="0">
              <a:buNone/>
            </a:pPr>
            <a:b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Bohuslav Šula: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Broučci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(1920); nedokončeno 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Hermína Týrlová: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Zamilovaný vodník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(1928); s Karlem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Dodalem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Tommy a mořská panna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(1930)</a:t>
            </a:r>
          </a:p>
          <a:p>
            <a:pPr marL="0" indent="0">
              <a:buNone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Ferda Mravenec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(1943)</a:t>
            </a:r>
          </a:p>
          <a:p>
            <a:pPr marL="0" indent="0">
              <a:buNone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Vánoční sen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(1943); nedochováno	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B36BDA9-890F-A900-87FB-EAE0DCA04895}"/>
              </a:ext>
            </a:extLst>
          </p:cNvPr>
          <p:cNvSpPr txBox="1"/>
          <p:nvPr/>
        </p:nvSpPr>
        <p:spPr>
          <a:xfrm>
            <a:off x="317795" y="6352331"/>
            <a:ext cx="3575405" cy="37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Broučci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(1920)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F067232-7DE4-1576-D79F-79A42285B8E8}"/>
              </a:ext>
            </a:extLst>
          </p:cNvPr>
          <p:cNvSpPr txBox="1"/>
          <p:nvPr/>
        </p:nvSpPr>
        <p:spPr>
          <a:xfrm>
            <a:off x="8187930" y="641265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Ferda Mravenec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(1943) </a:t>
            </a:r>
            <a:endParaRPr lang="cs-CZ" dirty="0"/>
          </a:p>
        </p:txBody>
      </p:sp>
      <p:pic>
        <p:nvPicPr>
          <p:cNvPr id="3" name="Online médium 2" title="bonus Ferda Mravenec">
            <a:hlinkClick r:id="" action="ppaction://media"/>
            <a:extLst>
              <a:ext uri="{FF2B5EF4-FFF2-40B4-BE49-F238E27FC236}">
                <a16:creationId xmlns:a16="http://schemas.microsoft.com/office/drawing/2014/main" id="{DA966AB0-675D-D750-3828-5A086AF679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209638" y="3575406"/>
            <a:ext cx="3636791" cy="27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872CA-6D3A-EBDD-CAF6-AAA37969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Počátky filmů pro děti v české kinematografii : situace před rokem 1945</a:t>
            </a:r>
          </a:p>
        </p:txBody>
      </p:sp>
      <p:pic>
        <p:nvPicPr>
          <p:cNvPr id="8" name="Online médium 7" title="Perníková chaloupka | celý film | Česká filmová klasika">
            <a:hlinkClick r:id="" action="ppaction://media"/>
            <a:extLst>
              <a:ext uri="{FF2B5EF4-FFF2-40B4-BE49-F238E27FC236}">
                <a16:creationId xmlns:a16="http://schemas.microsoft.com/office/drawing/2014/main" id="{2BD0E6B6-B7E0-C330-F2C9-4D82DFF51E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23263" y="3212833"/>
            <a:ext cx="6006941" cy="3394151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3A1A454F-2368-9425-7309-F5E3817308EB}"/>
              </a:ext>
            </a:extLst>
          </p:cNvPr>
          <p:cNvSpPr txBox="1">
            <a:spLocks/>
          </p:cNvSpPr>
          <p:nvPr/>
        </p:nvSpPr>
        <p:spPr>
          <a:xfrm>
            <a:off x="838200" y="1788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Hraný film pro děti (?): </a:t>
            </a:r>
            <a:b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Svatopluk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Innemann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:	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Červená karkulka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(1920)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Oldřich Kmínek:	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Perníková chaloupka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(1933)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Sněhurka a sedm trpaslíků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(1933)</a:t>
            </a:r>
          </a:p>
        </p:txBody>
      </p:sp>
      <p:pic>
        <p:nvPicPr>
          <p:cNvPr id="3" name="Online médium 2" title="Červená Karkulka (1920), režie: Svatopluk Innemann">
            <a:hlinkClick r:id="" action="ppaction://media"/>
            <a:extLst>
              <a:ext uri="{FF2B5EF4-FFF2-40B4-BE49-F238E27FC236}">
                <a16:creationId xmlns:a16="http://schemas.microsoft.com/office/drawing/2014/main" id="{36FAFCDC-0321-EC8B-B5EB-DCAAC0B2967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38200" y="3226891"/>
            <a:ext cx="4506791" cy="33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809C0-989B-F044-2344-96E0E8CB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Cambria" panose="02040503050406030204" pitchFamily="18" charset="0"/>
                <a:ea typeface="Cambria" panose="02040503050406030204" pitchFamily="18" charset="0"/>
              </a:rPr>
              <a:t>Počátky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hraných </a:t>
            </a:r>
            <a:r>
              <a:rPr lang="cs-CZ" sz="4400" b="1" dirty="0">
                <a:latin typeface="Cambria" panose="02040503050406030204" pitchFamily="18" charset="0"/>
                <a:ea typeface="Cambria" panose="02040503050406030204" pitchFamily="18" charset="0"/>
              </a:rPr>
              <a:t>filmů pro děti v české kinematografii : poválečná situace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C24C5-7501-BF29-7656-407893F8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společensko-politický diskurz ve vztahu k dětem a mládeži – „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výchova uměním“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zvýšená pozornost státu k mediálnímu obsahu pro děti – děti a mládež jako symbol budovatelské, „socializující se společnosti“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duben 1948 : československá jednotná škola (nejmladší zástupci společnosti jako veřejně činní v zasazování se o budovatelské dílo)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pionýrské organizace, čs. svazy mládeže; dny mládeže, týden dětské radosti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rozhlas, film, divadlo, televize a další součásti mediální sítě chápány jako nástroje k výchově uměním dětí a mládeže; (Ústav pro film a diapozitiv)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socialistický realismus</a:t>
            </a:r>
          </a:p>
        </p:txBody>
      </p:sp>
    </p:spTree>
    <p:extLst>
      <p:ext uri="{BB962C8B-B14F-4D97-AF65-F5344CB8AC3E}">
        <p14:creationId xmlns:p14="http://schemas.microsoft.com/office/powerpoint/2010/main" val="276853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EF7DC2-A2F4-A0CD-840E-83B23360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Sovětský svaz a dětský film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190CA-C603-4E99-A2E7-24E299E4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Produkce sovětských dětských filmů: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Sojuzdětfilm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Sojuzmultfilm</a:t>
            </a:r>
            <a:endParaRPr lang="cs-CZ" sz="1300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1936 : založení </a:t>
            </a:r>
            <a:r>
              <a:rPr lang="cs-CZ" sz="13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Sojuzdětfilmu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specializace na hrané filmy pro děti a mládež </a:t>
            </a:r>
          </a:p>
          <a:p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1948 : </a:t>
            </a:r>
            <a:r>
              <a:rPr lang="cs-CZ" sz="13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Filmové studio Maxima Gorkého</a:t>
            </a:r>
            <a:endParaRPr lang="cs-CZ" sz="1300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300" b="1" dirty="0">
                <a:solidFill>
                  <a:srgbClr val="71D5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Sovětský dětský film jako vzor pro organizační a umělecké pojetí československého dětského filmů</a:t>
            </a:r>
          </a:p>
          <a:p>
            <a:r>
              <a:rPr lang="cs-CZ" sz="1300" i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Zlatý klíček 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alexandr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Ptuško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1939); </a:t>
            </a:r>
            <a:r>
              <a:rPr lang="cs-CZ" sz="1300" i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Timur a jeho parta 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Aledandr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Razumnyj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1940); </a:t>
            </a:r>
            <a:r>
              <a:rPr lang="cs-CZ" sz="1300" i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Zoja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(Lev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Arnštam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1944</a:t>
            </a:r>
            <a:r>
              <a:rPr lang="cs-CZ" sz="13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  <a:r>
              <a:rPr lang="cs-CZ" sz="1300" i="1" dirty="0">
                <a:solidFill>
                  <a:srgbClr val="71D5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300" i="1" dirty="0">
                <a:solidFill>
                  <a:srgbClr val="71D5AD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Slon a švihadlo</a:t>
            </a:r>
            <a:r>
              <a:rPr lang="cs-CZ" sz="1300" i="1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(Ilja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Abramovič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Frez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1945); </a:t>
            </a:r>
            <a:r>
              <a:rPr lang="cs-CZ" sz="1300" i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 pluku 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(Vasilij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Pronin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1946); Trilogie o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Maxiku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Gorkém, </a:t>
            </a:r>
            <a:r>
              <a:rPr lang="cs-CZ" sz="1300" i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Čuk</a:t>
            </a:r>
            <a:r>
              <a:rPr lang="cs-CZ" sz="1300" i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cs-CZ" sz="1300" i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Gek</a:t>
            </a:r>
            <a:r>
              <a:rPr lang="cs-CZ" sz="1300" i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(Ivan </a:t>
            </a:r>
            <a:r>
              <a:rPr lang="cs-CZ" sz="1300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Lukinskij</a:t>
            </a:r>
            <a:r>
              <a:rPr lang="cs-CZ" sz="1300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1953) ad.</a:t>
            </a:r>
          </a:p>
          <a:p>
            <a:endParaRPr lang="cs-CZ" sz="1300" dirty="0">
              <a:solidFill>
                <a:srgbClr val="FEFFFF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A9A10E-33F2-F5B9-9BBE-34D00A2D1F3B}"/>
              </a:ext>
            </a:extLst>
          </p:cNvPr>
          <p:cNvSpPr txBox="1"/>
          <p:nvPr/>
        </p:nvSpPr>
        <p:spPr>
          <a:xfrm>
            <a:off x="8186780" y="6498970"/>
            <a:ext cx="4269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ŽALMAN, Jan. Sovětský film dětem. </a:t>
            </a:r>
            <a:r>
              <a:rPr lang="cs-CZ" sz="1000" i="1" dirty="0">
                <a:latin typeface="Cambria" panose="02040503050406030204" pitchFamily="18" charset="0"/>
                <a:ea typeface="Cambria" panose="02040503050406030204" pitchFamily="18" charset="0"/>
              </a:rPr>
              <a:t>Kino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, 29. 9. 1949, roč. 4, č. 20, s. 302.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3F6AAFF9-3545-411F-52EC-EEB06E378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09" y="446060"/>
            <a:ext cx="3113595" cy="2377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 descr="Obsah obrázku text, osoba, účtenka&#10;&#10;Popis byl vytvořen automaticky">
            <a:extLst>
              <a:ext uri="{FF2B5EF4-FFF2-40B4-BE49-F238E27FC236}">
                <a16:creationId xmlns:a16="http://schemas.microsoft.com/office/drawing/2014/main" id="{A876AA58-282E-D105-4E2A-A13D7D4D5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81" y="2752725"/>
            <a:ext cx="5508094" cy="3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095C7-705F-5773-CF23-1ADEA565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>
                <a:latin typeface="Cambria" panose="02040503050406030204" pitchFamily="18" charset="0"/>
                <a:ea typeface="Cambria" panose="02040503050406030204" pitchFamily="18" charset="0"/>
              </a:rPr>
              <a:t>Počátky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hraných </a:t>
            </a:r>
            <a:r>
              <a:rPr lang="cs-CZ" sz="4400" b="1" dirty="0">
                <a:latin typeface="Cambria" panose="02040503050406030204" pitchFamily="18" charset="0"/>
                <a:ea typeface="Cambria" panose="02040503050406030204" pitchFamily="18" charset="0"/>
              </a:rPr>
              <a:t>filmů pro děti v české kinematografii : poválečná situace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7AD61-A8B5-8DE1-1789-4A428697A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7211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1945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zestátnění kinematografie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dekretem č. 50/1945 Sb. o opatřeních v oblasti filmu (konec platnosti 1993); 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státně-socialistický modus produkce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1946: začínající, nezkušení pracovníci jako tvůrci filmů pro děti – nejnižší kvalifikace i plat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1949 : celopodniková konference Československého státního filmu – zhodnocení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nedostatku látek pro děti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přetrvávající nekvalitní látky s dětskou tematikou, diskuse nad zapojením dětských literárních autorů jako tvůrců námětů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tendence potlačovat fantazijní a kouzelný svět pohádek; dobrodružné filmy odůvodňovat vědeckým obsahem :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Pyšná princezna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(Bořivoj Zeman; 1952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); Cesta do pravěku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AD235E9-00E7-7852-31BB-DE30CD840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42509"/>
              </p:ext>
            </p:extLst>
          </p:nvPr>
        </p:nvGraphicFramePr>
        <p:xfrm>
          <a:off x="1198944" y="5561349"/>
          <a:ext cx="9195785" cy="1256927"/>
        </p:xfrm>
        <a:graphic>
          <a:graphicData uri="http://schemas.openxmlformats.org/drawingml/2006/table">
            <a:tbl>
              <a:tblPr/>
              <a:tblGrid>
                <a:gridCol w="1249003">
                  <a:extLst>
                    <a:ext uri="{9D8B030D-6E8A-4147-A177-3AD203B41FA5}">
                      <a16:colId xmlns:a16="http://schemas.microsoft.com/office/drawing/2014/main" val="3218078466"/>
                    </a:ext>
                  </a:extLst>
                </a:gridCol>
                <a:gridCol w="718177">
                  <a:extLst>
                    <a:ext uri="{9D8B030D-6E8A-4147-A177-3AD203B41FA5}">
                      <a16:colId xmlns:a16="http://schemas.microsoft.com/office/drawing/2014/main" val="2874314518"/>
                    </a:ext>
                  </a:extLst>
                </a:gridCol>
                <a:gridCol w="702564">
                  <a:extLst>
                    <a:ext uri="{9D8B030D-6E8A-4147-A177-3AD203B41FA5}">
                      <a16:colId xmlns:a16="http://schemas.microsoft.com/office/drawing/2014/main" val="2652543151"/>
                    </a:ext>
                  </a:extLst>
                </a:gridCol>
                <a:gridCol w="718177">
                  <a:extLst>
                    <a:ext uri="{9D8B030D-6E8A-4147-A177-3AD203B41FA5}">
                      <a16:colId xmlns:a16="http://schemas.microsoft.com/office/drawing/2014/main" val="3238977903"/>
                    </a:ext>
                  </a:extLst>
                </a:gridCol>
                <a:gridCol w="733789">
                  <a:extLst>
                    <a:ext uri="{9D8B030D-6E8A-4147-A177-3AD203B41FA5}">
                      <a16:colId xmlns:a16="http://schemas.microsoft.com/office/drawing/2014/main" val="2536329938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1046477426"/>
                    </a:ext>
                  </a:extLst>
                </a:gridCol>
                <a:gridCol w="702564">
                  <a:extLst>
                    <a:ext uri="{9D8B030D-6E8A-4147-A177-3AD203B41FA5}">
                      <a16:colId xmlns:a16="http://schemas.microsoft.com/office/drawing/2014/main" val="2396199714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4181327561"/>
                    </a:ext>
                  </a:extLst>
                </a:gridCol>
                <a:gridCol w="702564">
                  <a:extLst>
                    <a:ext uri="{9D8B030D-6E8A-4147-A177-3AD203B41FA5}">
                      <a16:colId xmlns:a16="http://schemas.microsoft.com/office/drawing/2014/main" val="3412628258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2705792292"/>
                    </a:ext>
                  </a:extLst>
                </a:gridCol>
                <a:gridCol w="718177">
                  <a:extLst>
                    <a:ext uri="{9D8B030D-6E8A-4147-A177-3AD203B41FA5}">
                      <a16:colId xmlns:a16="http://schemas.microsoft.com/office/drawing/2014/main" val="1821630371"/>
                    </a:ext>
                  </a:extLst>
                </a:gridCol>
                <a:gridCol w="702564">
                  <a:extLst>
                    <a:ext uri="{9D8B030D-6E8A-4147-A177-3AD203B41FA5}">
                      <a16:colId xmlns:a16="http://schemas.microsoft.com/office/drawing/2014/main" val="1090176180"/>
                    </a:ext>
                  </a:extLst>
                </a:gridCol>
              </a:tblGrid>
              <a:tr h="499074">
                <a:tc>
                  <a:txBody>
                    <a:bodyPr/>
                    <a:lstStyle/>
                    <a:p>
                      <a:pPr marL="381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1945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1946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1947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1948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1949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1950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1951</a:t>
                      </a:r>
                      <a:endParaRPr lang="cs-CZ" dirty="0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1952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1954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1955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754787"/>
                  </a:ext>
                </a:extLst>
              </a:tr>
              <a:tr h="757853">
                <a:tc>
                  <a:txBody>
                    <a:bodyPr/>
                    <a:lstStyle/>
                    <a:p>
                      <a:pPr marL="381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Hrané filmy pro děti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cs-CZ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cs-CZ" dirty="0">
                        <a:effectLst/>
                      </a:endParaRPr>
                    </a:p>
                  </a:txBody>
                  <a:tcPr marL="38100" marR="38100" marT="38100" marB="381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6286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03C5D86-F16B-04B9-DEDC-8E8C2328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944" y="5202997"/>
            <a:ext cx="29976077" cy="55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123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E3A0C-C19C-94A0-F6C0-BA337DB8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noviny, snímek obrazovky&#10;&#10;Popis byl vytvořen automaticky">
            <a:extLst>
              <a:ext uri="{FF2B5EF4-FFF2-40B4-BE49-F238E27FC236}">
                <a16:creationId xmlns:a16="http://schemas.microsoft.com/office/drawing/2014/main" id="{1AF03BE2-1EBD-5061-F4DB-1DACB8D33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" y="119642"/>
            <a:ext cx="8083832" cy="5931197"/>
          </a:xfrm>
        </p:spPr>
      </p:pic>
      <p:pic>
        <p:nvPicPr>
          <p:cNvPr id="7" name="Obrázek 6" descr="Obsah obrázku text, noviny&#10;&#10;Popis byl vytvořen automaticky">
            <a:extLst>
              <a:ext uri="{FF2B5EF4-FFF2-40B4-BE49-F238E27FC236}">
                <a16:creationId xmlns:a16="http://schemas.microsoft.com/office/drawing/2014/main" id="{73AB81C0-76AD-624A-3843-BF532FF4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3" y="1690688"/>
            <a:ext cx="8505452" cy="6134428"/>
          </a:xfrm>
          <a:prstGeom prst="rect">
            <a:avLst/>
          </a:prstGeom>
        </p:spPr>
      </p:pic>
      <p:pic>
        <p:nvPicPr>
          <p:cNvPr id="9" name="Obrázek 8" descr="Obsah obrázku text, noviny, snímek obrazovky&#10;&#10;Popis byl vytvořen automaticky">
            <a:extLst>
              <a:ext uri="{FF2B5EF4-FFF2-40B4-BE49-F238E27FC236}">
                <a16:creationId xmlns:a16="http://schemas.microsoft.com/office/drawing/2014/main" id="{8145699C-D36A-2952-930D-400A31B7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2" y="3799149"/>
            <a:ext cx="8345214" cy="6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ACF695-3A8B-0E53-CDFC-4EC2DD05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cs-CZ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Počátky filmů pro děti v české kinematografii : poválečná situace</a:t>
            </a: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5" name="Online médium 4" title="Vánocní Sen / A Christmas Dream - 1946">
            <a:hlinkClick r:id="" action="ppaction://media"/>
            <a:extLst>
              <a:ext uri="{FF2B5EF4-FFF2-40B4-BE49-F238E27FC236}">
                <a16:creationId xmlns:a16="http://schemas.microsoft.com/office/drawing/2014/main" id="{839D09F4-BF38-C1BF-E8DB-4A147EE22B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3985" y="456766"/>
            <a:ext cx="5212080" cy="3909060"/>
          </a:xfrm>
          <a:prstGeom prst="rect">
            <a:avLst/>
          </a:prstGeom>
        </p:spPr>
      </p:pic>
      <p:pic>
        <p:nvPicPr>
          <p:cNvPr id="4" name="Online médium 3" title="Na dobré stopě">
            <a:hlinkClick r:id="" action="ppaction://media"/>
            <a:extLst>
              <a:ext uri="{FF2B5EF4-FFF2-40B4-BE49-F238E27FC236}">
                <a16:creationId xmlns:a16="http://schemas.microsoft.com/office/drawing/2014/main" id="{3214CD0A-2316-E925-9D97-AA391A75965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345935" y="456766"/>
            <a:ext cx="5212080" cy="39090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75A31-6ABD-E043-02AF-608E87EF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1" y="5513832"/>
            <a:ext cx="6976872" cy="1344168"/>
          </a:xfrm>
        </p:spPr>
        <p:txBody>
          <a:bodyPr anchor="ctr">
            <a:normAutofit fontScale="85000" lnSpcReduction="10000"/>
          </a:bodyPr>
          <a:lstStyle/>
          <a:p>
            <a:r>
              <a:rPr lang="cs-CZ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Vánoční sen </a:t>
            </a:r>
            <a:r>
              <a:rPr lang="cs-CZ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(Karel Zeman, Bořivoj Zeman; 1945; krátkometrážní)</a:t>
            </a:r>
          </a:p>
          <a:p>
            <a:r>
              <a:rPr lang="cs-CZ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Kouzelný míč; Pionýrská abeceda </a:t>
            </a:r>
            <a:r>
              <a:rPr lang="cs-CZ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(Karel Baroch; 1949; krátkometrážní/středometrážní) – </a:t>
            </a:r>
            <a:r>
              <a:rPr lang="cs-CZ" sz="17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vyr</a:t>
            </a:r>
            <a:r>
              <a:rPr lang="cs-CZ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Krátký film Praha (sekce „Filmové hry“)</a:t>
            </a:r>
          </a:p>
          <a:p>
            <a:r>
              <a:rPr lang="cs-CZ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dobré stopě</a:t>
            </a:r>
            <a:r>
              <a:rPr lang="cs-CZ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cs-CZ" sz="1700" b="1" i="1" dirty="0">
                <a:solidFill>
                  <a:srgbClr val="31A9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Zelená knížka </a:t>
            </a:r>
            <a:r>
              <a:rPr lang="cs-CZ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(Josef Mach, 1948); </a:t>
            </a:r>
            <a:r>
              <a:rPr lang="cs-CZ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Křížová trojka </a:t>
            </a:r>
            <a:r>
              <a:rPr lang="cs-CZ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(Václav </a:t>
            </a:r>
            <a:r>
              <a:rPr lang="cs-CZ" sz="17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Gajer</a:t>
            </a:r>
            <a:r>
              <a:rPr lang="cs-CZ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1948)</a:t>
            </a:r>
          </a:p>
          <a:p>
            <a:endParaRPr lang="cs-CZ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82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11127</TotalTime>
  <Words>1413</Words>
  <Application>Microsoft Office PowerPoint</Application>
  <PresentationFormat>Širokoúhlá obrazovka</PresentationFormat>
  <Paragraphs>103</Paragraphs>
  <Slides>14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Motiv Office</vt:lpstr>
      <vt:lpstr>FAVh046  DĚTSKÝ FILM</vt:lpstr>
      <vt:lpstr>Zdroje</vt:lpstr>
      <vt:lpstr>Počátky filmů pro děti v české kinematografii : situace před rokem 1945</vt:lpstr>
      <vt:lpstr>Počátky filmů pro děti v české kinematografii : situace před rokem 1945</vt:lpstr>
      <vt:lpstr>Počátky hraných filmů pro děti v české kinematografii : poválečná situace</vt:lpstr>
      <vt:lpstr>Sovětský svaz a dětský film</vt:lpstr>
      <vt:lpstr>Počátky hraných filmů pro děti v české kinematografii : poválečná situace</vt:lpstr>
      <vt:lpstr>Prezentace aplikace PowerPoint</vt:lpstr>
      <vt:lpstr>Počátky filmů pro děti v české kinematografii : poválečná situace</vt:lpstr>
      <vt:lpstr>50. léta a hraný film pro děti v české kinematografii</vt:lpstr>
      <vt:lpstr>50. léta a hraný film pro děti v české kinematografii</vt:lpstr>
      <vt:lpstr>60. léta a hraný film pro děti v české kinematografii </vt:lpstr>
      <vt:lpstr>Ota Hofman : Několik poznámek k historii a problematice hraného filmu pro děti a mládež (1962) (konference o dětském filmu) </vt:lpstr>
      <vt:lpstr>Projekce 24. října v 18:00 v kinosále 34:  Povídky o dětech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FAVh046  DĚTSKÝ FILM</dc:title>
  <dc:creator>Kateřina Šrámková</dc:creator>
  <cp:lastModifiedBy>Kateřina Šrámková</cp:lastModifiedBy>
  <cp:revision>17</cp:revision>
  <dcterms:created xsi:type="dcterms:W3CDTF">2022-10-16T18:54:38Z</dcterms:created>
  <dcterms:modified xsi:type="dcterms:W3CDTF">2022-10-29T16:53:08Z</dcterms:modified>
</cp:coreProperties>
</file>