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2" r:id="rId1"/>
  </p:sldMasterIdLst>
  <p:notesMasterIdLst>
    <p:notesMasterId r:id="rId32"/>
  </p:notesMasterIdLst>
  <p:sldIdLst>
    <p:sldId id="258" r:id="rId2"/>
    <p:sldId id="262" r:id="rId3"/>
    <p:sldId id="260" r:id="rId4"/>
    <p:sldId id="257" r:id="rId5"/>
    <p:sldId id="284" r:id="rId6"/>
    <p:sldId id="259" r:id="rId7"/>
    <p:sldId id="261" r:id="rId8"/>
    <p:sldId id="264" r:id="rId9"/>
    <p:sldId id="263" r:id="rId10"/>
    <p:sldId id="289" r:id="rId11"/>
    <p:sldId id="274" r:id="rId12"/>
    <p:sldId id="275" r:id="rId13"/>
    <p:sldId id="267" r:id="rId14"/>
    <p:sldId id="285" r:id="rId15"/>
    <p:sldId id="266" r:id="rId16"/>
    <p:sldId id="281" r:id="rId17"/>
    <p:sldId id="268" r:id="rId18"/>
    <p:sldId id="283" r:id="rId19"/>
    <p:sldId id="269" r:id="rId20"/>
    <p:sldId id="282" r:id="rId21"/>
    <p:sldId id="270" r:id="rId22"/>
    <p:sldId id="271" r:id="rId23"/>
    <p:sldId id="286" r:id="rId24"/>
    <p:sldId id="272" r:id="rId25"/>
    <p:sldId id="287" r:id="rId26"/>
    <p:sldId id="273" r:id="rId27"/>
    <p:sldId id="278" r:id="rId28"/>
    <p:sldId id="277" r:id="rId29"/>
    <p:sldId id="279" r:id="rId30"/>
    <p:sldId id="288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35B315-3E2D-2D26-9C9A-A3DA85F08A62}" v="160" dt="2022-09-23T19:51:41.584"/>
    <p1510:client id="{093D0059-7C96-440C-BC52-05B29E8AD40F}" v="73" dt="2022-10-06T19:31:17.280"/>
    <p1510:client id="{1454D8DE-58E0-6775-97F8-1A50EF9D4AA9}" v="158" dt="2022-10-24T14:44:28.268"/>
    <p1510:client id="{4B91540F-5A37-4F3E-596A-7103D1FD6A01}" v="329" dt="2022-09-14T11:32:36.416"/>
    <p1510:client id="{514EC4FC-8391-C850-6710-B76B8412AE91}" v="493" dt="2022-09-25T16:46:45.237"/>
    <p1510:client id="{627FF51B-CEA4-416F-E304-AC21484FAEA8}" v="31" dt="2022-10-23T12:15:01.480"/>
    <p1510:client id="{7C22607D-BA16-A14D-EC9A-7FC5BAD0D22D}" v="70" dt="2022-10-20T16:08:16.962"/>
    <p1510:client id="{850F0DC8-5762-9EB0-89CB-458F1ECF83E9}" v="370" dt="2022-09-21T10:15:30.221"/>
    <p1510:client id="{89BFEB87-F9ED-88C6-3268-5036CBFAB7AF}" v="863" dt="2022-09-03T16:06:11.547"/>
    <p1510:client id="{9459434E-F2E1-1319-7D54-98963ABD4A5A}" v="7" dt="2022-09-02T20:11:37.815"/>
    <p1510:client id="{B2ACC9AB-4EF5-240F-255F-2A4A8B9B8195}" v="465" dt="2022-09-18T13:55:53.695"/>
    <p1510:client id="{BE7895E3-D304-8AF7-F1C4-F294A2D4BB81}" v="2848" dt="2022-09-17T16:16:30.673"/>
    <p1510:client id="{D1AD2411-7378-6C43-0453-E16D2F62796E}" v="112" dt="2022-10-22T14:27:07.365"/>
    <p1510:client id="{F2B704E4-C69A-4B1B-2FF6-16C1B9DC851F}" v="184" dt="2022-09-22T11:59:44.130"/>
    <p1510:client id="{F2C18712-EE9D-41FB-9FFC-BD90BE507068}" v="43" dt="2022-09-02T17:09:19.324"/>
    <p1510:client id="{FA71F765-A089-EF14-AF84-2BAEC3261EB3}" v="7" dt="2022-09-23T16:25:07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603" autoAdjust="0"/>
    <p:restoredTop sz="86409" autoAdjust="0"/>
  </p:normalViewPr>
  <p:slideViewPr>
    <p:cSldViewPr snapToGrid="0">
      <p:cViewPr varScale="1">
        <p:scale>
          <a:sx n="69" d="100"/>
          <a:sy n="69" d="100"/>
        </p:scale>
        <p:origin x="259" y="62"/>
      </p:cViewPr>
      <p:guideLst/>
    </p:cSldViewPr>
  </p:slideViewPr>
  <p:outlineViewPr>
    <p:cViewPr>
      <p:scale>
        <a:sx n="33" d="100"/>
        <a:sy n="33" d="100"/>
      </p:scale>
      <p:origin x="0" y="-191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49AC9-69B1-4D2E-A330-067296B9B5BC}" type="datetimeFigureOut">
              <a:t>26.10.2022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5DE8D-288E-4E87-8AD4-55DB01C13D1A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220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8D-288E-4E87-8AD4-55DB01C13D1A}" type="slidenum">
              <a:rPr lang="cs-CZ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359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8D-288E-4E87-8AD4-55DB01C13D1A}" type="slidenum">
              <a:rPr lang="cs-CZ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9733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8D-288E-4E87-8AD4-55DB01C13D1A}" type="slidenum">
              <a:rPr lang="cs-CZ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7053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8D-288E-4E87-8AD4-55DB01C13D1A}" type="slidenum">
              <a:rPr lang="cs-CZ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6434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8D-288E-4E87-8AD4-55DB01C13D1A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250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8D-288E-4E87-8AD4-55DB01C13D1A}" type="slidenum"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4063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8D-288E-4E87-8AD4-55DB01C13D1A}" type="slidenum"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590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8D-288E-4E87-8AD4-55DB01C13D1A}" type="slidenum"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70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8D-288E-4E87-8AD4-55DB01C13D1A}" type="slidenum"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713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8D-288E-4E87-8AD4-55DB01C13D1A}" type="slidenum"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0243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8D-288E-4E87-8AD4-55DB01C13D1A}" type="slidenum"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443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err="1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8D-288E-4E87-8AD4-55DB01C13D1A}" type="slidenum">
              <a:rPr lang="cs-CZ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333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8D-288E-4E87-8AD4-55DB01C13D1A}" type="slidenum">
              <a:rPr lang="cs-CZ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324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44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3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68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19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35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30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7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26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93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11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18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rAmvODlKj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6" descr="Obsah obrázku pes, dav&#10;&#10;Popis se vygeneroval automaticky.">
            <a:extLst>
              <a:ext uri="{FF2B5EF4-FFF2-40B4-BE49-F238E27FC236}">
                <a16:creationId xmlns:a16="http://schemas.microsoft.com/office/drawing/2014/main" id="{2AC8FD77-ED18-CFCB-3ADE-45A665D27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9" t="18830" r="2998" b="41133"/>
          <a:stretch/>
        </p:blipFill>
        <p:spPr>
          <a:xfrm>
            <a:off x="20" y="10"/>
            <a:ext cx="12220910" cy="686309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C1CA635-2D9C-4E3E-820F-5FE35AC14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rgbClr val="3C324D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cs typeface="Calibri Light"/>
              </a:rPr>
              <a:t>KORUNOVACE MADON:</a:t>
            </a:r>
            <a:br>
              <a:rPr lang="cs-CZ" dirty="0">
                <a:solidFill>
                  <a:srgbClr val="FFFFFF"/>
                </a:solidFill>
                <a:cs typeface="Calibri Light"/>
              </a:rPr>
            </a:br>
            <a:r>
              <a:rPr lang="cs-CZ" dirty="0">
                <a:solidFill>
                  <a:srgbClr val="FFFFFF"/>
                </a:solidFill>
                <a:cs typeface="Calibri Light"/>
              </a:rPr>
              <a:t>ZOSOBNĚNÍ BAROKA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vert="horz" lIns="91440" tIns="45720" rIns="91440" bIns="45720" rtlCol="0">
            <a:normAutofit/>
          </a:bodyPr>
          <a:lstStyle/>
          <a:p>
            <a:pPr rtl="0"/>
            <a:r>
              <a:rPr lang="cs-CZ" dirty="0">
                <a:solidFill>
                  <a:srgbClr val="FFFFFF"/>
                </a:solidFill>
                <a:latin typeface="Tw Cen MT"/>
                <a:ea typeface="Segoe UI"/>
                <a:cs typeface="Segoe UI"/>
              </a:rPr>
              <a:t>HIA278 Barokní kultura </a:t>
            </a:r>
            <a:r>
              <a:rPr lang="en-US" dirty="0">
                <a:solidFill>
                  <a:srgbClr val="FFFFFF"/>
                </a:solidFill>
                <a:latin typeface="Tw Cen MT"/>
                <a:ea typeface="Segoe UI"/>
                <a:cs typeface="Segoe UI"/>
              </a:rPr>
              <a:t>​</a:t>
            </a:r>
          </a:p>
          <a:p>
            <a:pPr rtl="0"/>
            <a:r>
              <a:rPr lang="cs-CZ" dirty="0">
                <a:solidFill>
                  <a:srgbClr val="FFFFFF"/>
                </a:solidFill>
                <a:latin typeface="Tw Cen MT"/>
                <a:ea typeface="Segoe UI"/>
                <a:cs typeface="Segoe UI"/>
              </a:rPr>
              <a:t>ve střední Evropě </a:t>
            </a:r>
            <a:endParaRPr lang="cs-CZ" dirty="0">
              <a:solidFill>
                <a:srgbClr val="FFFFFF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0E62FBC-456F-48AE-91ED-3956405D7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ál 7">
            <a:extLst>
              <a:ext uri="{FF2B5EF4-FFF2-40B4-BE49-F238E27FC236}">
                <a16:creationId xmlns:a16="http://schemas.microsoft.com/office/drawing/2014/main" id="{ACCE376B-9C73-3DA8-7791-B1901424DF59}"/>
              </a:ext>
            </a:extLst>
          </p:cNvPr>
          <p:cNvSpPr/>
          <p:nvPr/>
        </p:nvSpPr>
        <p:spPr>
          <a:xfrm>
            <a:off x="4885898" y="82057"/>
            <a:ext cx="2661780" cy="876821"/>
          </a:xfrm>
          <a:prstGeom prst="ellipse">
            <a:avLst/>
          </a:prstGeom>
          <a:noFill/>
          <a:ln>
            <a:solidFill>
              <a:srgbClr val="D415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03BF48A-EE81-E266-A647-BE5FA695E531}"/>
              </a:ext>
            </a:extLst>
          </p:cNvPr>
          <p:cNvSpPr txBox="1"/>
          <p:nvPr/>
        </p:nvSpPr>
        <p:spPr>
          <a:xfrm>
            <a:off x="8391525" y="85725"/>
            <a:ext cx="37528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ighlight>
                  <a:srgbClr val="800080"/>
                </a:highlight>
                <a:latin typeface="arial"/>
                <a:cs typeface="arial"/>
              </a:rPr>
              <a:t>Marie </a:t>
            </a:r>
            <a:r>
              <a:rPr lang="en-US" dirty="0" err="1">
                <a:highlight>
                  <a:srgbClr val="800080"/>
                </a:highlight>
                <a:latin typeface="arial"/>
                <a:cs typeface="arial"/>
              </a:rPr>
              <a:t>jako</a:t>
            </a:r>
            <a:r>
              <a:rPr lang="en-US" dirty="0">
                <a:highlight>
                  <a:srgbClr val="800080"/>
                </a:highlight>
                <a:latin typeface="arial"/>
                <a:cs typeface="arial"/>
              </a:rPr>
              <a:t> </a:t>
            </a:r>
            <a:r>
              <a:rPr lang="en-US" dirty="0" err="1">
                <a:highlight>
                  <a:srgbClr val="800080"/>
                </a:highlight>
                <a:latin typeface="arial"/>
                <a:cs typeface="arial"/>
              </a:rPr>
              <a:t>královna</a:t>
            </a:r>
            <a:r>
              <a:rPr lang="en-US" dirty="0">
                <a:highlight>
                  <a:srgbClr val="800080"/>
                </a:highlight>
                <a:latin typeface="arial"/>
                <a:cs typeface="arial"/>
              </a:rPr>
              <a:t> </a:t>
            </a:r>
            <a:r>
              <a:rPr lang="en-US" dirty="0" err="1">
                <a:highlight>
                  <a:srgbClr val="800080"/>
                </a:highlight>
                <a:latin typeface="arial"/>
                <a:cs typeface="arial"/>
              </a:rPr>
              <a:t>nebes</a:t>
            </a:r>
            <a:endParaRPr lang="cs-CZ">
              <a:highlight>
                <a:srgbClr val="800080"/>
              </a:highlight>
              <a:latin typeface="Tw Cen MT" panose="020B0602020104020603"/>
              <a:cs typeface="arial"/>
            </a:endParaRPr>
          </a:p>
          <a:p>
            <a:r>
              <a:rPr lang="en-US" dirty="0">
                <a:highlight>
                  <a:srgbClr val="800080"/>
                </a:highlight>
                <a:latin typeface="arial"/>
                <a:cs typeface="arial"/>
              </a:rPr>
              <a:t>Diego </a:t>
            </a:r>
            <a:r>
              <a:rPr lang="en-US" dirty="0" err="1">
                <a:highlight>
                  <a:srgbClr val="800080"/>
                </a:highlight>
                <a:latin typeface="arial"/>
                <a:cs typeface="arial"/>
              </a:rPr>
              <a:t>Vélazquez</a:t>
            </a:r>
            <a:endParaRPr lang="en-US">
              <a:highlight>
                <a:srgbClr val="800080"/>
              </a:highligh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6441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C1C645-7F2E-FAC1-124C-E1DC94C8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19EE8F-D149-949D-8316-CFA3EA91B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Ks. Janusz Pasierb: Matka Boska Częstochowska w kulcie i kulturze polskiej">
            <a:extLst>
              <a:ext uri="{FF2B5EF4-FFF2-40B4-BE49-F238E27FC236}">
                <a16:creationId xmlns:a16="http://schemas.microsoft.com/office/drawing/2014/main" id="{073FA2FF-B149-FA4C-DF91-05D99BE5B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" y="0"/>
            <a:ext cx="10283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8F57BAD1-6CEF-8D44-F635-9CB11810DEC4}"/>
              </a:ext>
            </a:extLst>
          </p:cNvPr>
          <p:cNvSpPr/>
          <p:nvPr/>
        </p:nvSpPr>
        <p:spPr>
          <a:xfrm>
            <a:off x="2770908" y="1901675"/>
            <a:ext cx="3537528" cy="3371273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0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C1BAE-70BE-1DE8-69EB-148566BF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ZÁZRAČNOST OBRAZU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5A6181-2AEB-CFA7-A24F-CFA53932C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45720" tIns="45720" rIns="45720" bIns="45720" rtlCol="0" anchor="t">
            <a:normAutofit/>
          </a:bodyPr>
          <a:lstStyle/>
          <a:p>
            <a:pPr algn="just">
              <a:buFont typeface="Wingdings,Sans-Serif" panose="020B0602020104020603" pitchFamily="34" charset="0"/>
              <a:buChar char="v"/>
            </a:pPr>
            <a:r>
              <a:rPr lang="cs-CZ" sz="2800" dirty="0">
                <a:ea typeface="+mn-lt"/>
                <a:cs typeface="+mn-lt"/>
              </a:rPr>
              <a:t> o 70% zázraků informovala šlechta</a:t>
            </a:r>
            <a:endParaRPr lang="en-US" sz="2800" dirty="0">
              <a:ea typeface="+mn-lt"/>
              <a:cs typeface="+mn-lt"/>
            </a:endParaRPr>
          </a:p>
          <a:p>
            <a:pPr algn="just">
              <a:buFont typeface="Wingdings,Sans-Serif" panose="020B0602020104020603" pitchFamily="34" charset="0"/>
              <a:buChar char="v"/>
            </a:pPr>
            <a:r>
              <a:rPr lang="cs-CZ" sz="2800" dirty="0">
                <a:ea typeface="+mn-lt"/>
                <a:cs typeface="+mn-lt"/>
              </a:rPr>
              <a:t> obraz mohl být zvláště zázračný pro určité společenské vrstvy či konfese</a:t>
            </a:r>
            <a:endParaRPr lang="en-US" sz="2800" dirty="0">
              <a:ea typeface="+mn-lt"/>
              <a:cs typeface="+mn-lt"/>
            </a:endParaRPr>
          </a:p>
          <a:p>
            <a:pPr algn="just">
              <a:buFont typeface="Wingdings,Sans-Serif" panose="020B0602020104020603" pitchFamily="34" charset="0"/>
              <a:buChar char="v"/>
            </a:pPr>
            <a:endParaRPr lang="cs-CZ" sz="2800"/>
          </a:p>
        </p:txBody>
      </p:sp>
    </p:spTree>
    <p:extLst>
      <p:ext uri="{BB962C8B-B14F-4D97-AF65-F5344CB8AC3E}">
        <p14:creationId xmlns:p14="http://schemas.microsoft.com/office/powerpoint/2010/main" val="55690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1B3F9D-C5AA-EA22-4488-D96582B0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cs-CZ"/>
              <a:t>KNIHY ZÁZRAKŮ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702C91-02E7-101A-CDAD-B71957E4F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 anchor="t">
            <a:normAutofit lnSpcReduction="10000"/>
          </a:bodyPr>
          <a:lstStyle/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vychází z antické tradice, rozšiřování kultu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zázraky v Novém zákoně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činnost sv. Augustina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Tridentský koncil, role biskupa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vedeny i v nekatolických konfesích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netypické pro pravoslaví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rukopisy/staré tisky</a:t>
            </a:r>
          </a:p>
        </p:txBody>
      </p:sp>
      <p:pic>
        <p:nvPicPr>
          <p:cNvPr id="5" name="Obrázek 5" descr="Obsah obrázku osoba&#10;&#10;Popis se vygeneroval automaticky.">
            <a:extLst>
              <a:ext uri="{FF2B5EF4-FFF2-40B4-BE49-F238E27FC236}">
                <a16:creationId xmlns:a16="http://schemas.microsoft.com/office/drawing/2014/main" id="{40265CD5-6E8D-B7CA-AF55-1CD9B36BE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9" r="7552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73DFD5C5-12F8-10F9-4BC7-2F1D149507C8}"/>
              </a:ext>
            </a:extLst>
          </p:cNvPr>
          <p:cNvSpPr/>
          <p:nvPr/>
        </p:nvSpPr>
        <p:spPr>
          <a:xfrm>
            <a:off x="11279875" y="1550158"/>
            <a:ext cx="909850" cy="90985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912EF441-643E-2E29-D272-3DF62A1E80BB}"/>
              </a:ext>
            </a:extLst>
          </p:cNvPr>
          <p:cNvSpPr/>
          <p:nvPr/>
        </p:nvSpPr>
        <p:spPr>
          <a:xfrm>
            <a:off x="9153098" y="5951560"/>
            <a:ext cx="909850" cy="90985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1B60E042-5F48-CA2D-CDC1-2098AAA2A80E}"/>
              </a:ext>
            </a:extLst>
          </p:cNvPr>
          <p:cNvSpPr/>
          <p:nvPr/>
        </p:nvSpPr>
        <p:spPr>
          <a:xfrm>
            <a:off x="8027158" y="2414516"/>
            <a:ext cx="1296536" cy="1137312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36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65122-89FC-1BCF-AAB9-AC5073D34179}"/>
              </a:ext>
            </a:extLst>
          </p:cNvPr>
          <p:cNvSpPr>
            <a:spLocks noGrp="1"/>
          </p:cNvSpPr>
          <p:nvPr/>
        </p:nvSpPr>
        <p:spPr>
          <a:xfrm>
            <a:off x="1024128" y="585216"/>
            <a:ext cx="80182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/>
              <a:t>TYPOLOGIE ZÁZRAKŮ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5FC302-8C97-57BA-38FC-BD360CCEF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8018271" cy="4023360"/>
          </a:xfrm>
        </p:spPr>
        <p:txBody>
          <a:bodyPr vert="horz" lIns="45720" tIns="45720" rIns="45720" bIns="45720" rtlCol="0" anchor="t">
            <a:noAutofit/>
          </a:bodyPr>
          <a:lstStyle/>
          <a:p>
            <a:pPr marL="457200" indent="-457200" algn="just">
              <a:buFont typeface="Wingdings,Sans-Serif" panose="020B0602020104020603" pitchFamily="34" charset="0"/>
              <a:buChar char="v"/>
            </a:pPr>
            <a:r>
              <a:rPr lang="en-US" sz="2800" b="1" dirty="0"/>
              <a:t>1. </a:t>
            </a:r>
            <a:r>
              <a:rPr lang="en-US" sz="2800" b="1" dirty="0" err="1"/>
              <a:t>zázračná</a:t>
            </a:r>
            <a:r>
              <a:rPr lang="en-US" sz="2800" b="1" dirty="0"/>
              <a:t> </a:t>
            </a:r>
            <a:r>
              <a:rPr lang="en-US" sz="2800" b="1" dirty="0" err="1"/>
              <a:t>uzdravení</a:t>
            </a:r>
            <a:endParaRPr lang="en-US" sz="2800" dirty="0" err="1"/>
          </a:p>
          <a:p>
            <a:pPr marL="0" indent="0" algn="just">
              <a:buNone/>
            </a:pPr>
            <a:r>
              <a:rPr lang="en-US" sz="2800" dirty="0"/>
              <a:t>1749: Michal </a:t>
            </a:r>
            <a:r>
              <a:rPr lang="en-US" sz="2800" dirty="0" err="1"/>
              <a:t>Barwiński</a:t>
            </a:r>
            <a:r>
              <a:rPr lang="en-US" sz="2800" dirty="0"/>
              <a:t> </a:t>
            </a:r>
            <a:r>
              <a:rPr lang="en-US" sz="2800" dirty="0" err="1"/>
              <a:t>vypadl</a:t>
            </a:r>
            <a:r>
              <a:rPr lang="en-US" sz="2800" dirty="0"/>
              <a:t> za </a:t>
            </a:r>
            <a:r>
              <a:rPr lang="en-US" sz="2800" dirty="0" err="1"/>
              <a:t>jízdy</a:t>
            </a:r>
            <a:r>
              <a:rPr lang="en-US" sz="2800" dirty="0"/>
              <a:t> z </a:t>
            </a:r>
            <a:r>
              <a:rPr lang="en-US" sz="2800" dirty="0" err="1"/>
              <a:t>kočáru</a:t>
            </a:r>
            <a:r>
              <a:rPr lang="en-US" sz="2800" dirty="0"/>
              <a:t>:</a:t>
            </a:r>
          </a:p>
          <a:p>
            <a:pPr marL="0" indent="0" algn="just">
              <a:buNone/>
            </a:pPr>
            <a:r>
              <a:rPr lang="en-US" sz="2800" dirty="0"/>
              <a:t>"</a:t>
            </a:r>
            <a:r>
              <a:rPr lang="en-US" sz="2800" dirty="0" err="1"/>
              <a:t>Poranil</a:t>
            </a:r>
            <a:r>
              <a:rPr lang="en-US" sz="2800" dirty="0"/>
              <a:t> </a:t>
            </a:r>
            <a:r>
              <a:rPr lang="en-US" sz="2800" dirty="0" err="1"/>
              <a:t>si</a:t>
            </a:r>
            <a:r>
              <a:rPr lang="en-US" sz="2800" dirty="0"/>
              <a:t> </a:t>
            </a:r>
            <a:r>
              <a:rPr lang="en-US" sz="2800" dirty="0" err="1"/>
              <a:t>těžce</a:t>
            </a:r>
            <a:r>
              <a:rPr lang="en-US" sz="2800" dirty="0"/>
              <a:t> </a:t>
            </a:r>
            <a:r>
              <a:rPr lang="en-US" sz="2800" dirty="0" err="1"/>
              <a:t>levý</a:t>
            </a:r>
            <a:r>
              <a:rPr lang="en-US" sz="2800" dirty="0"/>
              <a:t> </a:t>
            </a:r>
            <a:r>
              <a:rPr lang="en-US" sz="2800" dirty="0" err="1"/>
              <a:t>bok</a:t>
            </a:r>
            <a:r>
              <a:rPr lang="en-US" sz="2800" dirty="0"/>
              <a:t> a </a:t>
            </a:r>
            <a:r>
              <a:rPr lang="en-US" sz="2800" dirty="0" err="1"/>
              <a:t>zlomil</a:t>
            </a:r>
            <a:r>
              <a:rPr lang="en-US" sz="2800" dirty="0"/>
              <a:t> </a:t>
            </a:r>
            <a:r>
              <a:rPr lang="en-US" sz="2800" dirty="0" err="1"/>
              <a:t>žebra</a:t>
            </a:r>
            <a:r>
              <a:rPr lang="en-US" sz="2800" dirty="0"/>
              <a:t>, </a:t>
            </a:r>
            <a:r>
              <a:rPr lang="en-US" sz="2800" dirty="0" err="1"/>
              <a:t>nemohl</a:t>
            </a:r>
            <a:r>
              <a:rPr lang="en-US" sz="2800" dirty="0"/>
              <a:t> </a:t>
            </a:r>
            <a:r>
              <a:rPr lang="en-US" sz="2800" dirty="0" err="1"/>
              <a:t>dýchat</a:t>
            </a:r>
            <a:r>
              <a:rPr lang="en-US" sz="2800" dirty="0"/>
              <a:t>, </a:t>
            </a:r>
            <a:r>
              <a:rPr lang="en-US" sz="2800" dirty="0" err="1"/>
              <a:t>druhý</a:t>
            </a:r>
            <a:r>
              <a:rPr lang="en-US" sz="2800" dirty="0"/>
              <a:t> den </a:t>
            </a:r>
            <a:r>
              <a:rPr lang="en-US" sz="2800" dirty="0" err="1"/>
              <a:t>si</a:t>
            </a:r>
            <a:r>
              <a:rPr lang="en-US" sz="2800" dirty="0"/>
              <a:t> </a:t>
            </a:r>
            <a:r>
              <a:rPr lang="en-US" sz="2800" dirty="0" err="1"/>
              <a:t>nechal</a:t>
            </a:r>
            <a:r>
              <a:rPr lang="en-US" sz="2800" dirty="0"/>
              <a:t> </a:t>
            </a:r>
            <a:r>
              <a:rPr lang="en-US" sz="2800" dirty="0" err="1"/>
              <a:t>pustil</a:t>
            </a:r>
            <a:r>
              <a:rPr lang="en-US" sz="2800" dirty="0"/>
              <a:t> </a:t>
            </a:r>
            <a:r>
              <a:rPr lang="en-US" sz="2800" dirty="0" err="1"/>
              <a:t>žilou</a:t>
            </a:r>
            <a:r>
              <a:rPr lang="en-US" sz="2800" dirty="0"/>
              <a:t>, </a:t>
            </a:r>
            <a:r>
              <a:rPr lang="en-US" sz="2800" dirty="0" err="1"/>
              <a:t>objednal</a:t>
            </a:r>
            <a:r>
              <a:rPr lang="en-US" sz="2800" dirty="0"/>
              <a:t> </a:t>
            </a:r>
            <a:r>
              <a:rPr lang="en-US" sz="2800" dirty="0" err="1"/>
              <a:t>si</a:t>
            </a:r>
            <a:r>
              <a:rPr lang="en-US" sz="2800" dirty="0"/>
              <a:t> </a:t>
            </a:r>
            <a:r>
              <a:rPr lang="en-US" sz="2800" dirty="0" err="1"/>
              <a:t>také</a:t>
            </a:r>
            <a:r>
              <a:rPr lang="en-US" sz="2800" dirty="0"/>
              <a:t> u </a:t>
            </a:r>
            <a:r>
              <a:rPr lang="en-US" sz="2800" dirty="0" err="1"/>
              <a:t>lékárníka</a:t>
            </a:r>
            <a:r>
              <a:rPr lang="en-US" sz="2800" dirty="0"/>
              <a:t> v </a:t>
            </a:r>
            <a:r>
              <a:rPr lang="en-US" sz="2800" dirty="0" err="1"/>
              <a:t>Zamośći</a:t>
            </a:r>
            <a:r>
              <a:rPr lang="en-US" sz="2800" dirty="0"/>
              <a:t> </a:t>
            </a:r>
            <a:r>
              <a:rPr lang="en-US" sz="2800" dirty="0" err="1"/>
              <a:t>mazání</a:t>
            </a:r>
            <a:r>
              <a:rPr lang="en-US" sz="2800" dirty="0"/>
              <a:t> a </a:t>
            </a:r>
            <a:r>
              <a:rPr lang="en-US" sz="2800" dirty="0" err="1"/>
              <a:t>další</a:t>
            </a:r>
            <a:r>
              <a:rPr lang="en-US" sz="2800" dirty="0"/>
              <a:t> </a:t>
            </a:r>
            <a:r>
              <a:rPr lang="en-US" sz="2800" dirty="0" err="1"/>
              <a:t>léky</a:t>
            </a:r>
            <a:r>
              <a:rPr lang="en-US" sz="2800" dirty="0"/>
              <a:t>, </a:t>
            </a:r>
            <a:r>
              <a:rPr lang="en-US" sz="2800" dirty="0" err="1"/>
              <a:t>jiné</a:t>
            </a:r>
            <a:r>
              <a:rPr lang="en-US" sz="2800" dirty="0"/>
              <a:t> </a:t>
            </a:r>
            <a:r>
              <a:rPr lang="en-US" sz="2800" dirty="0" err="1"/>
              <a:t>si</a:t>
            </a:r>
            <a:r>
              <a:rPr lang="en-US" sz="2800" dirty="0"/>
              <a:t> </a:t>
            </a:r>
            <a:r>
              <a:rPr lang="en-US" sz="2800" dirty="0" err="1"/>
              <a:t>koupil</a:t>
            </a:r>
            <a:r>
              <a:rPr lang="en-US" sz="2800" dirty="0"/>
              <a:t>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Vladimiru</a:t>
            </a:r>
            <a:r>
              <a:rPr lang="en-US" sz="2800" dirty="0"/>
              <a:t>. Otok se </a:t>
            </a:r>
            <a:r>
              <a:rPr lang="en-US" sz="2800" dirty="0" err="1"/>
              <a:t>trochu</a:t>
            </a:r>
            <a:r>
              <a:rPr lang="en-US" sz="2800" dirty="0"/>
              <a:t> </a:t>
            </a:r>
            <a:r>
              <a:rPr lang="en-US" sz="2800" dirty="0" err="1"/>
              <a:t>zmenšil</a:t>
            </a:r>
            <a:r>
              <a:rPr lang="en-US" sz="2800" dirty="0"/>
              <a:t>, ale </a:t>
            </a:r>
            <a:r>
              <a:rPr lang="en-US" sz="2800" dirty="0" err="1"/>
              <a:t>stále</a:t>
            </a:r>
            <a:r>
              <a:rPr lang="en-US" sz="2800" dirty="0"/>
              <a:t> </a:t>
            </a:r>
            <a:r>
              <a:rPr lang="en-US" sz="2800" dirty="0" err="1"/>
              <a:t>trpěl</a:t>
            </a:r>
            <a:r>
              <a:rPr lang="en-US" sz="2800" dirty="0"/>
              <a:t> </a:t>
            </a:r>
            <a:r>
              <a:rPr lang="en-US" sz="2800" dirty="0" err="1"/>
              <a:t>silnou</a:t>
            </a:r>
            <a:r>
              <a:rPr lang="en-US" sz="2800" dirty="0"/>
              <a:t> </a:t>
            </a:r>
            <a:r>
              <a:rPr lang="en-US" sz="2800" dirty="0" err="1"/>
              <a:t>bolestí</a:t>
            </a:r>
            <a:r>
              <a:rPr lang="en-US" sz="2800" dirty="0"/>
              <a:t>. </a:t>
            </a:r>
            <a:r>
              <a:rPr lang="en-US" sz="2800" dirty="0" err="1"/>
              <a:t>Udělalo</a:t>
            </a:r>
            <a:r>
              <a:rPr lang="en-US" sz="2800" dirty="0"/>
              <a:t> se mu </a:t>
            </a:r>
            <a:r>
              <a:rPr lang="en-US" sz="2800" dirty="0" err="1"/>
              <a:t>lépe</a:t>
            </a:r>
            <a:r>
              <a:rPr lang="en-US" sz="2800" dirty="0"/>
              <a:t>, </a:t>
            </a:r>
            <a:r>
              <a:rPr lang="en-US" sz="2800" dirty="0" err="1"/>
              <a:t>když</a:t>
            </a:r>
            <a:r>
              <a:rPr lang="en-US" sz="2800" dirty="0"/>
              <a:t> </a:t>
            </a:r>
            <a:r>
              <a:rPr lang="en-US" sz="2800" dirty="0" err="1"/>
              <a:t>pomyslel</a:t>
            </a:r>
            <a:r>
              <a:rPr lang="en-US" sz="2800" dirty="0"/>
              <a:t> 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zázračný</a:t>
            </a:r>
            <a:r>
              <a:rPr lang="en-US" sz="2800" dirty="0"/>
              <a:t> </a:t>
            </a:r>
            <a:r>
              <a:rPr lang="en-US" sz="2800" dirty="0" err="1"/>
              <a:t>obraz</a:t>
            </a:r>
            <a:r>
              <a:rPr lang="en-US" sz="2800" dirty="0"/>
              <a:t> v </a:t>
            </a:r>
            <a:r>
              <a:rPr lang="en-US" sz="2800" dirty="0" err="1"/>
              <a:t>Lucku</a:t>
            </a:r>
            <a:r>
              <a:rPr lang="en-US" sz="2800" dirty="0"/>
              <a:t> a </a:t>
            </a:r>
            <a:r>
              <a:rPr lang="en-US" sz="2800" dirty="0" err="1"/>
              <a:t>když</a:t>
            </a:r>
            <a:r>
              <a:rPr lang="en-US" sz="2800" dirty="0"/>
              <a:t> tam </a:t>
            </a:r>
            <a:r>
              <a:rPr lang="en-US" sz="2800" dirty="0" err="1"/>
              <a:t>přijel</a:t>
            </a:r>
            <a:r>
              <a:rPr lang="en-US" sz="2800" dirty="0"/>
              <a:t>, </a:t>
            </a:r>
            <a:r>
              <a:rPr lang="en-US" sz="2800" dirty="0" err="1"/>
              <a:t>byl</a:t>
            </a:r>
            <a:r>
              <a:rPr lang="en-US" sz="2800" dirty="0"/>
              <a:t> </a:t>
            </a:r>
            <a:r>
              <a:rPr lang="en-US" sz="2800" dirty="0" err="1"/>
              <a:t>už</a:t>
            </a:r>
            <a:r>
              <a:rPr lang="en-US" sz="2800" dirty="0"/>
              <a:t> </a:t>
            </a:r>
            <a:r>
              <a:rPr lang="en-US" sz="2800" dirty="0" err="1"/>
              <a:t>úplně</a:t>
            </a:r>
            <a:r>
              <a:rPr lang="en-US" sz="2800" dirty="0"/>
              <a:t> </a:t>
            </a:r>
            <a:r>
              <a:rPr lang="en-US" sz="2800" dirty="0" err="1"/>
              <a:t>zdráv</a:t>
            </a:r>
            <a:r>
              <a:rPr lang="en-US" sz="2800" dirty="0"/>
              <a:t>."</a:t>
            </a:r>
          </a:p>
          <a:p>
            <a:pPr marL="470535" lvl="1" indent="-342900">
              <a:buFont typeface="Wingdings"/>
              <a:buChar char="v"/>
            </a:pPr>
            <a:endParaRPr lang="en-US" b="1" dirty="0"/>
          </a:p>
          <a:p>
            <a:pPr marL="413385" lvl="1" indent="-285750">
              <a:buFont typeface="Wingdings" pitchFamily="18" charset="2"/>
              <a:buChar char="v"/>
            </a:pPr>
            <a:endParaRPr lang="en-US" dirty="0"/>
          </a:p>
          <a:p>
            <a:pPr marL="127635" lvl="1" indent="0">
              <a:buNone/>
            </a:pPr>
            <a:endParaRPr lang="en-US" dirty="0"/>
          </a:p>
          <a:p>
            <a:pPr marL="127635" lvl="1" indent="0">
              <a:buNone/>
            </a:pPr>
            <a:endParaRPr lang="en-US" dirty="0"/>
          </a:p>
          <a:p>
            <a:pPr marL="127635" lvl="1" indent="0">
              <a:buNone/>
            </a:pPr>
            <a:endParaRPr lang="en-US" dirty="0"/>
          </a:p>
          <a:p>
            <a:pPr marL="0" indent="0">
              <a:buFont typeface="Tw Cen MT" panose="020B0602020104020603" pitchFamily="34" charset="0"/>
              <a:buNone/>
            </a:pP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D7B666-D5E6-48CE-B26A-FB5E5C34AF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5601"/>
            <a:ext cx="2286920" cy="390807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EE670A-A41A-44AD-BC1C-2090365EB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4394539"/>
            <a:ext cx="2286920" cy="202972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6FCF7D-0974-A388-91C3-5C634A662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45720" tIns="45720" rIns="45720" bIns="45720" rtlCol="0" anchor="t">
            <a:normAutofit/>
          </a:bodyPr>
          <a:lstStyle/>
          <a:p>
            <a:pPr algn="just"/>
            <a:r>
              <a:rPr lang="en-US" sz="2800" dirty="0">
                <a:ea typeface="+mn-lt"/>
                <a:cs typeface="+mn-lt"/>
              </a:rPr>
              <a:t>1749:  </a:t>
            </a:r>
            <a:r>
              <a:rPr lang="en-US" sz="2800" err="1">
                <a:ea typeface="+mn-lt"/>
                <a:cs typeface="+mn-lt"/>
              </a:rPr>
              <a:t>manželka</a:t>
            </a:r>
            <a:r>
              <a:rPr lang="en-US" sz="2800" dirty="0">
                <a:ea typeface="+mn-lt"/>
                <a:cs typeface="+mn-lt"/>
              </a:rPr>
              <a:t>  </a:t>
            </a:r>
            <a:r>
              <a:rPr lang="en-US" sz="2800" err="1">
                <a:ea typeface="+mn-lt"/>
                <a:cs typeface="+mn-lt"/>
              </a:rPr>
              <a:t>číšníka</a:t>
            </a:r>
            <a:r>
              <a:rPr lang="en-US" sz="2800" dirty="0">
                <a:ea typeface="+mn-lt"/>
                <a:cs typeface="+mn-lt"/>
              </a:rPr>
              <a:t> ze </a:t>
            </a:r>
            <a:r>
              <a:rPr lang="en-US" sz="2800" err="1">
                <a:ea typeface="+mn-lt"/>
                <a:cs typeface="+mn-lt"/>
              </a:rPr>
              <a:t>Žytomyru</a:t>
            </a:r>
            <a:r>
              <a:rPr lang="en-US" sz="2800" dirty="0">
                <a:ea typeface="+mn-lt"/>
                <a:cs typeface="+mn-lt"/>
              </a:rPr>
              <a:t> Barbara </a:t>
            </a:r>
            <a:r>
              <a:rPr lang="en-US" sz="2800" err="1">
                <a:ea typeface="+mn-lt"/>
                <a:cs typeface="+mn-lt"/>
              </a:rPr>
              <a:t>Puloszyńská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těžce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onemocněla</a:t>
            </a:r>
            <a:r>
              <a:rPr lang="en-US" sz="2800" dirty="0">
                <a:ea typeface="+mn-lt"/>
                <a:cs typeface="+mn-lt"/>
              </a:rPr>
              <a:t>: </a:t>
            </a:r>
          </a:p>
          <a:p>
            <a:pPr algn="just"/>
            <a:r>
              <a:rPr lang="en-US" sz="2800" dirty="0">
                <a:ea typeface="+mn-lt"/>
                <a:cs typeface="+mn-lt"/>
              </a:rPr>
              <a:t>"</a:t>
            </a:r>
            <a:r>
              <a:rPr lang="en-US" sz="2800" err="1">
                <a:ea typeface="+mn-lt"/>
                <a:cs typeface="+mn-lt"/>
              </a:rPr>
              <a:t>Používala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všechny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dostupné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léky,ale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neměly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žádný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účinek</a:t>
            </a:r>
            <a:r>
              <a:rPr lang="en-US" sz="2800" dirty="0">
                <a:ea typeface="+mn-lt"/>
                <a:cs typeface="+mn-lt"/>
              </a:rPr>
              <a:t>, </a:t>
            </a:r>
            <a:r>
              <a:rPr lang="en-US" sz="2800" err="1">
                <a:ea typeface="+mn-lt"/>
                <a:cs typeface="+mn-lt"/>
              </a:rPr>
              <a:t>na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druhý</a:t>
            </a:r>
            <a:r>
              <a:rPr lang="en-US" sz="2800" dirty="0">
                <a:ea typeface="+mn-lt"/>
                <a:cs typeface="+mn-lt"/>
              </a:rPr>
              <a:t> den </a:t>
            </a:r>
            <a:r>
              <a:rPr lang="en-US" sz="2800" err="1">
                <a:ea typeface="+mn-lt"/>
                <a:cs typeface="+mn-lt"/>
              </a:rPr>
              <a:t>upadla</a:t>
            </a:r>
            <a:r>
              <a:rPr lang="en-US" sz="2800" dirty="0">
                <a:ea typeface="+mn-lt"/>
                <a:cs typeface="+mn-lt"/>
              </a:rPr>
              <a:t> do </a:t>
            </a:r>
            <a:r>
              <a:rPr lang="en-US" sz="2800" err="1">
                <a:ea typeface="+mn-lt"/>
                <a:cs typeface="+mn-lt"/>
              </a:rPr>
              <a:t>letargie</a:t>
            </a:r>
            <a:r>
              <a:rPr lang="en-US" sz="2800" dirty="0">
                <a:ea typeface="+mn-lt"/>
                <a:cs typeface="+mn-lt"/>
              </a:rPr>
              <a:t>, </a:t>
            </a:r>
            <a:r>
              <a:rPr lang="en-US" sz="2800" err="1">
                <a:ea typeface="+mn-lt"/>
                <a:cs typeface="+mn-lt"/>
              </a:rPr>
              <a:t>bylo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jí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uděleno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poslední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pomazání</a:t>
            </a:r>
            <a:r>
              <a:rPr lang="en-US" sz="2800" dirty="0">
                <a:ea typeface="+mn-lt"/>
                <a:cs typeface="+mn-lt"/>
              </a:rPr>
              <a:t>. V den </a:t>
            </a:r>
            <a:r>
              <a:rPr lang="en-US" sz="2800" err="1">
                <a:ea typeface="+mn-lt"/>
                <a:cs typeface="+mn-lt"/>
              </a:rPr>
              <a:t>korunovace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zázračného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luckého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obrazu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jí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manžel</a:t>
            </a:r>
            <a:r>
              <a:rPr lang="en-US" sz="2800" dirty="0">
                <a:ea typeface="+mn-lt"/>
                <a:cs typeface="+mn-lt"/>
              </a:rPr>
              <a:t> Jan </a:t>
            </a:r>
            <a:r>
              <a:rPr lang="en-US" sz="2800" err="1">
                <a:ea typeface="+mn-lt"/>
                <a:cs typeface="+mn-lt"/>
              </a:rPr>
              <a:t>daroval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neznámý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olej</a:t>
            </a:r>
            <a:r>
              <a:rPr lang="en-US" sz="2800" dirty="0">
                <a:ea typeface="+mn-lt"/>
                <a:cs typeface="+mn-lt"/>
              </a:rPr>
              <a:t>, </a:t>
            </a:r>
            <a:r>
              <a:rPr lang="en-US" sz="2800" err="1">
                <a:ea typeface="+mn-lt"/>
                <a:cs typeface="+mn-lt"/>
              </a:rPr>
              <a:t>který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vypila</a:t>
            </a:r>
            <a:r>
              <a:rPr lang="en-US" sz="2800" dirty="0">
                <a:ea typeface="+mn-lt"/>
                <a:cs typeface="+mn-lt"/>
              </a:rPr>
              <a:t> a v </a:t>
            </a:r>
            <a:r>
              <a:rPr lang="en-US" sz="2800" err="1">
                <a:ea typeface="+mn-lt"/>
                <a:cs typeface="+mn-lt"/>
              </a:rPr>
              <a:t>tu</a:t>
            </a:r>
            <a:r>
              <a:rPr lang="en-US" sz="2800" dirty="0">
                <a:ea typeface="+mn-lt"/>
                <a:cs typeface="+mn-lt"/>
              </a:rPr>
              <a:t> </a:t>
            </a:r>
            <a:r>
              <a:rPr lang="en-US" sz="2800" err="1">
                <a:ea typeface="+mn-lt"/>
                <a:cs typeface="+mn-lt"/>
              </a:rPr>
              <a:t>chvíli</a:t>
            </a:r>
            <a:r>
              <a:rPr lang="en-US" sz="2800" dirty="0">
                <a:ea typeface="+mn-lt"/>
                <a:cs typeface="+mn-lt"/>
              </a:rPr>
              <a:t> se </a:t>
            </a:r>
            <a:r>
              <a:rPr lang="en-US" sz="2800" err="1">
                <a:ea typeface="+mn-lt"/>
                <a:cs typeface="+mn-lt"/>
              </a:rPr>
              <a:t>uzdravila</a:t>
            </a:r>
            <a:r>
              <a:rPr lang="en-US" sz="2800" dirty="0">
                <a:ea typeface="+mn-lt"/>
                <a:cs typeface="+mn-lt"/>
              </a:rPr>
              <a:t>."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464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7158CC-B5CF-1DA6-E38C-94394AF22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881" y="1043836"/>
            <a:ext cx="6066818" cy="5714373"/>
          </a:xfrm>
        </p:spPr>
        <p:txBody>
          <a:bodyPr vert="horz" lIns="45720" tIns="45720" rIns="45720" bIns="45720" rtlCol="0">
            <a:normAutofit/>
          </a:bodyPr>
          <a:lstStyle/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nemoc jako boží trest za hříchy, možnost vykoupení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kletby a očarování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navrácení zraku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zázračná voda (</a:t>
            </a:r>
            <a:r>
              <a:rPr lang="cs-CZ" sz="2800" dirty="0" err="1"/>
              <a:t>Počajiv</a:t>
            </a:r>
            <a:r>
              <a:rPr lang="cs-CZ" sz="2800" dirty="0"/>
              <a:t>)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epidemie, "morové povětří"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vymítání ďábla, duševní choroby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záchrana matky či dítěte při porodu, neplodnost</a:t>
            </a:r>
          </a:p>
        </p:txBody>
      </p:sp>
      <p:pic>
        <p:nvPicPr>
          <p:cNvPr id="7" name="Obrázek 7" descr="Obsah obrázku text&#10;&#10;Popis se vygeneroval automaticky.">
            <a:extLst>
              <a:ext uri="{FF2B5EF4-FFF2-40B4-BE49-F238E27FC236}">
                <a16:creationId xmlns:a16="http://schemas.microsoft.com/office/drawing/2014/main" id="{C49F6E26-A439-7B58-EE7C-1E1CDA4A41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94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8" name="TextovéPole 1">
            <a:extLst>
              <a:ext uri="{FF2B5EF4-FFF2-40B4-BE49-F238E27FC236}">
                <a16:creationId xmlns:a16="http://schemas.microsoft.com/office/drawing/2014/main" id="{81B94815-65E6-F20F-7111-42C055F80165}"/>
              </a:ext>
            </a:extLst>
          </p:cNvPr>
          <p:cNvSpPr txBox="1"/>
          <p:nvPr/>
        </p:nvSpPr>
        <p:spPr>
          <a:xfrm>
            <a:off x="8479685" y="6380445"/>
            <a:ext cx="437628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FFFFFF"/>
                </a:solidFill>
                <a:highlight>
                  <a:srgbClr val="800080"/>
                </a:highlight>
              </a:rPr>
              <a:t>Matka boží Chelmská</a:t>
            </a:r>
          </a:p>
        </p:txBody>
      </p:sp>
    </p:spTree>
    <p:extLst>
      <p:ext uri="{BB962C8B-B14F-4D97-AF65-F5344CB8AC3E}">
        <p14:creationId xmlns:p14="http://schemas.microsoft.com/office/powerpoint/2010/main" val="34190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5FC302-8C97-57BA-38FC-BD360CCEF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448850"/>
            <a:ext cx="6066818" cy="5860510"/>
          </a:xfrm>
        </p:spPr>
        <p:txBody>
          <a:bodyPr vert="horz" lIns="45720" tIns="45720" rIns="45720" bIns="45720" rtlCol="0" anchor="t">
            <a:noAutofit/>
          </a:bodyPr>
          <a:lstStyle/>
          <a:p>
            <a:pPr marL="457200" indent="-457200" algn="just">
              <a:buFont typeface="Wingdings" panose="020B0602020104020603" pitchFamily="34" charset="0"/>
              <a:buChar char="v"/>
            </a:pPr>
            <a:r>
              <a:rPr lang="cs-CZ" sz="3200" b="1" dirty="0"/>
              <a:t>2. vzkříšení</a:t>
            </a:r>
          </a:p>
          <a:p>
            <a:pPr marL="0" indent="0" algn="just">
              <a:buNone/>
            </a:pPr>
            <a:r>
              <a:rPr lang="cs-CZ" sz="2400" dirty="0"/>
              <a:t>V červenci 1618 zemřelo dítě Žofie </a:t>
            </a:r>
            <a:r>
              <a:rPr lang="cs-CZ" sz="2400" dirty="0" err="1"/>
              <a:t>Lanckorońské</a:t>
            </a:r>
            <a:r>
              <a:rPr lang="cs-CZ" sz="2400" dirty="0"/>
              <a:t> v </a:t>
            </a:r>
            <a:r>
              <a:rPr lang="cs-CZ" sz="2400" dirty="0" err="1"/>
              <a:t>Ležajsku</a:t>
            </a:r>
            <a:r>
              <a:rPr lang="cs-CZ" sz="2400" dirty="0"/>
              <a:t>:</a:t>
            </a:r>
          </a:p>
          <a:p>
            <a:pPr marL="0" indent="0" algn="just">
              <a:buNone/>
            </a:pPr>
            <a:r>
              <a:rPr lang="cs-CZ" sz="2400" dirty="0"/>
              <a:t>"Zoufalá matka ale neztrácela víru a modlila se k Panně Marii </a:t>
            </a:r>
            <a:r>
              <a:rPr lang="cs-CZ" sz="2400" dirty="0" err="1"/>
              <a:t>Ležajské</a:t>
            </a:r>
            <a:r>
              <a:rPr lang="cs-CZ" sz="2400" dirty="0"/>
              <a:t>, když v tom dítě začalo zívat a podívalo se na ni."</a:t>
            </a:r>
          </a:p>
          <a:p>
            <a:pPr marL="0" indent="0" algn="just">
              <a:buNone/>
            </a:pPr>
            <a:r>
              <a:rPr lang="cs-CZ" sz="2400" dirty="0"/>
              <a:t>Po smrti svého muže </a:t>
            </a:r>
            <a:r>
              <a:rPr lang="cs-CZ" sz="2400" dirty="0" err="1"/>
              <a:t>Bazyla</a:t>
            </a:r>
            <a:r>
              <a:rPr lang="cs-CZ" sz="2400" dirty="0"/>
              <a:t> </a:t>
            </a:r>
            <a:r>
              <a:rPr lang="cs-CZ" sz="2400" dirty="0" err="1"/>
              <a:t>Szkarpytky</a:t>
            </a:r>
            <a:r>
              <a:rPr lang="cs-CZ" sz="2400" dirty="0"/>
              <a:t> se jeho žena usilovně modlila:</a:t>
            </a:r>
          </a:p>
          <a:p>
            <a:pPr marL="0" indent="0" algn="just">
              <a:buNone/>
            </a:pPr>
            <a:r>
              <a:rPr lang="cs-CZ" sz="2400" dirty="0"/>
              <a:t>"Přečistá Panno přežívající v obraze </a:t>
            </a:r>
            <a:r>
              <a:rPr lang="cs-CZ" sz="2400" dirty="0" err="1"/>
              <a:t>počajivském</a:t>
            </a:r>
            <a:r>
              <a:rPr lang="cs-CZ" sz="2400" dirty="0"/>
              <a:t>, vidíš, jaká jsem sirota, když mě manžel opustil a nechal mě zde s dětmi." Poté omyla tělo manžela, a zavolala kněze, aby provedl pohřeb. Během příprav se muž probudil a referoval o svém pobytu v nebi."</a:t>
            </a:r>
          </a:p>
        </p:txBody>
      </p:sp>
      <p:pic>
        <p:nvPicPr>
          <p:cNvPr id="4" name="Obrázek 4" descr="Obsah obrázku text, staré, malování, malované&#10;&#10;Popis se vygeneroval automaticky.">
            <a:extLst>
              <a:ext uri="{FF2B5EF4-FFF2-40B4-BE49-F238E27FC236}">
                <a16:creationId xmlns:a16="http://schemas.microsoft.com/office/drawing/2014/main" id="{12244341-4A46-F2CB-1D4B-D10663AE9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" r="10354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7A7AE51-8309-01B9-EDDB-0AE2983A48C5}"/>
              </a:ext>
            </a:extLst>
          </p:cNvPr>
          <p:cNvSpPr txBox="1"/>
          <p:nvPr/>
        </p:nvSpPr>
        <p:spPr>
          <a:xfrm>
            <a:off x="8479685" y="6380445"/>
            <a:ext cx="437628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FFFFFF"/>
                </a:solidFill>
                <a:highlight>
                  <a:srgbClr val="800080"/>
                </a:highlight>
              </a:rPr>
              <a:t>Matka boží </a:t>
            </a:r>
            <a:r>
              <a:rPr lang="cs-CZ" dirty="0" err="1">
                <a:solidFill>
                  <a:srgbClr val="FFFFFF"/>
                </a:solidFill>
                <a:highlight>
                  <a:srgbClr val="800080"/>
                </a:highlight>
              </a:rPr>
              <a:t>Počajivská</a:t>
            </a:r>
          </a:p>
        </p:txBody>
      </p:sp>
    </p:spTree>
    <p:extLst>
      <p:ext uri="{BB962C8B-B14F-4D97-AF65-F5344CB8AC3E}">
        <p14:creationId xmlns:p14="http://schemas.microsoft.com/office/powerpoint/2010/main" val="339261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A98F2C-11C0-A903-10F0-1C335C0B5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171433"/>
            <a:ext cx="6066818" cy="5137927"/>
          </a:xfrm>
        </p:spPr>
        <p:txBody>
          <a:bodyPr vert="horz" lIns="45720" tIns="45720" rIns="45720" bIns="45720" rtlCol="0" anchor="t">
            <a:noAutofit/>
          </a:bodyPr>
          <a:lstStyle/>
          <a:p>
            <a:pPr algn="just"/>
            <a:r>
              <a:rPr lang="cs-CZ" sz="3600" b="1" dirty="0"/>
              <a:t>3. konverze, návrat k víře</a:t>
            </a:r>
            <a:endParaRPr lang="cs-CZ" sz="3600" dirty="0"/>
          </a:p>
          <a:p>
            <a:pPr algn="just"/>
            <a:r>
              <a:rPr lang="cs-CZ" sz="2800" dirty="0"/>
              <a:t>1613, neznámá protestantská kněžna přijala katolickou víru</a:t>
            </a:r>
            <a:endParaRPr lang="cs-CZ" sz="2800" b="1" dirty="0"/>
          </a:p>
          <a:p>
            <a:pPr algn="just"/>
            <a:r>
              <a:rPr lang="cs-CZ" sz="2800" dirty="0"/>
              <a:t>"Ta žena měla dva syny, které vychovávala v luteránské víře. Jeden z nich přestoupil na katolictví, druhý však, stejně jako matka, se zatvrdil ve svém vyznání. Když poté těžce onemocněl a žádné léky nepomáhaly, jeho matka se přišla pomodlit k Panně Marii </a:t>
            </a:r>
            <a:r>
              <a:rPr lang="cs-CZ" sz="2800" dirty="0" err="1"/>
              <a:t>Sokalské</a:t>
            </a:r>
            <a:r>
              <a:rPr lang="cs-CZ" sz="2800" dirty="0"/>
              <a:t> a on se uzdravil."</a:t>
            </a:r>
          </a:p>
          <a:p>
            <a:pPr algn="just"/>
            <a:endParaRPr lang="cs-CZ" sz="1900" dirty="0"/>
          </a:p>
          <a:p>
            <a:endParaRPr lang="cs-CZ" sz="1600" b="1" dirty="0"/>
          </a:p>
        </p:txBody>
      </p:sp>
      <p:pic>
        <p:nvPicPr>
          <p:cNvPr id="4" name="Obrázek 4" descr="Obsah obrázku text, osoba, pózování&#10;&#10;Popis se vygeneroval automaticky.">
            <a:extLst>
              <a:ext uri="{FF2B5EF4-FFF2-40B4-BE49-F238E27FC236}">
                <a16:creationId xmlns:a16="http://schemas.microsoft.com/office/drawing/2014/main" id="{77D2F5CD-43A8-E10E-35E2-B8AC03988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23" r="19323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70B2C64-1781-33DE-CA96-25E1CD8140FA}"/>
              </a:ext>
            </a:extLst>
          </p:cNvPr>
          <p:cNvSpPr txBox="1"/>
          <p:nvPr/>
        </p:nvSpPr>
        <p:spPr>
          <a:xfrm>
            <a:off x="8479685" y="6380445"/>
            <a:ext cx="437628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FFFFFF"/>
                </a:solidFill>
                <a:highlight>
                  <a:srgbClr val="800080"/>
                </a:highlight>
              </a:rPr>
              <a:t>Matka boží </a:t>
            </a:r>
            <a:r>
              <a:rPr lang="cs-CZ" dirty="0" err="1">
                <a:solidFill>
                  <a:srgbClr val="FFFFFF"/>
                </a:solidFill>
                <a:highlight>
                  <a:srgbClr val="800080"/>
                </a:highlight>
              </a:rPr>
              <a:t>Sokalská</a:t>
            </a:r>
          </a:p>
        </p:txBody>
      </p:sp>
    </p:spTree>
    <p:extLst>
      <p:ext uri="{BB962C8B-B14F-4D97-AF65-F5344CB8AC3E}">
        <p14:creationId xmlns:p14="http://schemas.microsoft.com/office/powerpoint/2010/main" val="170952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2A1016-34C3-4BE4-94F4-F4215EA18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BFA14D-8E4F-42D4-B5A0-9588A6A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5" y="321731"/>
            <a:ext cx="11551187" cy="6214535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0B2B88-1A1B-486B-9366-918FE2E7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E09088-2135-1EE1-D06D-3F5487CF0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462" y="1714500"/>
            <a:ext cx="10329671" cy="3862971"/>
          </a:xfrm>
        </p:spPr>
        <p:txBody>
          <a:bodyPr vert="horz" lIns="45720" tIns="45720" rIns="45720" bIns="45720" rtlCol="0" anchor="t">
            <a:normAutofit/>
          </a:bodyPr>
          <a:lstStyle/>
          <a:p>
            <a:pPr algn="just"/>
            <a:r>
              <a:rPr lang="cs-CZ" sz="3200" dirty="0">
                <a:solidFill>
                  <a:schemeClr val="bg1"/>
                </a:solidFill>
                <a:ea typeface="+mn-lt"/>
                <a:cs typeface="+mn-lt"/>
              </a:rPr>
              <a:t>1677, pruský poručík Wilhelm </a:t>
            </a:r>
            <a:r>
              <a:rPr lang="cs-CZ" sz="3200" dirty="0" err="1">
                <a:solidFill>
                  <a:schemeClr val="bg1"/>
                </a:solidFill>
                <a:ea typeface="+mn-lt"/>
                <a:cs typeface="+mn-lt"/>
              </a:rPr>
              <a:t>Klelandt</a:t>
            </a:r>
            <a:r>
              <a:rPr lang="cs-CZ" sz="3200" dirty="0">
                <a:solidFill>
                  <a:schemeClr val="bg1"/>
                </a:solidFill>
                <a:ea typeface="+mn-lt"/>
                <a:cs typeface="+mn-lt"/>
              </a:rPr>
              <a:t>, protestant</a:t>
            </a:r>
            <a:endParaRPr lang="en-US" sz="3200">
              <a:solidFill>
                <a:schemeClr val="bg1"/>
              </a:solidFill>
              <a:ea typeface="+mn-lt"/>
              <a:cs typeface="+mn-lt"/>
            </a:endParaRPr>
          </a:p>
          <a:p>
            <a:pPr algn="just"/>
            <a:r>
              <a:rPr lang="cs-CZ" sz="3200" dirty="0">
                <a:solidFill>
                  <a:schemeClr val="bg1"/>
                </a:solidFill>
                <a:ea typeface="+mn-lt"/>
                <a:cs typeface="+mn-lt"/>
              </a:rPr>
              <a:t>"Tento poručík postřelil při souboji svého rivala, rána se ukázala jako smrtelná, po třech dnech šlechtic zemřel. Protestant ze strachu před trestem uprchl a skrýval se, na útěku před žoldnéři se dostal do kláštera baziliánů. Ti jej nemohli vydat žoldnéřům, </a:t>
            </a:r>
            <a:r>
              <a:rPr lang="cs-CZ" sz="3200" dirty="0" err="1">
                <a:solidFill>
                  <a:schemeClr val="bg1"/>
                </a:solidFill>
                <a:ea typeface="+mn-lt"/>
                <a:cs typeface="+mn-lt"/>
              </a:rPr>
              <a:t>Klelandt</a:t>
            </a:r>
            <a:r>
              <a:rPr lang="cs-CZ" sz="3200" dirty="0">
                <a:solidFill>
                  <a:schemeClr val="bg1"/>
                </a:solidFill>
                <a:ea typeface="+mn-lt"/>
                <a:cs typeface="+mn-lt"/>
              </a:rPr>
              <a:t> se později kál ze svých hříchů před svatým obrazem Panny Marie, vyzpovídal se ze své hereze, přijal pravou víru a také mnišskou kutnu."</a:t>
            </a:r>
            <a:endParaRPr lang="cs-CZ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991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4">
            <a:extLst>
              <a:ext uri="{FF2B5EF4-FFF2-40B4-BE49-F238E27FC236}">
                <a16:creationId xmlns:a16="http://schemas.microsoft.com/office/drawing/2014/main" id="{7B2A1016-34C3-4BE4-94F4-F4215EA18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4BBFA14D-8E4F-42D4-B5A0-9588A6A4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5" y="321731"/>
            <a:ext cx="11551187" cy="6214535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0B2B88-1A1B-486B-9366-918FE2E7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02357A-11C0-89A3-D855-CF9FB8DFA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144" y="1285164"/>
            <a:ext cx="10102209" cy="4545359"/>
          </a:xfrm>
        </p:spPr>
        <p:txBody>
          <a:bodyPr vert="horz" lIns="45720" tIns="45720" rIns="45720" bIns="45720" rtlCol="0" anchor="t">
            <a:normAutofit fontScale="92500" lnSpcReduction="10000"/>
          </a:bodyPr>
          <a:lstStyle/>
          <a:p>
            <a:pPr algn="just"/>
            <a:r>
              <a:rPr lang="cs-CZ" sz="3600" b="1" dirty="0">
                <a:solidFill>
                  <a:schemeClr val="bg1"/>
                </a:solidFill>
              </a:rPr>
              <a:t>4. Přímluvy, pomoc</a:t>
            </a:r>
            <a:endParaRPr lang="cs-CZ" sz="3600" dirty="0">
              <a:solidFill>
                <a:schemeClr val="bg1"/>
              </a:solidFill>
            </a:endParaRPr>
          </a:p>
          <a:p>
            <a:pPr algn="just"/>
            <a:r>
              <a:rPr lang="cs-CZ" sz="2800" dirty="0">
                <a:solidFill>
                  <a:schemeClr val="bg1"/>
                </a:solidFill>
              </a:rPr>
              <a:t>Kolem roku 1600</a:t>
            </a:r>
          </a:p>
          <a:p>
            <a:pPr algn="just"/>
            <a:r>
              <a:rPr lang="cs-CZ" sz="3200" dirty="0">
                <a:solidFill>
                  <a:schemeClr val="bg1"/>
                </a:solidFill>
              </a:rPr>
              <a:t>"Soudem byla jedna žena obviněna a nucena zaplatit několik desítek tisíc, a ačkoliv byla nevinná, soudci a mocní páni díky své zkaženosti nechtěli zajistit spravedlnost. Tehdy se projevila veliká moc zázračného obrazu Panny Marie </a:t>
            </a:r>
            <a:r>
              <a:rPr lang="cs-CZ" sz="3200" dirty="0" err="1">
                <a:solidFill>
                  <a:schemeClr val="bg1"/>
                </a:solidFill>
              </a:rPr>
              <a:t>Sokalské</a:t>
            </a:r>
            <a:r>
              <a:rPr lang="cs-CZ" sz="3200" dirty="0">
                <a:solidFill>
                  <a:schemeClr val="bg1"/>
                </a:solidFill>
              </a:rPr>
              <a:t>, o jejíž ochranu žena prosila. Když mělo dojít k přečtení rozsudku, všichni soudci nedokázali promluvit, vyšší moc jim svázala ústa a jazyk. Tento zázrak všechny natolik vyděsil a přesvědčil o nezměrné moci Panny Marie, že okamžitě vydali správný dekret."</a:t>
            </a:r>
          </a:p>
        </p:txBody>
      </p:sp>
    </p:spTree>
    <p:extLst>
      <p:ext uri="{BB962C8B-B14F-4D97-AF65-F5344CB8AC3E}">
        <p14:creationId xmlns:p14="http://schemas.microsoft.com/office/powerpoint/2010/main" val="2380557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E7C082-5B81-400A-A1DE-7CA9F26E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D54232-CDE1-4B53-B430-AB82206F6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C0648FB-4388-443C-8D4E-4A9FF0336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8D762E-DA8D-419A-BA44-68B93D3D9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89589F-BF67-AB21-BAD6-FF45D58EC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977048"/>
            <a:ext cx="9618133" cy="29609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spc="200" dirty="0" err="1">
                <a:solidFill>
                  <a:srgbClr val="FFFFFF"/>
                </a:solidFill>
              </a:rPr>
              <a:t>Význam</a:t>
            </a:r>
            <a:r>
              <a:rPr lang="en-US" sz="6600" spc="200" dirty="0">
                <a:solidFill>
                  <a:srgbClr val="FFFFFF"/>
                </a:solidFill>
              </a:rPr>
              <a:t> </a:t>
            </a:r>
            <a:r>
              <a:rPr lang="en-US" sz="6600" spc="200" dirty="0" err="1">
                <a:solidFill>
                  <a:srgbClr val="FFFFFF"/>
                </a:solidFill>
              </a:rPr>
              <a:t>mariánských</a:t>
            </a:r>
            <a:r>
              <a:rPr lang="en-US" sz="6600" spc="200" dirty="0">
                <a:solidFill>
                  <a:srgbClr val="FFFFFF"/>
                </a:solidFill>
              </a:rPr>
              <a:t> </a:t>
            </a:r>
            <a:r>
              <a:rPr lang="en-US" sz="6600" spc="200" dirty="0" err="1">
                <a:solidFill>
                  <a:srgbClr val="FFFFFF"/>
                </a:solidFill>
              </a:rPr>
              <a:t>korunovací</a:t>
            </a:r>
          </a:p>
        </p:txBody>
      </p:sp>
    </p:spTree>
    <p:extLst>
      <p:ext uri="{BB962C8B-B14F-4D97-AF65-F5344CB8AC3E}">
        <p14:creationId xmlns:p14="http://schemas.microsoft.com/office/powerpoint/2010/main" val="36665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0C93BD-F418-75E2-C459-FF3E9ACD8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45720" tIns="45720" rIns="45720" bIns="45720" rtlCol="0" anchor="t">
            <a:normAutofit/>
          </a:bodyPr>
          <a:lstStyle/>
          <a:p>
            <a:pPr algn="just"/>
            <a:r>
              <a:rPr lang="cs-CZ" sz="3200" dirty="0">
                <a:ea typeface="+mn-lt"/>
                <a:cs typeface="+mn-lt"/>
              </a:rPr>
              <a:t>1656, Lukasz </a:t>
            </a:r>
            <a:r>
              <a:rPr lang="cs-CZ" sz="3200" dirty="0" err="1">
                <a:ea typeface="+mn-lt"/>
                <a:cs typeface="+mn-lt"/>
              </a:rPr>
              <a:t>Górski</a:t>
            </a:r>
            <a:r>
              <a:rPr lang="cs-CZ" sz="3200" dirty="0">
                <a:ea typeface="+mn-lt"/>
                <a:cs typeface="+mn-lt"/>
              </a:rPr>
              <a:t> je nespravedlivě obviněn a odsouzen k smrti:</a:t>
            </a:r>
            <a:endParaRPr lang="en-US" sz="3200" dirty="0">
              <a:ea typeface="+mn-lt"/>
              <a:cs typeface="+mn-lt"/>
            </a:endParaRPr>
          </a:p>
          <a:p>
            <a:pPr algn="just"/>
            <a:r>
              <a:rPr lang="cs-CZ" sz="3200" dirty="0">
                <a:ea typeface="+mn-lt"/>
                <a:cs typeface="+mn-lt"/>
              </a:rPr>
              <a:t>"V noci před popravou stráž tak tvrdě usnula, že neslyšela, jak se železné zámky cely samy odemkly, její dveře se otevřely a z nohou tohoto muže spadly okovy. Když vycházel </a:t>
            </a:r>
            <a:r>
              <a:rPr lang="cs-CZ" sz="3200" dirty="0" err="1">
                <a:ea typeface="+mn-lt"/>
                <a:cs typeface="+mn-lt"/>
              </a:rPr>
              <a:t>Górski</a:t>
            </a:r>
            <a:r>
              <a:rPr lang="cs-CZ" sz="3200" dirty="0">
                <a:ea typeface="+mn-lt"/>
                <a:cs typeface="+mn-lt"/>
              </a:rPr>
              <a:t> z vězení, uslyšel hlas: Neboj se, Panna Marie je s tebou."</a:t>
            </a:r>
            <a:endParaRPr lang="en-US" sz="3200" dirty="0">
              <a:ea typeface="+mn-lt"/>
              <a:cs typeface="+mn-lt"/>
            </a:endParaRP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03592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EE805F-52CC-AE3C-BAEE-9F7850596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>
            <a:normAutofit/>
          </a:bodyPr>
          <a:lstStyle/>
          <a:p>
            <a:r>
              <a:rPr lang="cs-CZ" sz="2800" b="1" dirty="0"/>
              <a:t>5. pomoc v těžkých životních chvílích, při neštěstí </a:t>
            </a:r>
          </a:p>
          <a:p>
            <a:pPr marL="457200" indent="-457200">
              <a:buFont typeface="Wingdings" panose="020B0602020104020603" pitchFamily="34" charset="0"/>
              <a:buChar char="v"/>
            </a:pPr>
            <a:r>
              <a:rPr lang="cs-CZ" sz="2800" dirty="0"/>
              <a:t>útoky nepřátelských vojsk</a:t>
            </a:r>
          </a:p>
          <a:p>
            <a:pPr marL="457200" indent="-457200">
              <a:buFont typeface="Wingdings" panose="020B0602020104020603" pitchFamily="34" charset="0"/>
              <a:buChar char="v"/>
            </a:pPr>
            <a:r>
              <a:rPr lang="cs-CZ" sz="2800" dirty="0"/>
              <a:t>ochrana poutníků a všech na cestách</a:t>
            </a:r>
          </a:p>
          <a:p>
            <a:pPr marL="457200" indent="-457200">
              <a:buFont typeface="Wingdings" panose="020B0602020104020603" pitchFamily="34" charset="0"/>
              <a:buChar char="v"/>
            </a:pPr>
            <a:r>
              <a:rPr lang="cs-CZ" sz="2800" dirty="0"/>
              <a:t>požáry</a:t>
            </a:r>
          </a:p>
        </p:txBody>
      </p:sp>
      <p:pic>
        <p:nvPicPr>
          <p:cNvPr id="4" name="Obrázek 4" descr="Obsah obrázku text, kniha&#10;&#10;Popis se vygeneroval automaticky.">
            <a:extLst>
              <a:ext uri="{FF2B5EF4-FFF2-40B4-BE49-F238E27FC236}">
                <a16:creationId xmlns:a16="http://schemas.microsoft.com/office/drawing/2014/main" id="{751BF4BA-C045-5370-9435-E2EC97CB57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19" r="2" b="3249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7A86995-BF98-9D09-AA65-39395FC5D72A}"/>
              </a:ext>
            </a:extLst>
          </p:cNvPr>
          <p:cNvSpPr txBox="1"/>
          <p:nvPr/>
        </p:nvSpPr>
        <p:spPr>
          <a:xfrm>
            <a:off x="8479685" y="6380445"/>
            <a:ext cx="437628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FFFFFF"/>
                </a:solidFill>
                <a:highlight>
                  <a:srgbClr val="800080"/>
                </a:highlight>
              </a:rPr>
              <a:t>Matka boží Lucká</a:t>
            </a:r>
          </a:p>
        </p:txBody>
      </p:sp>
    </p:spTree>
    <p:extLst>
      <p:ext uri="{BB962C8B-B14F-4D97-AF65-F5344CB8AC3E}">
        <p14:creationId xmlns:p14="http://schemas.microsoft.com/office/powerpoint/2010/main" val="28661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AE447A-A1C2-5FE4-13DF-E12CE5115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758" y="742344"/>
            <a:ext cx="6066818" cy="5896610"/>
          </a:xfrm>
        </p:spPr>
        <p:txBody>
          <a:bodyPr vert="horz" lIns="45720" tIns="45720" rIns="45720" bIns="45720" rtlCol="0" anchor="t">
            <a:normAutofit/>
          </a:bodyPr>
          <a:lstStyle/>
          <a:p>
            <a:pPr algn="just"/>
            <a:r>
              <a:rPr lang="cs-CZ" sz="3600" b="1" dirty="0"/>
              <a:t>6. ochrana domácích zvířat</a:t>
            </a:r>
          </a:p>
          <a:p>
            <a:pPr algn="just"/>
            <a:r>
              <a:rPr lang="cs-CZ" sz="2800" dirty="0"/>
              <a:t>1651, sedlák </a:t>
            </a:r>
            <a:r>
              <a:rPr lang="cs-CZ" sz="2800" dirty="0" err="1"/>
              <a:t>Klodnicki</a:t>
            </a:r>
            <a:r>
              <a:rPr lang="cs-CZ" sz="2800" dirty="0"/>
              <a:t> pojil koně v řece Bug</a:t>
            </a:r>
          </a:p>
          <a:p>
            <a:pPr algn="just"/>
            <a:r>
              <a:rPr lang="cs-CZ" sz="2800" dirty="0"/>
              <a:t>"</a:t>
            </a:r>
            <a:r>
              <a:rPr lang="cs-CZ" sz="2800" dirty="0" err="1"/>
              <a:t>Klodnicki</a:t>
            </a:r>
            <a:r>
              <a:rPr lang="cs-CZ" sz="2800" dirty="0"/>
              <a:t> přivedl koně k díře v ledu, aby se napil z řeky, ale zvíře uklouzlo a spadlo do díry. Nijak se nedařilo ho vytáhnout ven. Tehdy </a:t>
            </a:r>
            <a:r>
              <a:rPr lang="cs-CZ" sz="2800" dirty="0" err="1"/>
              <a:t>Klodnicki</a:t>
            </a:r>
            <a:r>
              <a:rPr lang="cs-CZ" sz="2800" dirty="0"/>
              <a:t> zvolal: "Panno Marie </a:t>
            </a:r>
            <a:r>
              <a:rPr lang="cs-CZ" sz="2800" dirty="0" err="1"/>
              <a:t>Sokalská</a:t>
            </a:r>
            <a:r>
              <a:rPr lang="cs-CZ" sz="2800" dirty="0"/>
              <a:t>, zachraň mého koně z řeky a já ho věnuji klášteru. Kůň vyskočil z řeky."</a:t>
            </a:r>
          </a:p>
          <a:p>
            <a:pPr algn="just"/>
            <a:endParaRPr lang="cs-CZ" sz="2800" dirty="0"/>
          </a:p>
          <a:p>
            <a:pPr algn="just"/>
            <a:endParaRPr lang="cs-CZ" sz="2800" dirty="0"/>
          </a:p>
          <a:p>
            <a:pPr algn="just"/>
            <a:endParaRPr lang="cs-CZ" sz="2800" dirty="0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07D5D2E6-D695-FE0B-D6CE-8B46AF0A3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" r="1287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19EE001-533D-10A0-40EB-C9E680395BB9}"/>
              </a:ext>
            </a:extLst>
          </p:cNvPr>
          <p:cNvSpPr txBox="1"/>
          <p:nvPr/>
        </p:nvSpPr>
        <p:spPr>
          <a:xfrm>
            <a:off x="8479685" y="6380445"/>
            <a:ext cx="437628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FFFFFF"/>
                </a:solidFill>
                <a:highlight>
                  <a:srgbClr val="800080"/>
                </a:highlight>
              </a:rPr>
              <a:t>Matka boží </a:t>
            </a:r>
            <a:r>
              <a:rPr lang="cs-CZ" dirty="0" err="1">
                <a:solidFill>
                  <a:srgbClr val="FFFFFF"/>
                </a:solidFill>
                <a:highlight>
                  <a:srgbClr val="800080"/>
                </a:highlight>
              </a:rPr>
              <a:t>Ostrobramská</a:t>
            </a:r>
          </a:p>
        </p:txBody>
      </p:sp>
    </p:spTree>
    <p:extLst>
      <p:ext uri="{BB962C8B-B14F-4D97-AF65-F5344CB8AC3E}">
        <p14:creationId xmlns:p14="http://schemas.microsoft.com/office/powerpoint/2010/main" val="236944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ext, kniha, interiér&#10;&#10;Popis se vygeneroval automaticky.">
            <a:extLst>
              <a:ext uri="{FF2B5EF4-FFF2-40B4-BE49-F238E27FC236}">
                <a16:creationId xmlns:a16="http://schemas.microsoft.com/office/drawing/2014/main" id="{E36E02FC-F6BD-F213-77A3-B0BD88147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433" t="1558" r="25467" b="13117"/>
          <a:stretch/>
        </p:blipFill>
        <p:spPr>
          <a:xfrm>
            <a:off x="20" y="10"/>
            <a:ext cx="12199611" cy="68658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D9FB75-5E1A-4AE8-99C7-1089F2031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BD3C60-BA10-42C4-9F11-282AEE6A2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979A16-EB5F-DAA0-3C46-BE3C619BF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461370"/>
            <a:ext cx="6317336" cy="4847990"/>
          </a:xfrm>
        </p:spPr>
        <p:txBody>
          <a:bodyPr vert="horz" lIns="45720" tIns="45720" rIns="45720" bIns="45720" rtlCol="0" anchor="t">
            <a:normAutofit/>
          </a:bodyPr>
          <a:lstStyle/>
          <a:p>
            <a:pPr algn="just"/>
            <a:r>
              <a:rPr lang="cs-CZ" sz="2800" dirty="0">
                <a:solidFill>
                  <a:srgbClr val="000000"/>
                </a:solidFill>
                <a:ea typeface="+mn-lt"/>
                <a:cs typeface="+mn-lt"/>
              </a:rPr>
              <a:t>cca. 1700, kočí </a:t>
            </a:r>
            <a:r>
              <a:rPr lang="cs-CZ" sz="2800" dirty="0" err="1">
                <a:solidFill>
                  <a:srgbClr val="000000"/>
                </a:solidFill>
                <a:ea typeface="+mn-lt"/>
                <a:cs typeface="+mn-lt"/>
              </a:rPr>
              <a:t>novhorodské</a:t>
            </a:r>
            <a:r>
              <a:rPr lang="cs-CZ" sz="2800" dirty="0">
                <a:solidFill>
                  <a:srgbClr val="000000"/>
                </a:solidFill>
                <a:ea typeface="+mn-lt"/>
                <a:cs typeface="+mn-lt"/>
              </a:rPr>
              <a:t> podkomoří Daniel </a:t>
            </a:r>
            <a:r>
              <a:rPr lang="cs-CZ" sz="2800" dirty="0" err="1">
                <a:solidFill>
                  <a:srgbClr val="000000"/>
                </a:solidFill>
                <a:ea typeface="+mn-lt"/>
                <a:cs typeface="+mn-lt"/>
              </a:rPr>
              <a:t>Kulik</a:t>
            </a:r>
            <a:endParaRPr lang="cs-CZ" sz="2800" dirty="0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r>
              <a:rPr lang="cs-CZ" sz="2800" dirty="0">
                <a:solidFill>
                  <a:srgbClr val="000000"/>
                </a:solidFill>
                <a:ea typeface="+mn-lt"/>
                <a:cs typeface="+mn-lt"/>
              </a:rPr>
              <a:t>"Kočímu paní podkomoří </a:t>
            </a:r>
            <a:r>
              <a:rPr lang="cs-CZ" sz="2800" dirty="0" err="1">
                <a:solidFill>
                  <a:srgbClr val="000000"/>
                </a:solidFill>
                <a:ea typeface="+mn-lt"/>
                <a:cs typeface="+mn-lt"/>
              </a:rPr>
              <a:t>Skarzyńské</a:t>
            </a:r>
            <a:r>
              <a:rPr lang="cs-CZ" sz="2800" dirty="0">
                <a:solidFill>
                  <a:srgbClr val="000000"/>
                </a:solidFill>
                <a:ea typeface="+mn-lt"/>
                <a:cs typeface="+mn-lt"/>
              </a:rPr>
              <a:t> byli ukradeni tři nejlepší koně, </a:t>
            </a:r>
            <a:r>
              <a:rPr lang="cs-CZ" sz="2800" dirty="0" err="1">
                <a:solidFill>
                  <a:srgbClr val="000000"/>
                </a:solidFill>
                <a:ea typeface="+mn-lt"/>
                <a:cs typeface="+mn-lt"/>
              </a:rPr>
              <a:t>Kulik</a:t>
            </a:r>
            <a:r>
              <a:rPr lang="cs-CZ" sz="2800" dirty="0">
                <a:solidFill>
                  <a:srgbClr val="000000"/>
                </a:solidFill>
                <a:ea typeface="+mn-lt"/>
                <a:cs typeface="+mn-lt"/>
              </a:rPr>
              <a:t> je hledal po lesích, bál se hněvu své paní. Když už byl u konce svých sil, obrátil se k Panně Marii </a:t>
            </a:r>
            <a:r>
              <a:rPr lang="cs-CZ" sz="2800" dirty="0" err="1">
                <a:solidFill>
                  <a:srgbClr val="000000"/>
                </a:solidFill>
                <a:ea typeface="+mn-lt"/>
                <a:cs typeface="+mn-lt"/>
              </a:rPr>
              <a:t>Počajivské</a:t>
            </a:r>
            <a:r>
              <a:rPr lang="cs-CZ" sz="2800" dirty="0">
                <a:solidFill>
                  <a:srgbClr val="000000"/>
                </a:solidFill>
                <a:ea typeface="+mn-lt"/>
                <a:cs typeface="+mn-lt"/>
              </a:rPr>
              <a:t> a poprosil ji o pomoc. Zvířata byla poté šťastně nalezena."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26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1F5892-67E3-E336-8BAA-32BC83B81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211" y="973667"/>
            <a:ext cx="6267901" cy="5653193"/>
          </a:xfr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cs-CZ" sz="3200" b="1" dirty="0"/>
              <a:t>7. Nezvyklosti, přírodní jevy</a:t>
            </a:r>
          </a:p>
          <a:p>
            <a:pPr algn="just"/>
            <a:r>
              <a:rPr lang="cs-CZ" sz="2800" dirty="0"/>
              <a:t>1618, </a:t>
            </a:r>
            <a:r>
              <a:rPr lang="cs-CZ" sz="2800" dirty="0" err="1"/>
              <a:t>Ležajsk</a:t>
            </a:r>
            <a:endParaRPr lang="cs-CZ" sz="2800" dirty="0"/>
          </a:p>
          <a:p>
            <a:pPr algn="just"/>
            <a:r>
              <a:rPr lang="cs-CZ" sz="2800" dirty="0"/>
              <a:t>"Při východu slunce se objevila hořící kometa, která proletěla z jihu na západ. Její zjevení vyvolalo velkou paniku mezi lidmi ve městě, kteří se začali modlit, aby tento jev byl dobrým znakem a prosili o ochranu Pannu Marii."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4" name="Obrázek 4" descr="Obsah obrázku exteriér, skupina, město, staré&#10;&#10;Popis se vygeneroval automaticky.">
            <a:extLst>
              <a:ext uri="{FF2B5EF4-FFF2-40B4-BE49-F238E27FC236}">
                <a16:creationId xmlns:a16="http://schemas.microsoft.com/office/drawing/2014/main" id="{CCEA2FFE-1924-7357-A229-C73DDD277E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22" r="21333" b="2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3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ext, dav, osoba, exteriér&#10;&#10;Popis se vygeneroval automaticky.">
            <a:extLst>
              <a:ext uri="{FF2B5EF4-FFF2-40B4-BE49-F238E27FC236}">
                <a16:creationId xmlns:a16="http://schemas.microsoft.com/office/drawing/2014/main" id="{2EAC1236-A79E-352B-930F-3F0DB91E9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" t="965" r="8567" b="28617"/>
          <a:stretch/>
        </p:blipFill>
        <p:spPr>
          <a:xfrm>
            <a:off x="2672239" y="10"/>
            <a:ext cx="12199611" cy="68703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D9FB75-5E1A-4AE8-99C7-1089F2031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BD3C60-BA10-42C4-9F11-282AEE6A2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497889-9652-8BCD-1446-2D5A11380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827" y="1753644"/>
            <a:ext cx="6066816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 algn="just"/>
            <a:r>
              <a:rPr lang="cs-CZ" sz="2800" dirty="0">
                <a:solidFill>
                  <a:srgbClr val="000000"/>
                </a:solidFill>
                <a:ea typeface="+mn-lt"/>
                <a:cs typeface="+mn-lt"/>
              </a:rPr>
              <a:t>1756, </a:t>
            </a:r>
            <a:r>
              <a:rPr lang="cs-CZ" sz="2800" dirty="0" err="1">
                <a:solidFill>
                  <a:srgbClr val="000000"/>
                </a:solidFill>
                <a:ea typeface="+mn-lt"/>
                <a:cs typeface="+mn-lt"/>
              </a:rPr>
              <a:t>Berdyčov</a:t>
            </a:r>
            <a:endParaRPr lang="cs-CZ" sz="2800" dirty="0">
              <a:solidFill>
                <a:srgbClr val="000000"/>
              </a:solidFill>
              <a:ea typeface="+mn-lt"/>
              <a:cs typeface="+mn-lt"/>
            </a:endParaRPr>
          </a:p>
          <a:p>
            <a:pPr algn="just"/>
            <a:r>
              <a:rPr lang="cs-CZ" sz="2800" dirty="0">
                <a:solidFill>
                  <a:srgbClr val="000000"/>
                </a:solidFill>
                <a:ea typeface="+mn-lt"/>
                <a:cs typeface="+mn-lt"/>
              </a:rPr>
              <a:t>"Zvláštním zázrakem se projevila boží moc, několik týdnů před korunovací se nad </a:t>
            </a:r>
            <a:r>
              <a:rPr lang="cs-CZ" sz="2800" dirty="0" err="1">
                <a:solidFill>
                  <a:srgbClr val="000000"/>
                </a:solidFill>
                <a:ea typeface="+mn-lt"/>
                <a:cs typeface="+mn-lt"/>
              </a:rPr>
              <a:t>berdyčovským</a:t>
            </a:r>
            <a:r>
              <a:rPr lang="cs-CZ" sz="2800" dirty="0">
                <a:solidFill>
                  <a:srgbClr val="000000"/>
                </a:solidFill>
                <a:ea typeface="+mn-lt"/>
                <a:cs typeface="+mn-lt"/>
              </a:rPr>
              <a:t> kostelem okolo druhé hodiny po poledni zjevil vavřínový věnec ozářený nebeským světlem, v jehož středu bylo jméno Panny Marie. Celé toto zázračné představení trvalo asi půl hodiny."</a:t>
            </a:r>
          </a:p>
        </p:txBody>
      </p:sp>
    </p:spTree>
    <p:extLst>
      <p:ext uri="{BB962C8B-B14F-4D97-AF65-F5344CB8AC3E}">
        <p14:creationId xmlns:p14="http://schemas.microsoft.com/office/powerpoint/2010/main" val="334073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text, staré, kámen&#10;&#10;Popis se vygeneroval automaticky.">
            <a:extLst>
              <a:ext uri="{FF2B5EF4-FFF2-40B4-BE49-F238E27FC236}">
                <a16:creationId xmlns:a16="http://schemas.microsoft.com/office/drawing/2014/main" id="{EFE1C410-716B-0C1A-E68D-083FFC2C344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978926" y="0"/>
            <a:ext cx="8426805" cy="6968366"/>
          </a:xfrm>
        </p:spPr>
      </p:pic>
    </p:spTree>
    <p:extLst>
      <p:ext uri="{BB962C8B-B14F-4D97-AF65-F5344CB8AC3E}">
        <p14:creationId xmlns:p14="http://schemas.microsoft.com/office/powerpoint/2010/main" val="39311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7" descr="Obsah obrázku text, kniha&#10;&#10;Popis se vygeneroval automaticky.">
            <a:extLst>
              <a:ext uri="{FF2B5EF4-FFF2-40B4-BE49-F238E27FC236}">
                <a16:creationId xmlns:a16="http://schemas.microsoft.com/office/drawing/2014/main" id="{48C93071-6EDB-F919-7652-AEE2556F7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4981" t="12659" r="34981" b="55402"/>
          <a:stretch/>
        </p:blipFill>
        <p:spPr>
          <a:xfrm>
            <a:off x="20" y="10"/>
            <a:ext cx="12191993" cy="6861791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FAD9FB75-5E1A-4AE8-99C7-1089F2031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799AB6-EDDE-C4FF-BB8F-42DD74C5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Další postup</a:t>
            </a:r>
          </a:p>
        </p:txBody>
      </p:sp>
      <p:cxnSp>
        <p:nvCxnSpPr>
          <p:cNvPr id="10" name="Straight Connector 13">
            <a:extLst>
              <a:ext uri="{FF2B5EF4-FFF2-40B4-BE49-F238E27FC236}">
                <a16:creationId xmlns:a16="http://schemas.microsoft.com/office/drawing/2014/main" id="{85BD3C60-BA10-42C4-9F11-282AEE6A2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EBA43C-09F7-C6BA-9665-AF0660183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Wingdings" panose="020B0602020104020603" pitchFamily="34" charset="0"/>
              <a:buChar char="v"/>
            </a:pPr>
            <a:r>
              <a:rPr lang="cs-CZ" sz="2800" dirty="0">
                <a:solidFill>
                  <a:srgbClr val="000000"/>
                </a:solidFill>
              </a:rPr>
              <a:t> vyslání poselství do Říma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>
                <a:solidFill>
                  <a:srgbClr val="000000"/>
                </a:solidFill>
              </a:rPr>
              <a:t> výroba korunek a jejich fundace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>
                <a:solidFill>
                  <a:srgbClr val="000000"/>
                </a:solidFill>
              </a:rPr>
              <a:t> transport korunek z Říma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>
                <a:solidFill>
                  <a:srgbClr val="000000"/>
                </a:solidFill>
              </a:rPr>
              <a:t> příprava na korunovaci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>
                <a:solidFill>
                  <a:srgbClr val="000000"/>
                </a:solidFill>
              </a:rPr>
              <a:t> úskalí procesu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>
                <a:solidFill>
                  <a:srgbClr val="000000"/>
                </a:solidFill>
              </a:rPr>
              <a:t> zapojení vojska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>
                <a:solidFill>
                  <a:srgbClr val="000000"/>
                </a:solidFill>
              </a:rPr>
              <a:t> zázemí pro poutníky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6DB462A-9118-99E0-EC23-E0B93CF300F8}"/>
              </a:ext>
            </a:extLst>
          </p:cNvPr>
          <p:cNvSpPr txBox="1"/>
          <p:nvPr/>
        </p:nvSpPr>
        <p:spPr>
          <a:xfrm>
            <a:off x="8479685" y="6380445"/>
            <a:ext cx="437628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>
                <a:solidFill>
                  <a:srgbClr val="FFFFFF"/>
                </a:solidFill>
                <a:highlight>
                  <a:srgbClr val="800080"/>
                </a:highlight>
              </a:rPr>
              <a:t>Matka boží Lvovská</a:t>
            </a:r>
          </a:p>
        </p:txBody>
      </p:sp>
    </p:spTree>
    <p:extLst>
      <p:ext uri="{BB962C8B-B14F-4D97-AF65-F5344CB8AC3E}">
        <p14:creationId xmlns:p14="http://schemas.microsoft.com/office/powerpoint/2010/main" val="16269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4A50B-BD5B-B41F-61DA-19E5F65A5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cs-CZ" dirty="0"/>
              <a:t>Průběh jedné korunovace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D82C7F-E8A6-BBC4-C1E4-26BB463CC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nárůst počtu zázraků s blížící se korunovací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vztyčení slavobrán, hudba, ohňostroje, fasády, přehlídky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místa korunovace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pamětní mince, kázání</a:t>
            </a:r>
          </a:p>
        </p:txBody>
      </p:sp>
      <p:pic>
        <p:nvPicPr>
          <p:cNvPr id="4" name="Obrázek 4" descr="Obsah obrázku text, staré, kámen, oltář&#10;&#10;Popis se vygeneroval automaticky.">
            <a:extLst>
              <a:ext uri="{FF2B5EF4-FFF2-40B4-BE49-F238E27FC236}">
                <a16:creationId xmlns:a16="http://schemas.microsoft.com/office/drawing/2014/main" id="{6AD7BC97-5197-0BB4-4D44-174F0D412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37" r="25487" b="-2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7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osoba&#10;&#10;Popis se vygeneroval automaticky.">
            <a:extLst>
              <a:ext uri="{FF2B5EF4-FFF2-40B4-BE49-F238E27FC236}">
                <a16:creationId xmlns:a16="http://schemas.microsoft.com/office/drawing/2014/main" id="{4CC5C8C4-A24E-58D4-0885-616DCB8B37B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671305"/>
            <a:ext cx="6976542" cy="5183520"/>
          </a:xfrm>
        </p:spPr>
      </p:pic>
      <p:pic>
        <p:nvPicPr>
          <p:cNvPr id="5" name="Obrázek 5" descr="Obsah obrázku osoba&#10;&#10;Popis se vygeneroval automaticky.">
            <a:extLst>
              <a:ext uri="{FF2B5EF4-FFF2-40B4-BE49-F238E27FC236}">
                <a16:creationId xmlns:a16="http://schemas.microsoft.com/office/drawing/2014/main" id="{7381BDEC-C9E9-5D98-B8D6-68E939C53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967" y="-3838"/>
            <a:ext cx="7110483" cy="39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5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68CEC-A377-1F2B-C799-B45B01E4F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cs-CZ" dirty="0"/>
              <a:t>Proč o korunovacích mluvit?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355858-499F-C6A6-84CA-E9198C4F2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45" y="1905000"/>
            <a:ext cx="7294484" cy="4732443"/>
          </a:xfrm>
        </p:spPr>
        <p:txBody>
          <a:bodyPr vert="horz" lIns="45720" tIns="45720" rIns="45720" bIns="45720" rtlCol="0" anchor="t">
            <a:normAutofit fontScale="92500"/>
          </a:bodyPr>
          <a:lstStyle/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nejmasovější, nejhonosnější, nejdražší, nejkrásnější, </a:t>
            </a:r>
            <a:r>
              <a:rPr lang="cs-CZ" sz="2800" dirty="0" err="1"/>
              <a:t>nejbaroknější</a:t>
            </a:r>
            <a:r>
              <a:rPr lang="cs-CZ" sz="2800" dirty="0"/>
              <a:t> projev barokní kultury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"nejdokonalejší a úplný způsob vyjádření všeho, co baroko představovalo a čeho chtělo dosáhnout"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b="1" dirty="0"/>
              <a:t> významy: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velkolepá barokní slavnost, vrchol všech složek barokního umění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projev zbožnosti a úcty k Panně Marii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reprezentace a </a:t>
            </a:r>
            <a:r>
              <a:rPr lang="cs-CZ" sz="2800" dirty="0" err="1"/>
              <a:t>sebereprezentace</a:t>
            </a:r>
            <a:r>
              <a:rPr lang="cs-CZ" sz="2800" dirty="0"/>
              <a:t> církve, jejích představitelů, šlechticů donátorů, monarchů, země</a:t>
            </a:r>
          </a:p>
        </p:txBody>
      </p:sp>
      <p:pic>
        <p:nvPicPr>
          <p:cNvPr id="4" name="Obrázek 4" descr="Obsah obrázku text, kniha, interiér&#10;&#10;Popis se vygeneroval automaticky.">
            <a:extLst>
              <a:ext uri="{FF2B5EF4-FFF2-40B4-BE49-F238E27FC236}">
                <a16:creationId xmlns:a16="http://schemas.microsoft.com/office/drawing/2014/main" id="{5169E87C-86AC-D950-FE48-031BC57A07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6142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C18C7DC-E5FD-D98D-CE5C-11806F73668B}"/>
              </a:ext>
            </a:extLst>
          </p:cNvPr>
          <p:cNvSpPr txBox="1"/>
          <p:nvPr/>
        </p:nvSpPr>
        <p:spPr>
          <a:xfrm>
            <a:off x="8020050" y="6124575"/>
            <a:ext cx="37528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highlight>
                  <a:srgbClr val="800080"/>
                </a:highlight>
                <a:latin typeface="arial"/>
                <a:cs typeface="arial"/>
              </a:rPr>
              <a:t>Korunovace</a:t>
            </a:r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  <a:latin typeface="arial"/>
                <a:cs typeface="arial"/>
              </a:rPr>
              <a:t> Panny Marie </a:t>
            </a:r>
            <a:r>
              <a:rPr lang="en-US" dirty="0" err="1">
                <a:solidFill>
                  <a:schemeClr val="bg1"/>
                </a:solidFill>
                <a:highlight>
                  <a:srgbClr val="800080"/>
                </a:highlight>
                <a:latin typeface="arial"/>
                <a:cs typeface="arial"/>
              </a:rPr>
              <a:t>Rubense</a:t>
            </a:r>
            <a:endParaRPr lang="cs-CZ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3733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C036F6-BA27-5A12-CFCB-5130BB0A5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45720" tIns="45720" rIns="4572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  <a:hlinkClick r:id="rId3"/>
              </a:rPr>
              <a:t>https://www.youtube.com/watch?v=wrAmvODlKj4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Korunovace Rychvaldské matky boží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370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4F2FD5-641A-F03D-B6CE-A6EE38EE2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cs-CZ"/>
              <a:t>Historie korunovací madon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1D6482-1BF1-E58F-50EE-ED4A165EB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628" y="2084917"/>
            <a:ext cx="6292213" cy="4537593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první obraz Panny Marie od sv. Lukáše 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732: první korunovace za Řehoře III., ikonoklasmus 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838: Řehoř IV. korunuje obraz Panny Marie v kostele sv. Kalista v Římě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kolem roku 1500 procesí měšťanů z </a:t>
            </a:r>
            <a:r>
              <a:rPr lang="cs-CZ" sz="2800" dirty="0" err="1"/>
              <a:t>Recanati</a:t>
            </a:r>
            <a:r>
              <a:rPr lang="cs-CZ" sz="2800" dirty="0"/>
              <a:t> do Loreta, morová epidemie, výnos Julia II. z roku 1503, zakazující sejmout korunu</a:t>
            </a:r>
          </a:p>
          <a:p>
            <a:pPr>
              <a:buFont typeface="Wingdings" panose="020B0602020104020603" pitchFamily="34" charset="0"/>
              <a:buChar char="v"/>
            </a:pPr>
            <a:endParaRPr lang="cs-CZ" sz="2800">
              <a:ea typeface="+mn-lt"/>
              <a:cs typeface="+mn-lt"/>
            </a:endParaRPr>
          </a:p>
        </p:txBody>
      </p:sp>
      <p:pic>
        <p:nvPicPr>
          <p:cNvPr id="4" name="Obrázek 4" descr="Obsah obrázku interiér, zdobené, oltář, malování&#10;&#10;Popis se vygeneroval automaticky.">
            <a:extLst>
              <a:ext uri="{FF2B5EF4-FFF2-40B4-BE49-F238E27FC236}">
                <a16:creationId xmlns:a16="http://schemas.microsoft.com/office/drawing/2014/main" id="{8D198535-0A3A-17B0-50B4-D5010B0E7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88" r="13147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4FA547E-5C8A-9F05-A2E9-8F79C482B9A2}"/>
              </a:ext>
            </a:extLst>
          </p:cNvPr>
          <p:cNvSpPr txBox="1"/>
          <p:nvPr/>
        </p:nvSpPr>
        <p:spPr>
          <a:xfrm>
            <a:off x="7829550" y="6124575"/>
            <a:ext cx="41433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highlight>
                  <a:srgbClr val="800080"/>
                </a:highlight>
                <a:latin typeface="arial"/>
                <a:cs typeface="arial"/>
              </a:rPr>
              <a:t>Korunovace</a:t>
            </a:r>
            <a:r>
              <a:rPr lang="en-US" dirty="0">
                <a:solidFill>
                  <a:schemeClr val="bg1"/>
                </a:solidFill>
                <a:highlight>
                  <a:srgbClr val="800080"/>
                </a:highlight>
                <a:latin typeface="arial"/>
                <a:cs typeface="arial"/>
              </a:rPr>
              <a:t> Panny Marie Fra Angelica</a:t>
            </a:r>
            <a:endParaRPr lang="cs-CZ" dirty="0">
              <a:solidFill>
                <a:schemeClr val="bg1"/>
              </a:solidFill>
              <a:highlight>
                <a:srgbClr val="8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1020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6DFE01-A266-8DC6-A39B-A277B2184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45720" tIns="45720" rIns="45720" bIns="45720" rtlCol="0" anchor="t">
            <a:normAutofit/>
          </a:bodyPr>
          <a:lstStyle/>
          <a:p>
            <a:pPr>
              <a:buFont typeface="Wingdings,Sans-Serif" panose="020B0602020104020603" pitchFamily="34" charset="0"/>
              <a:buChar char="v"/>
            </a:pPr>
            <a:r>
              <a:rPr lang="cs-CZ" sz="2800" dirty="0">
                <a:latin typeface="TW Cen MT"/>
              </a:rPr>
              <a:t> první polovina 17. století: formování zásad a pravidel korunovace</a:t>
            </a:r>
            <a:endParaRPr lang="en-US" sz="2800" dirty="0">
              <a:ea typeface="+mn-lt"/>
              <a:cs typeface="+mn-lt"/>
            </a:endParaRPr>
          </a:p>
          <a:p>
            <a:pPr>
              <a:buFont typeface="Wingdings,Sans-Serif" panose="020B0602020104020603" pitchFamily="34" charset="0"/>
              <a:buChar char="v"/>
            </a:pPr>
            <a:r>
              <a:rPr lang="cs-CZ" sz="2800" dirty="0">
                <a:latin typeface="TW Cen MT"/>
              </a:rPr>
              <a:t> fond hraběte Alexandra </a:t>
            </a:r>
            <a:r>
              <a:rPr lang="cs-CZ" sz="2800" dirty="0" err="1">
                <a:latin typeface="TW Cen MT"/>
              </a:rPr>
              <a:t>Sforzy</a:t>
            </a:r>
            <a:r>
              <a:rPr lang="cs-CZ" sz="2800" dirty="0">
                <a:latin typeface="TW Cen MT"/>
              </a:rPr>
              <a:t> </a:t>
            </a:r>
            <a:r>
              <a:rPr lang="cs-CZ" sz="2800" dirty="0" err="1">
                <a:latin typeface="TW Cen MT"/>
              </a:rPr>
              <a:t>Pallaviciniho</a:t>
            </a:r>
            <a:r>
              <a:rPr lang="cs-CZ" sz="2800" dirty="0">
                <a:latin typeface="TW Cen MT"/>
              </a:rPr>
              <a:t> na korunky (jezuiti)</a:t>
            </a:r>
            <a:endParaRPr lang="en-US" sz="2800" dirty="0">
              <a:ea typeface="+mn-lt"/>
              <a:cs typeface="+mn-lt"/>
            </a:endParaRPr>
          </a:p>
          <a:p>
            <a:pPr>
              <a:buFont typeface="Wingdings,Sans-Serif" panose="020B0602020104020603" pitchFamily="34" charset="0"/>
              <a:buChar char="v"/>
            </a:pPr>
            <a:r>
              <a:rPr lang="cs-CZ" sz="2800" dirty="0">
                <a:latin typeface="TW Cen MT"/>
              </a:rPr>
              <a:t> nejprve pouze Řím</a:t>
            </a:r>
            <a:endParaRPr lang="cs-CZ" sz="2800" dirty="0">
              <a:latin typeface="Tw Cen MT" panose="020B0602020104020603"/>
            </a:endParaRPr>
          </a:p>
          <a:p>
            <a:pPr>
              <a:buFont typeface="Wingdings,Sans-Serif" panose="020B0602020104020603" pitchFamily="34" charset="0"/>
              <a:buChar char="v"/>
            </a:pPr>
            <a:r>
              <a:rPr lang="ru-RU" sz="2800" dirty="0">
                <a:ea typeface="+mn-lt"/>
                <a:cs typeface="+mn-lt"/>
              </a:rPr>
              <a:t> </a:t>
            </a:r>
            <a:r>
              <a:rPr lang="cs-CZ" sz="2800" dirty="0">
                <a:ea typeface="+mn-lt"/>
                <a:cs typeface="+mn-lt"/>
              </a:rPr>
              <a:t>1715: první korunovace mimo Itálii, </a:t>
            </a:r>
            <a:r>
              <a:rPr lang="cs-CZ" sz="2800" dirty="0" err="1">
                <a:ea typeface="+mn-lt"/>
                <a:cs typeface="+mn-lt"/>
              </a:rPr>
              <a:t>Tersatto</a:t>
            </a:r>
            <a:r>
              <a:rPr lang="cs-CZ" sz="2800" dirty="0">
                <a:ea typeface="+mn-lt"/>
                <a:cs typeface="+mn-lt"/>
              </a:rPr>
              <a:t> (Trsat)</a:t>
            </a:r>
            <a:endParaRPr lang="en-US" sz="2800" dirty="0">
              <a:ea typeface="+mn-lt"/>
              <a:cs typeface="+mn-lt"/>
            </a:endParaRPr>
          </a:p>
          <a:p>
            <a:pPr>
              <a:buFont typeface="Wingdings,Sans-Serif" panose="020B0602020104020603" pitchFamily="34" charset="0"/>
              <a:buChar char="v"/>
            </a:pPr>
            <a:r>
              <a:rPr lang="cs-CZ" sz="2800" dirty="0">
                <a:ea typeface="+mn-lt"/>
                <a:cs typeface="+mn-lt"/>
              </a:rPr>
              <a:t> 1717: první korunovace ve střední Evropě, Čenstochová a Troky (</a:t>
            </a:r>
            <a:r>
              <a:rPr lang="cs-CZ" sz="2800" dirty="0" err="1">
                <a:ea typeface="+mn-lt"/>
                <a:cs typeface="+mn-lt"/>
              </a:rPr>
              <a:t>Trakai</a:t>
            </a:r>
            <a:r>
              <a:rPr lang="cs-CZ" sz="2800" dirty="0">
                <a:ea typeface="+mn-lt"/>
                <a:cs typeface="+mn-lt"/>
              </a:rPr>
              <a:t>)</a:t>
            </a:r>
            <a:endParaRPr lang="en-US" sz="2800" dirty="0">
              <a:ea typeface="+mn-lt"/>
              <a:cs typeface="+mn-lt"/>
            </a:endParaRPr>
          </a:p>
          <a:p>
            <a:pPr>
              <a:buFont typeface="Wingdings,Sans-Serif" panose="020B0602020104020603" pitchFamily="34" charset="0"/>
              <a:buChar char="v"/>
            </a:pPr>
            <a:endParaRPr lang="cs-CZ" sz="2800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21546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4F89D6-4B10-4108-077A-A0286B380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07" y="609600"/>
            <a:ext cx="6181639" cy="56997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České korunovace: </a:t>
            </a:r>
          </a:p>
          <a:p>
            <a:pPr marL="264795" lvl="1">
              <a:buFont typeface="Wingdings" panose="020B0602020104020603" pitchFamily="34" charset="0"/>
              <a:buChar char="v"/>
            </a:pPr>
            <a:r>
              <a:rPr lang="cs-CZ" sz="2800" dirty="0"/>
              <a:t> 1732: Svatá Hora u Příbrami</a:t>
            </a:r>
          </a:p>
          <a:p>
            <a:pPr marL="264795" lvl="1">
              <a:buFont typeface="Wingdings" panose="020B0602020104020603" pitchFamily="34" charset="0"/>
              <a:buChar char="v"/>
            </a:pPr>
            <a:r>
              <a:rPr lang="cs-CZ" sz="2800" dirty="0"/>
              <a:t> 1732: Svatý Kopeček u Olomouce</a:t>
            </a:r>
          </a:p>
          <a:p>
            <a:pPr marL="264795" lvl="1">
              <a:buFont typeface="Wingdings" panose="020B0602020104020603" pitchFamily="34" charset="0"/>
              <a:buChar char="v"/>
            </a:pPr>
            <a:r>
              <a:rPr lang="cs-CZ" sz="2800" dirty="0"/>
              <a:t> 1736: Brno, klášter sv. Tomáše</a:t>
            </a:r>
          </a:p>
          <a:p>
            <a:pPr marL="264795" lvl="1">
              <a:buFont typeface="Wingdings" panose="020B0602020104020603" pitchFamily="34" charset="0"/>
              <a:buChar char="v"/>
            </a:pPr>
            <a:r>
              <a:rPr lang="cs-CZ" sz="2800" dirty="0"/>
              <a:t> augustiniáni, jezuité a premonstráti</a:t>
            </a:r>
          </a:p>
          <a:p>
            <a:pPr marL="127635" lvl="1" indent="0">
              <a:buNone/>
            </a:pPr>
            <a:endParaRPr lang="cs-CZ" sz="2400" dirty="0"/>
          </a:p>
          <a:p>
            <a:pPr marL="264795" lvl="1">
              <a:buFont typeface="Wingdings" panose="020B0602020104020603" pitchFamily="34" charset="0"/>
              <a:buChar char="v"/>
            </a:pPr>
            <a:r>
              <a:rPr lang="cs-CZ" sz="3200" dirty="0"/>
              <a:t> budování a legitimizace vlády Habsburků </a:t>
            </a:r>
          </a:p>
          <a:p>
            <a:pPr marL="264795" lvl="1">
              <a:buFont typeface="Wingdings" panose="020B0602020104020603" pitchFamily="34" charset="0"/>
              <a:buChar char="v"/>
            </a:pPr>
            <a:r>
              <a:rPr lang="cs-CZ" sz="3200" dirty="0"/>
              <a:t> unifikace, univerzalita střední Evropy</a:t>
            </a:r>
          </a:p>
          <a:p>
            <a:pPr marL="264795" lvl="1">
              <a:buFont typeface="Wingdings" panose="020B0602020104020603" pitchFamily="34" charset="0"/>
              <a:buChar char="v"/>
            </a:pPr>
            <a:r>
              <a:rPr lang="cs-CZ" sz="3200" dirty="0"/>
              <a:t> regionální odlišnosti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E52A65A8-6A09-8D63-16C3-F99F3843C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8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E7C082-5B81-400A-A1DE-7CA9F26E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D54232-CDE1-4B53-B430-AB82206F6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C0648FB-4388-443C-8D4E-4A9FF0336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8D762E-DA8D-419A-BA44-68B93D3D9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A6637F7-F938-B5B8-6203-2A3DC40A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977048"/>
            <a:ext cx="9618133" cy="29609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spc="200" dirty="0" err="1">
                <a:solidFill>
                  <a:srgbClr val="FFFFFF"/>
                </a:solidFill>
              </a:rPr>
              <a:t>Rekonstrukce</a:t>
            </a:r>
            <a:r>
              <a:rPr lang="en-US" sz="6600" spc="200" dirty="0">
                <a:solidFill>
                  <a:srgbClr val="FFFFFF"/>
                </a:solidFill>
              </a:rPr>
              <a:t> </a:t>
            </a:r>
            <a:r>
              <a:rPr lang="en-US" sz="6600" spc="200" dirty="0" err="1">
                <a:solidFill>
                  <a:srgbClr val="FFFFFF"/>
                </a:solidFill>
              </a:rPr>
              <a:t>korunovace</a:t>
            </a:r>
            <a:endParaRPr lang="en-US" sz="6600" spc="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49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AD926A-6A49-4FAF-A392-4534F4E93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5E889F03-3FE8-D98E-0031-17DCC6956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5000" dirty="0"/>
              <a:t>Zjevení</a:t>
            </a:r>
            <a:r>
              <a:rPr lang="en-US" sz="5000" dirty="0"/>
              <a:t> </a:t>
            </a:r>
            <a:r>
              <a:rPr lang="en-US" sz="5000" dirty="0" err="1"/>
              <a:t>obrazu</a:t>
            </a:r>
            <a:endParaRPr lang="en-US" sz="500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24C45E5-B49A-3C41-0106-3CE501259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Wingdings,Sans-Serif"/>
              <a:buChar char="v"/>
            </a:pPr>
            <a:r>
              <a:rPr lang="cs-CZ" sz="2800" dirty="0"/>
              <a:t> místa zjevení 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Wingdings,Sans-Serif"/>
              <a:buChar char="v"/>
            </a:pPr>
            <a:r>
              <a:rPr lang="cs-CZ" sz="2800" dirty="0"/>
              <a:t> prostí lidé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Wingdings,Sans-Serif"/>
              <a:buChar char="v"/>
            </a:pPr>
            <a:r>
              <a:rPr lang="cs-CZ" sz="2800" dirty="0"/>
              <a:t> pasáčci, čeledíni, děti, starci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Wingdings,Sans-Serif"/>
              <a:buChar char="v"/>
            </a:pPr>
            <a:r>
              <a:rPr lang="cs-CZ" sz="2800" dirty="0"/>
              <a:t> biblická jména nálezců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Wingdings,Sans-Serif"/>
              <a:buChar char="v"/>
            </a:pPr>
            <a:r>
              <a:rPr lang="cs-CZ" sz="2800" dirty="0"/>
              <a:t> šlechta a duchovenstvo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Wingdings,Sans-Serif"/>
              <a:buChar char="v"/>
            </a:pPr>
            <a:r>
              <a:rPr lang="cs-CZ" sz="2800" dirty="0"/>
              <a:t> obrazy mají své animátory</a:t>
            </a:r>
          </a:p>
        </p:txBody>
      </p:sp>
      <p:pic>
        <p:nvPicPr>
          <p:cNvPr id="4" name="Obrázek 4" descr="Obsah obrázku zdobené, oltář&#10;&#10;Popis se vygeneroval automaticky.">
            <a:extLst>
              <a:ext uri="{FF2B5EF4-FFF2-40B4-BE49-F238E27FC236}">
                <a16:creationId xmlns:a16="http://schemas.microsoft.com/office/drawing/2014/main" id="{639F48CC-E395-6D45-095E-A16190CA4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88" r="20614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74AF6F8-CE72-DA85-074F-34562066270C}"/>
              </a:ext>
            </a:extLst>
          </p:cNvPr>
          <p:cNvSpPr txBox="1"/>
          <p:nvPr/>
        </p:nvSpPr>
        <p:spPr>
          <a:xfrm>
            <a:off x="8577356" y="6309360"/>
            <a:ext cx="43762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solidFill>
                  <a:schemeClr val="bg1"/>
                </a:solidFill>
                <a:highlight>
                  <a:srgbClr val="800080"/>
                </a:highlight>
              </a:rPr>
              <a:t>Panna Marie Čenstochovská</a:t>
            </a:r>
          </a:p>
        </p:txBody>
      </p:sp>
    </p:spTree>
    <p:extLst>
      <p:ext uri="{BB962C8B-B14F-4D97-AF65-F5344CB8AC3E}">
        <p14:creationId xmlns:p14="http://schemas.microsoft.com/office/powerpoint/2010/main" val="7757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584BE1-1B2C-66D7-DA20-FCE916F34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cs-CZ" dirty="0"/>
              <a:t>Starobylost obrazu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297AE7-4ED1-BC31-1B3A-826A116E1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733550"/>
            <a:ext cx="6066818" cy="4585335"/>
          </a:xfrm>
        </p:spPr>
        <p:txBody>
          <a:bodyPr vert="horz" lIns="45720" tIns="45720" rIns="45720" bIns="45720" rtlCol="0" anchor="t">
            <a:normAutofit lnSpcReduction="10000"/>
          </a:bodyPr>
          <a:lstStyle/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</a:t>
            </a:r>
            <a:r>
              <a:rPr lang="cs-CZ" sz="2800" dirty="0" err="1"/>
              <a:t>atribuce</a:t>
            </a:r>
            <a:r>
              <a:rPr lang="cs-CZ" sz="2800" dirty="0"/>
              <a:t> obrazu sv. Lukášovi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obraz namalovaný anděly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</a:t>
            </a:r>
            <a:r>
              <a:rPr lang="cs-CZ" sz="2800" dirty="0" err="1"/>
              <a:t>Mandylion</a:t>
            </a:r>
            <a:r>
              <a:rPr lang="cs-CZ" sz="2800" dirty="0"/>
              <a:t>/obraz z </a:t>
            </a:r>
            <a:r>
              <a:rPr lang="cs-CZ" sz="2800" dirty="0" err="1"/>
              <a:t>Edessy</a:t>
            </a:r>
            <a:r>
              <a:rPr lang="cs-CZ" sz="2800" dirty="0"/>
              <a:t>/Spas </a:t>
            </a:r>
            <a:r>
              <a:rPr lang="cs-CZ" sz="2800" dirty="0" err="1"/>
              <a:t>nerukotvornyj</a:t>
            </a:r>
            <a:endParaRPr lang="cs-CZ" sz="2800" dirty="0"/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poničení obrazu ikonoklasty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replika jiného svatého obrazu: Panna Marie Čenstochovská či Panna Marie Sněžná (</a:t>
            </a:r>
            <a:r>
              <a:rPr lang="cs-CZ" sz="2800" dirty="0" err="1"/>
              <a:t>Salus</a:t>
            </a:r>
            <a:r>
              <a:rPr lang="cs-CZ" sz="2800" dirty="0"/>
              <a:t> </a:t>
            </a:r>
            <a:r>
              <a:rPr lang="cs-CZ" sz="2800" dirty="0" err="1"/>
              <a:t>Populi</a:t>
            </a:r>
            <a:r>
              <a:rPr lang="cs-CZ" sz="2800" dirty="0"/>
              <a:t> Romani)</a:t>
            </a:r>
          </a:p>
          <a:p>
            <a:pPr>
              <a:buFont typeface="Wingdings" panose="020B0602020104020603" pitchFamily="34" charset="0"/>
              <a:buChar char="v"/>
            </a:pPr>
            <a:r>
              <a:rPr lang="cs-CZ" sz="2800" dirty="0"/>
              <a:t> přivezení obrazu z Říma/Konstantinopole</a:t>
            </a:r>
          </a:p>
        </p:txBody>
      </p:sp>
      <p:pic>
        <p:nvPicPr>
          <p:cNvPr id="4" name="Obrázek 4" descr="Obsah obrázku různé, socha, několik&#10;&#10;Popis se vygeneroval automaticky.">
            <a:extLst>
              <a:ext uri="{FF2B5EF4-FFF2-40B4-BE49-F238E27FC236}">
                <a16:creationId xmlns:a16="http://schemas.microsoft.com/office/drawing/2014/main" id="{25B42815-2316-EAB9-4301-45116383D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8" r="19075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7EFEBE4-55A6-3A6B-8910-2E8C861774C4}"/>
              </a:ext>
            </a:extLst>
          </p:cNvPr>
          <p:cNvSpPr txBox="1"/>
          <p:nvPr/>
        </p:nvSpPr>
        <p:spPr>
          <a:xfrm>
            <a:off x="7672192" y="6380445"/>
            <a:ext cx="43762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  <a:highlight>
                  <a:srgbClr val="800080"/>
                </a:highlight>
              </a:rPr>
              <a:t>Georgio</a:t>
            </a:r>
            <a:r>
              <a:rPr lang="cs-CZ" dirty="0">
                <a:solidFill>
                  <a:schemeClr val="bg1"/>
                </a:solidFill>
                <a:highlight>
                  <a:srgbClr val="800080"/>
                </a:highlight>
              </a:rPr>
              <a:t> </a:t>
            </a:r>
            <a:r>
              <a:rPr lang="cs-CZ" dirty="0" err="1">
                <a:solidFill>
                  <a:schemeClr val="bg1"/>
                </a:solidFill>
                <a:highlight>
                  <a:srgbClr val="800080"/>
                </a:highlight>
              </a:rPr>
              <a:t>Vasari</a:t>
            </a:r>
            <a:r>
              <a:rPr lang="cs-CZ" dirty="0">
                <a:solidFill>
                  <a:schemeClr val="bg1"/>
                </a:solidFill>
                <a:highlight>
                  <a:srgbClr val="800080"/>
                </a:highlight>
              </a:rPr>
              <a:t>, sv. Lukáš maluje Pannu 1565</a:t>
            </a:r>
          </a:p>
        </p:txBody>
      </p:sp>
    </p:spTree>
    <p:extLst>
      <p:ext uri="{BB962C8B-B14F-4D97-AF65-F5344CB8AC3E}">
        <p14:creationId xmlns:p14="http://schemas.microsoft.com/office/powerpoint/2010/main" val="7784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1381</Words>
  <Application>Microsoft Office PowerPoint</Application>
  <PresentationFormat>Širokoúhlá obrazovka</PresentationFormat>
  <Paragraphs>144</Paragraphs>
  <Slides>30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9" baseType="lpstr">
      <vt:lpstr>Arial</vt:lpstr>
      <vt:lpstr>Calibri</vt:lpstr>
      <vt:lpstr>Tw Cen MT</vt:lpstr>
      <vt:lpstr>Tw Cen MT</vt:lpstr>
      <vt:lpstr>Tw Cen MT Condensed</vt:lpstr>
      <vt:lpstr>Wingdings</vt:lpstr>
      <vt:lpstr>Wingdings 3</vt:lpstr>
      <vt:lpstr>Wingdings,Sans-Serif</vt:lpstr>
      <vt:lpstr>Integral</vt:lpstr>
      <vt:lpstr>KORUNOVACE MADON: ZOSOBNĚNÍ BAROKA</vt:lpstr>
      <vt:lpstr>Význam mariánských korunovací</vt:lpstr>
      <vt:lpstr>Proč o korunovacích mluvit?</vt:lpstr>
      <vt:lpstr>Historie korunovací madon</vt:lpstr>
      <vt:lpstr>Prezentace aplikace PowerPoint</vt:lpstr>
      <vt:lpstr>Prezentace aplikace PowerPoint</vt:lpstr>
      <vt:lpstr>Rekonstrukce korunovace</vt:lpstr>
      <vt:lpstr>Zjevení obrazu</vt:lpstr>
      <vt:lpstr>Starobylost obrazu</vt:lpstr>
      <vt:lpstr>Prezentace aplikace PowerPoint</vt:lpstr>
      <vt:lpstr>ZÁZRAČNOST OBRAZU</vt:lpstr>
      <vt:lpstr>KNIHY ZÁZRAKŮ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Další postup</vt:lpstr>
      <vt:lpstr>Průběh jedné korunovace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Dagmarka _</cp:lastModifiedBy>
  <cp:revision>1570</cp:revision>
  <dcterms:created xsi:type="dcterms:W3CDTF">2022-09-02T16:52:17Z</dcterms:created>
  <dcterms:modified xsi:type="dcterms:W3CDTF">2022-10-26T18:18:22Z</dcterms:modified>
</cp:coreProperties>
</file>