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dirty="0"/>
              <a:t>Svatí a jejich kult ve středověku</a:t>
            </a:r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7827083D-694A-4EFF-A06F-CA00DA94C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pic>
        <p:nvPicPr>
          <p:cNvPr id="7" name="Obrázek 6" descr="Obsah obrázku text, barevné, zdobené, malované&#10;&#10;Popis byl vytvořen automaticky">
            <a:extLst>
              <a:ext uri="{FF2B5EF4-FFF2-40B4-BE49-F238E27FC236}">
                <a16:creationId xmlns:a16="http://schemas.microsoft.com/office/drawing/2014/main" id="{569E2D58-1A7F-484A-9565-C1A4F8169D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1" r="23941" b="-1"/>
          <a:stretch/>
        </p:blipFill>
        <p:spPr>
          <a:xfrm>
            <a:off x="5562600" y="10"/>
            <a:ext cx="6629400" cy="6857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91FC5A2-0A73-4EEB-894F-12FEE33E98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2E83EF-68E8-4874-9C84-BA1B6F8302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6812BF-1C11-413B-A982-22B15D54A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522" y="783197"/>
            <a:ext cx="7824478" cy="451576"/>
          </a:xfrm>
        </p:spPr>
        <p:txBody>
          <a:bodyPr/>
          <a:lstStyle/>
          <a:p>
            <a:r>
              <a:rPr lang="cs-CZ" sz="3200" dirty="0"/>
              <a:t>Kardinál (</a:t>
            </a:r>
            <a:r>
              <a:rPr lang="cs-CZ" sz="3200" dirty="0" err="1"/>
              <a:t>Cardinalis</a:t>
            </a:r>
            <a:r>
              <a:rPr lang="cs-CZ" sz="3200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BEC5DF4-F02C-4DCF-AA5C-E54DF89A3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897041" cy="4139998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původně 25 titulárních kardinálů u římských bazilik – základ papežské kurie</a:t>
            </a:r>
          </a:p>
          <a:p>
            <a:r>
              <a:rPr lang="cs-CZ" dirty="0">
                <a:latin typeface="Arial Narrow" panose="020B0606020202030204" pitchFamily="34" charset="0"/>
              </a:rPr>
              <a:t>později také nejvýznamnější biskupové v rámci celé církve</a:t>
            </a:r>
          </a:p>
          <a:p>
            <a:r>
              <a:rPr lang="cs-CZ" dirty="0">
                <a:latin typeface="Arial Narrow" panose="020B0606020202030204" pitchFamily="34" charset="0"/>
              </a:rPr>
              <a:t>volba papeže</a:t>
            </a:r>
          </a:p>
          <a:p>
            <a:r>
              <a:rPr lang="cs-CZ" dirty="0">
                <a:latin typeface="Arial Narrow" panose="020B0606020202030204" pitchFamily="34" charset="0"/>
              </a:rPr>
              <a:t>kardinál – jáhen</a:t>
            </a:r>
          </a:p>
          <a:p>
            <a:r>
              <a:rPr lang="cs-CZ" dirty="0">
                <a:latin typeface="Arial Narrow" panose="020B0606020202030204" pitchFamily="34" charset="0"/>
              </a:rPr>
              <a:t>kardinál – kněz</a:t>
            </a:r>
          </a:p>
          <a:p>
            <a:r>
              <a:rPr lang="cs-CZ" dirty="0">
                <a:latin typeface="Arial Narrow" panose="020B0606020202030204" pitchFamily="34" charset="0"/>
              </a:rPr>
              <a:t>kardinál – biskup (pouze 6)</a:t>
            </a:r>
          </a:p>
          <a:p>
            <a:r>
              <a:rPr lang="cs-CZ" dirty="0">
                <a:latin typeface="Arial Narrow" panose="020B0606020202030204" pitchFamily="34" charset="0"/>
              </a:rPr>
              <a:t>další specifické funkce (</a:t>
            </a:r>
            <a:r>
              <a:rPr lang="cs-CZ" dirty="0" err="1">
                <a:latin typeface="Arial Narrow" panose="020B0606020202030204" pitchFamily="34" charset="0"/>
              </a:rPr>
              <a:t>camerlengo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7" name="Obrázek 6" descr="Obsah obrázku roucho, tanečník&#10;&#10;Popis byl vytvořen automaticky">
            <a:extLst>
              <a:ext uri="{FF2B5EF4-FFF2-40B4-BE49-F238E27FC236}">
                <a16:creationId xmlns:a16="http://schemas.microsoft.com/office/drawing/2014/main" id="{EA94C7F5-B819-4E09-B7DD-DB4C5CE86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041" y="1788157"/>
            <a:ext cx="4014027" cy="288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53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D1B2379-F522-4EE2-96E9-E5C69E0B60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7B0325-623D-4A6A-AFED-9AB4FCDA32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B2D095-F3AD-4B88-8F9B-98A475B63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413" y="852853"/>
            <a:ext cx="7013359" cy="451576"/>
          </a:xfrm>
        </p:spPr>
        <p:txBody>
          <a:bodyPr/>
          <a:lstStyle/>
          <a:p>
            <a:r>
              <a:rPr lang="cs-CZ" sz="3200" dirty="0"/>
              <a:t>Metropolita (</a:t>
            </a:r>
            <a:r>
              <a:rPr lang="cs-CZ" sz="3200" dirty="0" err="1"/>
              <a:t>Archiepiscopus</a:t>
            </a:r>
            <a:r>
              <a:rPr lang="cs-CZ" sz="3200" dirty="0"/>
              <a:t> Metropolita)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E20AF3E-3A75-4C8E-A8DC-28F21CECF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165911"/>
            <a:ext cx="5618656" cy="4139998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vždy arcibiskup</a:t>
            </a:r>
          </a:p>
          <a:p>
            <a:r>
              <a:rPr lang="cs-CZ" dirty="0">
                <a:latin typeface="Arial Narrow" panose="020B0606020202030204" pitchFamily="34" charset="0"/>
              </a:rPr>
              <a:t>hlava církevní provincie</a:t>
            </a:r>
          </a:p>
          <a:p>
            <a:r>
              <a:rPr lang="cs-CZ" dirty="0">
                <a:latin typeface="Arial Narrow" panose="020B0606020202030204" pitchFamily="34" charset="0"/>
              </a:rPr>
              <a:t>musí mít minimálně 2 sufragány</a:t>
            </a:r>
          </a:p>
          <a:p>
            <a:r>
              <a:rPr lang="cs-CZ" dirty="0">
                <a:latin typeface="Arial Narrow" panose="020B0606020202030204" pitchFamily="34" charset="0"/>
              </a:rPr>
              <a:t>odznakem titulu je pallium</a:t>
            </a:r>
          </a:p>
          <a:p>
            <a:r>
              <a:rPr lang="cs-CZ" dirty="0">
                <a:latin typeface="Arial Narrow" panose="020B0606020202030204" pitchFamily="34" charset="0"/>
              </a:rPr>
              <a:t>někteří metropolité mohou být </a:t>
            </a:r>
            <a:r>
              <a:rPr lang="cs-CZ" dirty="0" err="1">
                <a:latin typeface="Arial Narrow" panose="020B0606020202030204" pitchFamily="34" charset="0"/>
              </a:rPr>
              <a:t>kreováni</a:t>
            </a:r>
            <a:r>
              <a:rPr lang="cs-CZ" dirty="0">
                <a:latin typeface="Arial Narrow" panose="020B0606020202030204" pitchFamily="34" charset="0"/>
              </a:rPr>
              <a:t> kardinály</a:t>
            </a:r>
          </a:p>
        </p:txBody>
      </p:sp>
      <p:pic>
        <p:nvPicPr>
          <p:cNvPr id="7" name="Obrázek 6" descr="Obsah obrázku strom, osoba, exteriér, muž&#10;&#10;Popis byl vytvořen automaticky">
            <a:extLst>
              <a:ext uri="{FF2B5EF4-FFF2-40B4-BE49-F238E27FC236}">
                <a16:creationId xmlns:a16="http://schemas.microsoft.com/office/drawing/2014/main" id="{AD88AD20-9F17-433E-B40F-6F627BC65F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51" y="1365854"/>
            <a:ext cx="4964105" cy="463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74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787C2DE-B9A6-4E6D-9AE0-A0487B320E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70D8EE-3EC8-49F1-AD83-0B7F018CD2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51F0F9B-F4E6-4DC4-BC79-166D24AA3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082" y="941242"/>
            <a:ext cx="8108563" cy="451576"/>
          </a:xfrm>
        </p:spPr>
        <p:txBody>
          <a:bodyPr/>
          <a:lstStyle/>
          <a:p>
            <a:r>
              <a:rPr lang="cs-CZ" sz="3200" dirty="0"/>
              <a:t>Biskup (</a:t>
            </a:r>
            <a:r>
              <a:rPr lang="cs-CZ" sz="3200" dirty="0" err="1"/>
              <a:t>Episcopus</a:t>
            </a:r>
            <a:r>
              <a:rPr lang="cs-CZ" sz="3200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9672CC5-92E5-4BDF-812D-0D7FB4A06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272427" cy="4139998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hlava diecéze</a:t>
            </a:r>
          </a:p>
          <a:p>
            <a:r>
              <a:rPr lang="cs-CZ" dirty="0">
                <a:latin typeface="Arial Narrow" panose="020B0606020202030204" pitchFamily="34" charset="0"/>
              </a:rPr>
              <a:t>nebo pomocný (světící biskup)</a:t>
            </a:r>
          </a:p>
          <a:p>
            <a:r>
              <a:rPr lang="cs-CZ" dirty="0">
                <a:latin typeface="Arial Narrow" panose="020B0606020202030204" pitchFamily="34" charset="0"/>
              </a:rPr>
              <a:t>nového biskupa mohou vysvětit 3 další</a:t>
            </a:r>
          </a:p>
          <a:p>
            <a:r>
              <a:rPr lang="cs-CZ" dirty="0">
                <a:latin typeface="Arial Narrow" panose="020B0606020202030204" pitchFamily="34" charset="0"/>
              </a:rPr>
              <a:t>může být kardinálem</a:t>
            </a:r>
          </a:p>
          <a:p>
            <a:r>
              <a:rPr lang="cs-CZ" dirty="0">
                <a:latin typeface="Arial Narrow" panose="020B0606020202030204" pitchFamily="34" charset="0"/>
              </a:rPr>
              <a:t>arcibiskup – ne vždy metropolita</a:t>
            </a:r>
          </a:p>
          <a:p>
            <a:r>
              <a:rPr lang="cs-CZ" dirty="0">
                <a:latin typeface="Arial Narrow" panose="020B0606020202030204" pitchFamily="34" charset="0"/>
              </a:rPr>
              <a:t>světí kněze a posvátné oleje</a:t>
            </a:r>
          </a:p>
          <a:p>
            <a:r>
              <a:rPr lang="cs-CZ" dirty="0">
                <a:latin typeface="Arial Narrow" panose="020B0606020202030204" pitchFamily="34" charset="0"/>
              </a:rPr>
              <a:t>katedrála </a:t>
            </a:r>
          </a:p>
          <a:p>
            <a:endParaRPr lang="cs-CZ" dirty="0"/>
          </a:p>
        </p:txBody>
      </p:sp>
      <p:pic>
        <p:nvPicPr>
          <p:cNvPr id="7" name="Obrázek 6" descr="Obsah obrázku osoba, muž&#10;&#10;Popis byl vytvořen automaticky">
            <a:extLst>
              <a:ext uri="{FF2B5EF4-FFF2-40B4-BE49-F238E27FC236}">
                <a16:creationId xmlns:a16="http://schemas.microsoft.com/office/drawing/2014/main" id="{3BC97261-6C1D-4B39-AD1A-F241F9A3E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75" y="1365030"/>
            <a:ext cx="5035343" cy="347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61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94CB19-47EF-46E4-8A80-475BC3F48C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230148-903B-40F3-A6E0-B11B88E184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202A19-B15F-4B0A-941A-0DDB53FB3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546" y="627042"/>
            <a:ext cx="6768035" cy="451576"/>
          </a:xfrm>
        </p:spPr>
        <p:txBody>
          <a:bodyPr/>
          <a:lstStyle/>
          <a:p>
            <a:r>
              <a:rPr lang="cs-CZ" sz="3200" dirty="0"/>
              <a:t>Další hodnosti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084C9BE-B5BA-47CE-B205-42800DC76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49406"/>
            <a:ext cx="10753200" cy="4788594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děkan (</a:t>
            </a:r>
            <a:r>
              <a:rPr lang="cs-CZ" dirty="0" err="1">
                <a:latin typeface="Arial Narrow" panose="020B0606020202030204" pitchFamily="34" charset="0"/>
              </a:rPr>
              <a:t>Decanus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kanovník (</a:t>
            </a:r>
            <a:r>
              <a:rPr lang="cs-CZ" dirty="0" err="1">
                <a:latin typeface="Arial Narrow" panose="020B0606020202030204" pitchFamily="34" charset="0"/>
              </a:rPr>
              <a:t>Canonicus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arcijáhen (</a:t>
            </a:r>
            <a:r>
              <a:rPr lang="cs-CZ" dirty="0" err="1">
                <a:latin typeface="Arial Narrow" panose="020B0606020202030204" pitchFamily="34" charset="0"/>
              </a:rPr>
              <a:t>Archidiakonus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kněz (Pater)</a:t>
            </a:r>
          </a:p>
          <a:p>
            <a:r>
              <a:rPr lang="cs-CZ" dirty="0">
                <a:latin typeface="Arial Narrow" panose="020B0606020202030204" pitchFamily="34" charset="0"/>
              </a:rPr>
              <a:t>farář (</a:t>
            </a:r>
            <a:r>
              <a:rPr lang="cs-CZ" dirty="0" err="1">
                <a:latin typeface="Arial Narrow" panose="020B0606020202030204" pitchFamily="34" charset="0"/>
              </a:rPr>
              <a:t>Parrochus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jáhen (</a:t>
            </a:r>
            <a:r>
              <a:rPr lang="cs-CZ" dirty="0" err="1">
                <a:latin typeface="Arial Narrow" panose="020B0606020202030204" pitchFamily="34" charset="0"/>
              </a:rPr>
              <a:t>Diaconus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opat (</a:t>
            </a:r>
            <a:r>
              <a:rPr lang="cs-CZ" dirty="0" err="1">
                <a:latin typeface="Arial Narrow" panose="020B0606020202030204" pitchFamily="34" charset="0"/>
              </a:rPr>
              <a:t>Abbas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abatyše (</a:t>
            </a:r>
            <a:r>
              <a:rPr lang="cs-CZ" dirty="0" err="1">
                <a:latin typeface="Arial Narrow" panose="020B0606020202030204" pitchFamily="34" charset="0"/>
              </a:rPr>
              <a:t>Abbatissa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převor (Prior)</a:t>
            </a:r>
          </a:p>
          <a:p>
            <a:r>
              <a:rPr lang="cs-CZ" dirty="0">
                <a:latin typeface="Arial Narrow" panose="020B0606020202030204" pitchFamily="34" charset="0"/>
              </a:rPr>
              <a:t>mnich (</a:t>
            </a:r>
            <a:r>
              <a:rPr lang="cs-CZ" dirty="0" err="1">
                <a:latin typeface="Arial Narrow" panose="020B0606020202030204" pitchFamily="34" charset="0"/>
              </a:rPr>
              <a:t>Monachus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FED8FA-8239-BD6D-B2B4-2436681E3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54" y="720000"/>
            <a:ext cx="47625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295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C956BF-B161-4136-8182-D734FEDDCA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B145C9-35B8-4034-9AAE-9AFF7783D5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A8FF91-09C2-4340-92AE-9520B5BAE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76736"/>
            <a:ext cx="6421806" cy="451576"/>
          </a:xfrm>
        </p:spPr>
        <p:txBody>
          <a:bodyPr/>
          <a:lstStyle/>
          <a:p>
            <a:r>
              <a:rPr lang="cs-CZ" sz="3200" dirty="0"/>
              <a:t>Instituce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981484F-5CB1-4B35-8C1B-C4E3099D2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897921"/>
            <a:ext cx="6421806" cy="4139998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Svatá stolice (</a:t>
            </a:r>
            <a:r>
              <a:rPr lang="cs-CZ" dirty="0" err="1">
                <a:latin typeface="Arial Narrow" panose="020B0606020202030204" pitchFamily="34" charset="0"/>
              </a:rPr>
              <a:t>Sancta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Sedes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Papežská kurie (Curia Romana)</a:t>
            </a:r>
          </a:p>
          <a:p>
            <a:r>
              <a:rPr lang="cs-CZ" dirty="0">
                <a:latin typeface="Arial Narrow" panose="020B0606020202030204" pitchFamily="34" charset="0"/>
              </a:rPr>
              <a:t>kolegium kardinálů (</a:t>
            </a:r>
            <a:r>
              <a:rPr lang="cs-CZ" dirty="0" err="1">
                <a:latin typeface="Arial Narrow" panose="020B0606020202030204" pitchFamily="34" charset="0"/>
              </a:rPr>
              <a:t>Sanctum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Collegium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Cardinalium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církevní provincie (</a:t>
            </a:r>
            <a:r>
              <a:rPr lang="cs-CZ" dirty="0" err="1">
                <a:latin typeface="Arial Narrow" panose="020B0606020202030204" pitchFamily="34" charset="0"/>
              </a:rPr>
              <a:t>Provincia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ecclesiastica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diecéze (</a:t>
            </a:r>
            <a:r>
              <a:rPr lang="cs-CZ" dirty="0" err="1">
                <a:latin typeface="Arial Narrow" panose="020B0606020202030204" pitchFamily="34" charset="0"/>
              </a:rPr>
              <a:t>Diocesis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děkanát (</a:t>
            </a:r>
            <a:r>
              <a:rPr lang="cs-CZ" dirty="0" err="1">
                <a:latin typeface="Arial Narrow" panose="020B0606020202030204" pitchFamily="34" charset="0"/>
              </a:rPr>
              <a:t>Decanatus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farnost (</a:t>
            </a:r>
            <a:r>
              <a:rPr lang="cs-CZ" dirty="0" err="1">
                <a:latin typeface="Arial Narrow" panose="020B0606020202030204" pitchFamily="34" charset="0"/>
              </a:rPr>
              <a:t>Parrochia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kapitula (</a:t>
            </a:r>
            <a:r>
              <a:rPr lang="cs-CZ" dirty="0" err="1">
                <a:latin typeface="Arial Narrow" panose="020B0606020202030204" pitchFamily="34" charset="0"/>
              </a:rPr>
              <a:t>Collegio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klášter (</a:t>
            </a:r>
            <a:r>
              <a:rPr lang="cs-CZ" dirty="0" err="1">
                <a:latin typeface="Arial Narrow" panose="020B0606020202030204" pitchFamily="34" charset="0"/>
              </a:rPr>
              <a:t>Monasterium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opatství (</a:t>
            </a:r>
            <a:r>
              <a:rPr lang="cs-CZ" dirty="0" err="1">
                <a:latin typeface="Arial Narrow" panose="020B0606020202030204" pitchFamily="34" charset="0"/>
              </a:rPr>
              <a:t>Abbatia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1AB9B092-57C5-DE30-D30D-48F392135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482" y="443087"/>
            <a:ext cx="5820087" cy="340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98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81F192-F7E5-4AEE-AA13-D1C10D100B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302055-2E37-425C-97F3-55C3AF9B74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C80C84-77C6-444B-A02C-F5D2EF685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061" y="268424"/>
            <a:ext cx="6608237" cy="451576"/>
          </a:xfrm>
        </p:spPr>
        <p:txBody>
          <a:bodyPr/>
          <a:lstStyle/>
          <a:p>
            <a:r>
              <a:rPr lang="cs-CZ" sz="3200" dirty="0"/>
              <a:t>Další pojmy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54BE826-62BB-45B1-95D9-0ABE84F28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895911"/>
            <a:ext cx="10753200" cy="4797472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koncil (</a:t>
            </a:r>
            <a:r>
              <a:rPr lang="cs-CZ" dirty="0" err="1">
                <a:latin typeface="Arial Narrow" panose="020B0606020202030204" pitchFamily="34" charset="0"/>
              </a:rPr>
              <a:t>concillium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synoda (</a:t>
            </a:r>
            <a:r>
              <a:rPr lang="cs-CZ" dirty="0" err="1">
                <a:latin typeface="Arial Narrow" panose="020B0606020202030204" pitchFamily="34" charset="0"/>
              </a:rPr>
              <a:t>synodus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bula (</a:t>
            </a:r>
            <a:r>
              <a:rPr lang="cs-CZ" dirty="0" err="1">
                <a:latin typeface="Arial Narrow" panose="020B0606020202030204" pitchFamily="34" charset="0"/>
              </a:rPr>
              <a:t>litterae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apostolicae</a:t>
            </a:r>
            <a:r>
              <a:rPr lang="cs-CZ" dirty="0">
                <a:latin typeface="Arial Narrow" panose="020B0606020202030204" pitchFamily="34" charset="0"/>
              </a:rPr>
              <a:t> sub </a:t>
            </a:r>
            <a:r>
              <a:rPr lang="cs-CZ" dirty="0" err="1">
                <a:latin typeface="Arial Narrow" panose="020B0606020202030204" pitchFamily="34" charset="0"/>
              </a:rPr>
              <a:t>plumbo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encyklika (</a:t>
            </a:r>
            <a:r>
              <a:rPr lang="cs-CZ" dirty="0" err="1">
                <a:latin typeface="Arial Narrow" panose="020B0606020202030204" pitchFamily="34" charset="0"/>
              </a:rPr>
              <a:t>epistula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encyclica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 err="1">
                <a:latin typeface="Arial Narrow" panose="020B0606020202030204" pitchFamily="34" charset="0"/>
              </a:rPr>
              <a:t>sedisvakance</a:t>
            </a:r>
            <a:r>
              <a:rPr lang="cs-CZ" dirty="0">
                <a:latin typeface="Arial Narrow" panose="020B0606020202030204" pitchFamily="34" charset="0"/>
              </a:rPr>
              <a:t> (Sede </a:t>
            </a:r>
            <a:r>
              <a:rPr lang="cs-CZ" dirty="0" err="1">
                <a:latin typeface="Arial Narrow" panose="020B0606020202030204" pitchFamily="34" charset="0"/>
              </a:rPr>
              <a:t>vacans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konkláve (</a:t>
            </a:r>
            <a:r>
              <a:rPr lang="cs-CZ" dirty="0" err="1">
                <a:latin typeface="Arial Narrow" panose="020B0606020202030204" pitchFamily="34" charset="0"/>
              </a:rPr>
              <a:t>Conclave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exkomunikace (Ex-</a:t>
            </a:r>
            <a:r>
              <a:rPr lang="cs-CZ" dirty="0" err="1">
                <a:latin typeface="Arial Narrow" panose="020B0606020202030204" pitchFamily="34" charset="0"/>
              </a:rPr>
              <a:t>communicare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hereze (</a:t>
            </a:r>
            <a:r>
              <a:rPr lang="cs-CZ" dirty="0" err="1">
                <a:latin typeface="Arial Narrow" panose="020B0606020202030204" pitchFamily="34" charset="0"/>
              </a:rPr>
              <a:t>Haeresis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mše (</a:t>
            </a:r>
            <a:r>
              <a:rPr lang="cs-CZ" dirty="0" err="1">
                <a:latin typeface="Arial Narrow" panose="020B0606020202030204" pitchFamily="34" charset="0"/>
              </a:rPr>
              <a:t>Missa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požehnání (</a:t>
            </a:r>
            <a:r>
              <a:rPr lang="cs-CZ" dirty="0" err="1">
                <a:latin typeface="Arial Narrow" panose="020B0606020202030204" pitchFamily="34" charset="0"/>
              </a:rPr>
              <a:t>Benedictio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exorcismus</a:t>
            </a:r>
          </a:p>
          <a:p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283AC4B-E8BB-EE8D-6E50-1F07E1029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36200"/>
            <a:ext cx="5886312" cy="427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775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C64BDA-E396-4108-A528-AC99C7FF09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E5C89EA-2EE3-474A-BD69-C6305EB909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2</a:t>
            </a:fld>
            <a:endParaRPr lang="cs-CZ" altLang="cs-CZ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721339E-924D-4AEC-A6F6-132A7495A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660" y="683055"/>
            <a:ext cx="6661503" cy="451576"/>
          </a:xfrm>
        </p:spPr>
        <p:txBody>
          <a:bodyPr anchor="t">
            <a:noAutofit/>
          </a:bodyPr>
          <a:lstStyle/>
          <a:p>
            <a:r>
              <a:rPr lang="cs-CZ" sz="3200" dirty="0"/>
              <a:t>Cíle kurzu</a:t>
            </a:r>
            <a:endParaRPr lang="en-US" sz="3200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362CACE-17AE-4D94-AF2D-BC14710E7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základní pochopení problematiky církevních dějiny ve středověku</a:t>
            </a:r>
          </a:p>
          <a:p>
            <a:r>
              <a:rPr lang="cs-CZ" dirty="0">
                <a:latin typeface="Arial Narrow" panose="020B0606020202030204" pitchFamily="34" charset="0"/>
              </a:rPr>
              <a:t>seznámení se ze základní literaturou k tématu</a:t>
            </a:r>
          </a:p>
          <a:p>
            <a:r>
              <a:rPr lang="cs-CZ" dirty="0">
                <a:latin typeface="Arial Narrow" panose="020B0606020202030204" pitchFamily="34" charset="0"/>
              </a:rPr>
              <a:t>práce s hagiografickými prameny a liturgickým kalendářem</a:t>
            </a:r>
          </a:p>
          <a:p>
            <a:r>
              <a:rPr lang="cs-CZ" dirty="0">
                <a:latin typeface="Arial Narrow" panose="020B0606020202030204" pitchFamily="34" charset="0"/>
              </a:rPr>
              <a:t>součást přípravy na souhrnnou zkoušku ze středověku a státní závěrečnou zkoušku</a:t>
            </a:r>
          </a:p>
          <a:p>
            <a:r>
              <a:rPr lang="cs-CZ" dirty="0">
                <a:latin typeface="Arial Narrow" panose="020B0606020202030204" pitchFamily="34" charset="0"/>
              </a:rPr>
              <a:t>hlubší orientace v daném tématu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1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8E5EC3-0441-4AE8-8DE2-7949FEABBC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A1E47E-51F3-4D37-A852-40C736AA6C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0236EA-4F91-48EE-A3E5-8A58D69EC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0778"/>
            <a:ext cx="7424983" cy="451576"/>
          </a:xfrm>
        </p:spPr>
        <p:txBody>
          <a:bodyPr/>
          <a:lstStyle/>
          <a:p>
            <a:r>
              <a:rPr lang="cs-CZ" sz="3200" dirty="0"/>
              <a:t>Ukončení kurzu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C385CC-3960-4DD2-839E-E9932E567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955123"/>
            <a:ext cx="10753200" cy="4678532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docházka</a:t>
            </a:r>
          </a:p>
          <a:p>
            <a:r>
              <a:rPr lang="cs-CZ" dirty="0">
                <a:latin typeface="Arial Narrow" panose="020B0606020202030204" pitchFamily="34" charset="0"/>
              </a:rPr>
              <a:t>vypracování písemného referátu na vybrané téma: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dirty="0">
                <a:latin typeface="Arial Narrow" panose="020B0606020202030204" pitchFamily="34" charset="0"/>
              </a:rPr>
              <a:t>-Biografie vybraného světce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dirty="0">
                <a:latin typeface="Arial Narrow" panose="020B0606020202030204" pitchFamily="34" charset="0"/>
              </a:rPr>
              <a:t>-Lokální kult vybraného světce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dirty="0">
                <a:latin typeface="Arial Narrow" panose="020B0606020202030204" pitchFamily="34" charset="0"/>
              </a:rPr>
              <a:t>-Poutní místo spjaté s určitým světcem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dirty="0">
                <a:latin typeface="Arial Narrow" panose="020B0606020202030204" pitchFamily="34" charset="0"/>
              </a:rPr>
              <a:t>-Rozbor vybrané legendy</a:t>
            </a:r>
          </a:p>
          <a:p>
            <a:r>
              <a:rPr lang="cs-CZ" dirty="0">
                <a:latin typeface="Arial Narrow" panose="020B0606020202030204" pitchFamily="34" charset="0"/>
              </a:rPr>
              <a:t>doporučený rozsah 5 – 10 normostran</a:t>
            </a:r>
          </a:p>
          <a:p>
            <a:r>
              <a:rPr lang="cs-CZ" dirty="0">
                <a:latin typeface="Arial Narrow" panose="020B0606020202030204" pitchFamily="34" charset="0"/>
              </a:rPr>
              <a:t>povinné aspekty vědecké práce (poznámkový aparát, seznam pramenů a literatury)</a:t>
            </a:r>
          </a:p>
          <a:p>
            <a:r>
              <a:rPr lang="cs-CZ" dirty="0">
                <a:latin typeface="Arial Narrow" panose="020B0606020202030204" pitchFamily="34" charset="0"/>
              </a:rPr>
              <a:t>rozprava nad vypracovanou prací</a:t>
            </a:r>
          </a:p>
          <a:p>
            <a:r>
              <a:rPr lang="cs-CZ" dirty="0">
                <a:latin typeface="Arial Narrow" panose="020B0606020202030204" pitchFamily="34" charset="0"/>
              </a:rPr>
              <a:t>alternativa: zápočtový test (čtyři otevřené otázky)</a:t>
            </a:r>
          </a:p>
        </p:txBody>
      </p:sp>
    </p:spTree>
    <p:extLst>
      <p:ext uri="{BB962C8B-B14F-4D97-AF65-F5344CB8AC3E}">
        <p14:creationId xmlns:p14="http://schemas.microsoft.com/office/powerpoint/2010/main" val="296834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4C6356-65D6-4CE0-AAB8-81792FAEB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0F7616-029C-4825-B047-E7DE150FD6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8E5401-3D2F-4CEF-953F-1208FA3C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873" y="710764"/>
            <a:ext cx="8730000" cy="451576"/>
          </a:xfrm>
        </p:spPr>
        <p:txBody>
          <a:bodyPr/>
          <a:lstStyle/>
          <a:p>
            <a:r>
              <a:rPr lang="cs-CZ" sz="3200" dirty="0"/>
              <a:t>Základní literatura k tématu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25F0EDF-1E18-4BAF-B75C-56C6415EC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BROWN, Peter. </a:t>
            </a:r>
            <a:r>
              <a:rPr lang="en-US" i="1" dirty="0">
                <a:latin typeface="Arial Narrow" panose="020B0606020202030204" pitchFamily="34" charset="0"/>
              </a:rPr>
              <a:t>The cult of the saints : its rise and function in Latin Christianity</a:t>
            </a:r>
            <a:r>
              <a:rPr lang="cs-CZ" i="1" dirty="0">
                <a:latin typeface="Arial Narrow" panose="020B0606020202030204" pitchFamily="34" charset="0"/>
              </a:rPr>
              <a:t>. </a:t>
            </a:r>
            <a:r>
              <a:rPr lang="en-US" dirty="0">
                <a:latin typeface="Arial Narrow" panose="020B0606020202030204" pitchFamily="34" charset="0"/>
              </a:rPr>
              <a:t>Chicago, 2015</a:t>
            </a:r>
            <a:r>
              <a:rPr lang="cs-CZ" dirty="0">
                <a:latin typeface="Arial Narrow" panose="020B0606020202030204" pitchFamily="34" charset="0"/>
              </a:rPr>
              <a:t>.</a:t>
            </a:r>
          </a:p>
          <a:p>
            <a:r>
              <a:rPr lang="cs-CZ" dirty="0">
                <a:latin typeface="Arial Narrow" panose="020B0606020202030204" pitchFamily="34" charset="0"/>
              </a:rPr>
              <a:t>KALHOUS, David</a:t>
            </a:r>
            <a:r>
              <a:rPr lang="cs-CZ" i="1" dirty="0">
                <a:latin typeface="Arial Narrow" panose="020B0606020202030204" pitchFamily="34" charset="0"/>
              </a:rPr>
              <a:t>. </a:t>
            </a:r>
            <a:r>
              <a:rPr lang="en-US" i="1" dirty="0">
                <a:latin typeface="Arial Narrow" panose="020B0606020202030204" pitchFamily="34" charset="0"/>
              </a:rPr>
              <a:t>Legenda </a:t>
            </a:r>
            <a:r>
              <a:rPr lang="en-US" i="1" dirty="0" err="1">
                <a:latin typeface="Arial Narrow" panose="020B0606020202030204" pitchFamily="34" charset="0"/>
              </a:rPr>
              <a:t>Christiani</a:t>
            </a:r>
            <a:r>
              <a:rPr lang="en-US" i="1" dirty="0">
                <a:latin typeface="Arial Narrow" panose="020B0606020202030204" pitchFamily="34" charset="0"/>
              </a:rPr>
              <a:t> and Modern Historiography</a:t>
            </a:r>
            <a:r>
              <a:rPr lang="en-US" dirty="0">
                <a:latin typeface="Arial Narrow" panose="020B0606020202030204" pitchFamily="34" charset="0"/>
              </a:rPr>
              <a:t>. Leiden - New York, 2015</a:t>
            </a:r>
            <a:r>
              <a:rPr lang="cs-CZ" dirty="0">
                <a:latin typeface="Arial Narrow" panose="020B0606020202030204" pitchFamily="34" charset="0"/>
              </a:rPr>
              <a:t>.</a:t>
            </a:r>
          </a:p>
          <a:p>
            <a:r>
              <a:rPr lang="cs-CZ" dirty="0">
                <a:latin typeface="Arial Narrow" panose="020B0606020202030204" pitchFamily="34" charset="0"/>
              </a:rPr>
              <a:t>KADLEC, Jaroslav </a:t>
            </a:r>
            <a:r>
              <a:rPr lang="cs-CZ" i="1" dirty="0">
                <a:latin typeface="Arial Narrow" panose="020B0606020202030204" pitchFamily="34" charset="0"/>
              </a:rPr>
              <a:t>(</a:t>
            </a:r>
            <a:r>
              <a:rPr lang="cs-CZ" i="1" dirty="0" err="1">
                <a:latin typeface="Arial Narrow" panose="020B0606020202030204" pitchFamily="34" charset="0"/>
              </a:rPr>
              <a:t>ed</a:t>
            </a:r>
            <a:r>
              <a:rPr lang="cs-CZ" i="1" dirty="0">
                <a:latin typeface="Arial Narrow" panose="020B0606020202030204" pitchFamily="34" charset="0"/>
              </a:rPr>
              <a:t>.). Bohemia </a:t>
            </a:r>
            <a:r>
              <a:rPr lang="cs-CZ" i="1" dirty="0" err="1">
                <a:latin typeface="Arial Narrow" panose="020B0606020202030204" pitchFamily="34" charset="0"/>
              </a:rPr>
              <a:t>sancta</a:t>
            </a:r>
            <a:r>
              <a:rPr lang="cs-CZ" i="1" dirty="0">
                <a:latin typeface="Arial Narrow" panose="020B0606020202030204" pitchFamily="34" charset="0"/>
              </a:rPr>
              <a:t>: životopisy českých světců a přátel Božích</a:t>
            </a:r>
            <a:r>
              <a:rPr lang="cs-CZ" dirty="0">
                <a:latin typeface="Arial Narrow" panose="020B0606020202030204" pitchFamily="34" charset="0"/>
              </a:rPr>
              <a:t>. Praha, 1989.</a:t>
            </a:r>
          </a:p>
          <a:p>
            <a:r>
              <a:rPr lang="cs-CZ" dirty="0">
                <a:latin typeface="Arial Narrow" panose="020B0606020202030204" pitchFamily="34" charset="0"/>
              </a:rPr>
              <a:t>A</a:t>
            </a:r>
            <a:r>
              <a:rPr lang="de-DE" dirty="0">
                <a:latin typeface="Arial Narrow" panose="020B0606020202030204" pitchFamily="34" charset="0"/>
              </a:rPr>
              <a:t>NGENENDT, Arnold. </a:t>
            </a:r>
            <a:r>
              <a:rPr lang="de-DE" i="1" dirty="0">
                <a:latin typeface="Arial Narrow" panose="020B0606020202030204" pitchFamily="34" charset="0"/>
              </a:rPr>
              <a:t>Heilige und Reliquien: die Geschichte ihres Kultes vom frühen Christentum bis zur Gegenwart</a:t>
            </a:r>
            <a:r>
              <a:rPr lang="de-DE" dirty="0">
                <a:latin typeface="Arial Narrow" panose="020B0606020202030204" pitchFamily="34" charset="0"/>
              </a:rPr>
              <a:t>. Hamburg, 2007</a:t>
            </a:r>
            <a:r>
              <a:rPr lang="cs-CZ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3142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6C394A-682C-4227-A4B5-27FFAD2BD2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E8E6DF-0701-456E-A9FF-FE55F0CBD4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BD22EB-71CD-41F5-AA06-F39B4D251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0C1600-3779-44ED-AC8C-0CE550DCF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81421"/>
            <a:ext cx="10753200" cy="4846579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LE GOFF, Jacques. </a:t>
            </a:r>
            <a:r>
              <a:rPr lang="cs-CZ" i="1" dirty="0">
                <a:latin typeface="Arial Narrow" panose="020B0606020202030204" pitchFamily="34" charset="0"/>
              </a:rPr>
              <a:t>Ludvík Svatý</a:t>
            </a:r>
            <a:r>
              <a:rPr lang="cs-CZ" dirty="0">
                <a:latin typeface="Arial Narrow" panose="020B0606020202030204" pitchFamily="34" charset="0"/>
              </a:rPr>
              <a:t>. Praha, 2012.</a:t>
            </a:r>
          </a:p>
          <a:p>
            <a:r>
              <a:rPr lang="cs-CZ" dirty="0">
                <a:latin typeface="Arial Narrow" panose="020B0606020202030204" pitchFamily="34" charset="0"/>
              </a:rPr>
              <a:t>SOUKUPOVÁ, Helena. </a:t>
            </a:r>
            <a:r>
              <a:rPr lang="cs-CZ" i="1" dirty="0">
                <a:latin typeface="Arial Narrow" panose="020B0606020202030204" pitchFamily="34" charset="0"/>
              </a:rPr>
              <a:t>Svatá Anežka Česká: život a legenda</a:t>
            </a:r>
            <a:r>
              <a:rPr lang="cs-CZ" dirty="0">
                <a:latin typeface="Arial Narrow" panose="020B0606020202030204" pitchFamily="34" charset="0"/>
              </a:rPr>
              <a:t>. Praha, 2015. </a:t>
            </a:r>
          </a:p>
          <a:p>
            <a:r>
              <a:rPr lang="cs-CZ" dirty="0">
                <a:latin typeface="Arial Narrow" panose="020B0606020202030204" pitchFamily="34" charset="0"/>
              </a:rPr>
              <a:t>VANÍČEK, Vratislav. </a:t>
            </a:r>
            <a:r>
              <a:rPr lang="cs-CZ" i="1" dirty="0">
                <a:latin typeface="Arial Narrow" panose="020B0606020202030204" pitchFamily="34" charset="0"/>
              </a:rPr>
              <a:t>Svatý Václav: panovník a světec v raném středověku</a:t>
            </a:r>
            <a:r>
              <a:rPr lang="cs-CZ" dirty="0">
                <a:latin typeface="Arial Narrow" panose="020B0606020202030204" pitchFamily="34" charset="0"/>
              </a:rPr>
              <a:t>. Praha, 2014.</a:t>
            </a:r>
          </a:p>
          <a:p>
            <a:r>
              <a:rPr lang="cs-CZ" i="1" dirty="0">
                <a:latin typeface="Arial Narrow" panose="020B0606020202030204" pitchFamily="34" charset="0"/>
              </a:rPr>
              <a:t>SOMMER, Petr (</a:t>
            </a:r>
            <a:r>
              <a:rPr lang="cs-CZ" i="1" dirty="0" err="1">
                <a:latin typeface="Arial Narrow" panose="020B0606020202030204" pitchFamily="34" charset="0"/>
              </a:rPr>
              <a:t>ed</a:t>
            </a:r>
            <a:r>
              <a:rPr lang="cs-CZ" i="1" dirty="0">
                <a:latin typeface="Arial Narrow" panose="020B0606020202030204" pitchFamily="34" charset="0"/>
              </a:rPr>
              <a:t>.). Svatý Prokop, Čechy a střední Evropa</a:t>
            </a:r>
            <a:r>
              <a:rPr lang="cs-CZ" dirty="0">
                <a:latin typeface="Arial Narrow" panose="020B0606020202030204" pitchFamily="34" charset="0"/>
              </a:rPr>
              <a:t>. Praha, 2006.</a:t>
            </a:r>
          </a:p>
          <a:p>
            <a:r>
              <a:rPr lang="cs-CZ" dirty="0">
                <a:latin typeface="Arial Narrow" panose="020B0606020202030204" pitchFamily="34" charset="0"/>
              </a:rPr>
              <a:t>SCHMITT, Jean-Claude. </a:t>
            </a:r>
            <a:r>
              <a:rPr lang="cs-CZ" i="1" dirty="0">
                <a:latin typeface="Arial Narrow" panose="020B0606020202030204" pitchFamily="34" charset="0"/>
              </a:rPr>
              <a:t>Svatý chrt: </a:t>
            </a:r>
            <a:r>
              <a:rPr lang="cs-CZ" i="1" dirty="0" err="1">
                <a:latin typeface="Arial Narrow" panose="020B0606020202030204" pitchFamily="34" charset="0"/>
              </a:rPr>
              <a:t>Guinefort</a:t>
            </a:r>
            <a:r>
              <a:rPr lang="cs-CZ" i="1" dirty="0">
                <a:latin typeface="Arial Narrow" panose="020B0606020202030204" pitchFamily="34" charset="0"/>
              </a:rPr>
              <a:t>, léčitel dětí ze 13. století</a:t>
            </a:r>
            <a:r>
              <a:rPr lang="cs-CZ" dirty="0">
                <a:latin typeface="Arial Narrow" panose="020B0606020202030204" pitchFamily="34" charset="0"/>
              </a:rPr>
              <a:t>. Praha, 2007.</a:t>
            </a:r>
          </a:p>
          <a:p>
            <a:r>
              <a:rPr lang="cs-CZ" dirty="0">
                <a:latin typeface="Arial Narrow" panose="020B0606020202030204" pitchFamily="34" charset="0"/>
              </a:rPr>
              <a:t>Bible, ekumenický překlad.</a:t>
            </a:r>
          </a:p>
          <a:p>
            <a:r>
              <a:rPr lang="cs-CZ" dirty="0" err="1">
                <a:latin typeface="Arial Narrow" panose="020B0606020202030204" pitchFamily="34" charset="0"/>
              </a:rPr>
              <a:t>Fontes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rerum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Bohemicarum</a:t>
            </a:r>
            <a:r>
              <a:rPr lang="cs-CZ" dirty="0">
                <a:latin typeface="Arial Narrow" panose="020B0606020202030204" pitchFamily="34" charset="0"/>
              </a:rPr>
              <a:t> I.</a:t>
            </a:r>
          </a:p>
        </p:txBody>
      </p:sp>
    </p:spTree>
    <p:extLst>
      <p:ext uri="{BB962C8B-B14F-4D97-AF65-F5344CB8AC3E}">
        <p14:creationId xmlns:p14="http://schemas.microsoft.com/office/powerpoint/2010/main" val="600024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406879-FD43-4724-9EB6-FC3A7D659E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82DF8A-AE0E-47A5-9A73-FAAA0448C4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C7E9DB2-63BF-4341-BCE9-82A0C37E3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800" y="2977424"/>
            <a:ext cx="10753200" cy="451576"/>
          </a:xfrm>
        </p:spPr>
        <p:txBody>
          <a:bodyPr/>
          <a:lstStyle/>
          <a:p>
            <a:r>
              <a:rPr lang="cs-CZ" dirty="0"/>
              <a:t>Základní pojmy k církevním dějinám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39B773B-72FB-4C23-A80B-ED2C573CE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2507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1EC161-51D9-4C31-89A4-B3EE70BBD2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ADCC6C-96CD-4A0D-AC41-98B12982D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27DCCC-205F-4C17-A5A6-CD3691B6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177" y="752776"/>
            <a:ext cx="7922132" cy="451576"/>
          </a:xfrm>
        </p:spPr>
        <p:txBody>
          <a:bodyPr/>
          <a:lstStyle/>
          <a:p>
            <a:r>
              <a:rPr lang="cs-CZ" sz="3200" dirty="0"/>
              <a:t>Církev (</a:t>
            </a:r>
            <a:r>
              <a:rPr lang="cs-CZ" sz="3200" dirty="0" err="1"/>
              <a:t>Ecclesia</a:t>
            </a:r>
            <a:r>
              <a:rPr lang="cs-CZ" sz="3200" dirty="0"/>
              <a:t>)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8E4EE26-65B9-4C65-B204-5DD0C4D11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7528073" cy="4139998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společenství věřících</a:t>
            </a:r>
          </a:p>
          <a:p>
            <a:r>
              <a:rPr lang="cs-CZ" dirty="0">
                <a:latin typeface="Arial Narrow" panose="020B0606020202030204" pitchFamily="34" charset="0"/>
              </a:rPr>
              <a:t>vychází z učení Ježíše Krista, judaismu a antické filozofie</a:t>
            </a:r>
          </a:p>
          <a:p>
            <a:r>
              <a:rPr lang="cs-CZ" dirty="0">
                <a:latin typeface="Arial Narrow" panose="020B0606020202030204" pitchFamily="34" charset="0"/>
              </a:rPr>
              <a:t>základní texty: Bible, texty církevních otců, teologické texty</a:t>
            </a:r>
          </a:p>
          <a:p>
            <a:r>
              <a:rPr lang="cs-CZ" dirty="0">
                <a:latin typeface="Arial Narrow" panose="020B0606020202030204" pitchFamily="34" charset="0"/>
              </a:rPr>
              <a:t>Apoštolské vyznání víry</a:t>
            </a:r>
          </a:p>
          <a:p>
            <a:r>
              <a:rPr lang="cs-CZ" dirty="0">
                <a:latin typeface="Arial Narrow" panose="020B0606020202030204" pitchFamily="34" charset="0"/>
              </a:rPr>
              <a:t>do Velkého rozkolu v r. 1054 jednotná</a:t>
            </a:r>
          </a:p>
          <a:p>
            <a:r>
              <a:rPr lang="cs-CZ" dirty="0">
                <a:latin typeface="Arial Narrow" panose="020B0606020202030204" pitchFamily="34" charset="0"/>
              </a:rPr>
              <a:t>Západní církev – po r. 1054, hlavou papež</a:t>
            </a:r>
          </a:p>
          <a:p>
            <a:r>
              <a:rPr lang="cs-CZ" dirty="0">
                <a:latin typeface="Arial Narrow" panose="020B0606020202030204" pitchFamily="34" charset="0"/>
              </a:rPr>
              <a:t>Východní církev – hlavou konstantinopolský patriarcha</a:t>
            </a:r>
          </a:p>
          <a:p>
            <a:r>
              <a:rPr lang="cs-CZ" dirty="0">
                <a:latin typeface="Arial Narrow" panose="020B0606020202030204" pitchFamily="34" charset="0"/>
              </a:rPr>
              <a:t>označení římskokatolická církev – po reformaci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A3636F8-7B1C-7ADF-B192-01B729F22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55" y="1306350"/>
            <a:ext cx="37814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2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2DFC368-23C0-4E5F-8DC4-1555EB7563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0020AA-1C11-4FB3-B72C-32873425CB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265C3E-E457-4AA8-8EC1-22EB2A059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918" y="950549"/>
            <a:ext cx="6448439" cy="451576"/>
          </a:xfrm>
        </p:spPr>
        <p:txBody>
          <a:bodyPr/>
          <a:lstStyle/>
          <a:p>
            <a:r>
              <a:rPr lang="cs-CZ" sz="3200" dirty="0"/>
              <a:t>Papež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CC414F-7771-423E-81B8-E2BCEC03D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814275" cy="4139998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(</a:t>
            </a:r>
            <a:r>
              <a:rPr lang="cs-CZ" dirty="0" err="1">
                <a:latin typeface="Arial Narrow" panose="020B0606020202030204" pitchFamily="34" charset="0"/>
              </a:rPr>
              <a:t>Papa</a:t>
            </a:r>
            <a:r>
              <a:rPr lang="cs-CZ" dirty="0">
                <a:latin typeface="Arial Narrow" panose="020B0606020202030204" pitchFamily="34" charset="0"/>
              </a:rPr>
              <a:t>, Pontifex Maximus, </a:t>
            </a:r>
            <a:r>
              <a:rPr lang="cs-CZ" dirty="0" err="1">
                <a:latin typeface="Arial Narrow" panose="020B0606020202030204" pitchFamily="34" charset="0"/>
              </a:rPr>
              <a:t>Successor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Sancti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Petri</a:t>
            </a:r>
            <a:r>
              <a:rPr lang="cs-CZ" dirty="0">
                <a:latin typeface="Arial Narrow" panose="020B0606020202030204" pitchFamily="34" charset="0"/>
              </a:rPr>
              <a:t>) </a:t>
            </a:r>
          </a:p>
          <a:p>
            <a:r>
              <a:rPr lang="cs-CZ" dirty="0">
                <a:latin typeface="Arial Narrow" panose="020B0606020202030204" pitchFamily="34" charset="0"/>
              </a:rPr>
              <a:t>původně pouze římský biskup (</a:t>
            </a:r>
            <a:r>
              <a:rPr lang="cs-CZ" dirty="0" err="1">
                <a:latin typeface="Arial Narrow" panose="020B0606020202030204" pitchFamily="34" charset="0"/>
              </a:rPr>
              <a:t>Episcopus</a:t>
            </a:r>
            <a:r>
              <a:rPr lang="cs-CZ" dirty="0">
                <a:latin typeface="Arial Narrow" panose="020B0606020202030204" pitchFamily="34" charset="0"/>
              </a:rPr>
              <a:t> Romanus) a jeden z patriarchů</a:t>
            </a:r>
          </a:p>
          <a:p>
            <a:r>
              <a:rPr lang="cs-CZ" dirty="0">
                <a:latin typeface="Arial Narrow" panose="020B0606020202030204" pitchFamily="34" charset="0"/>
              </a:rPr>
              <a:t>hlava církve na Západě</a:t>
            </a:r>
          </a:p>
          <a:p>
            <a:r>
              <a:rPr lang="cs-CZ" dirty="0">
                <a:latin typeface="Arial Narrow" panose="020B0606020202030204" pitchFamily="34" charset="0"/>
              </a:rPr>
              <a:t>hlava církevního „státu“ – světský vládce</a:t>
            </a:r>
          </a:p>
          <a:p>
            <a:r>
              <a:rPr lang="cs-CZ" dirty="0">
                <a:latin typeface="Arial Narrow" panose="020B0606020202030204" pitchFamily="34" charset="0"/>
              </a:rPr>
              <a:t>SCHATZ, Klaus. </a:t>
            </a:r>
            <a:r>
              <a:rPr lang="cs-CZ" i="1" dirty="0">
                <a:latin typeface="Arial Narrow" panose="020B0606020202030204" pitchFamily="34" charset="0"/>
              </a:rPr>
              <a:t>Dějiny papežského primátu</a:t>
            </a:r>
            <a:r>
              <a:rPr lang="cs-CZ" dirty="0">
                <a:latin typeface="Arial Narrow" panose="020B0606020202030204" pitchFamily="34" charset="0"/>
              </a:rPr>
              <a:t>. Brno 2002.</a:t>
            </a:r>
          </a:p>
          <a:p>
            <a:endParaRPr lang="cs-CZ" dirty="0"/>
          </a:p>
        </p:txBody>
      </p:sp>
      <p:pic>
        <p:nvPicPr>
          <p:cNvPr id="7" name="Obrázek 6" descr="Obsah obrázku hračka&#10;&#10;Popis byl vytvořen automaticky">
            <a:extLst>
              <a:ext uri="{FF2B5EF4-FFF2-40B4-BE49-F238E27FC236}">
                <a16:creationId xmlns:a16="http://schemas.microsoft.com/office/drawing/2014/main" id="{4BFBD484-0A6B-4008-A635-1D03723E0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275" y="1176337"/>
            <a:ext cx="416414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07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929082-3DB7-49F5-8E80-BA79A55444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0A9FE0-5EFA-4689-BED5-C8DD5224E3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375D429-C7DB-48C5-B6AA-3459DF466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23" y="800212"/>
            <a:ext cx="6483950" cy="451576"/>
          </a:xfrm>
        </p:spPr>
        <p:txBody>
          <a:bodyPr/>
          <a:lstStyle/>
          <a:p>
            <a:r>
              <a:rPr lang="cs-CZ" sz="3200" dirty="0"/>
              <a:t>Patriarcha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EE2D6F-66CC-451C-8896-9BB849F8B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06858"/>
            <a:ext cx="10753200" cy="4225142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v rané církvi představitel nejvýznamnějších církevních obcí</a:t>
            </a:r>
          </a:p>
          <a:p>
            <a:r>
              <a:rPr lang="cs-CZ" dirty="0">
                <a:latin typeface="Arial Narrow" panose="020B0606020202030204" pitchFamily="34" charset="0"/>
              </a:rPr>
              <a:t>Řím, Alexandrie, Antiochie</a:t>
            </a:r>
          </a:p>
          <a:p>
            <a:r>
              <a:rPr lang="cs-CZ" dirty="0">
                <a:latin typeface="Arial Narrow" panose="020B0606020202030204" pitchFamily="34" charset="0"/>
              </a:rPr>
              <a:t>později Konstantinopol a Jeruzalém</a:t>
            </a:r>
          </a:p>
          <a:p>
            <a:r>
              <a:rPr lang="cs-CZ" dirty="0">
                <a:latin typeface="Arial Narrow" panose="020B0606020202030204" pitchFamily="34" charset="0"/>
              </a:rPr>
              <a:t>na Západě po církevním rozkolu už pouze stejné pravomoci jako metropolita </a:t>
            </a:r>
          </a:p>
          <a:p>
            <a:r>
              <a:rPr lang="cs-CZ" dirty="0">
                <a:latin typeface="Arial Narrow" panose="020B0606020202030204" pitchFamily="34" charset="0"/>
              </a:rPr>
              <a:t>ve středověku </a:t>
            </a:r>
            <a:r>
              <a:rPr lang="cs-CZ" dirty="0" err="1">
                <a:latin typeface="Arial Narrow" panose="020B0606020202030204" pitchFamily="34" charset="0"/>
              </a:rPr>
              <a:t>Aquilea</a:t>
            </a:r>
            <a:r>
              <a:rPr lang="cs-CZ" dirty="0">
                <a:latin typeface="Arial Narrow" panose="020B0606020202030204" pitchFamily="34" charset="0"/>
              </a:rPr>
              <a:t>, později Benátky</a:t>
            </a:r>
          </a:p>
          <a:p>
            <a:r>
              <a:rPr lang="cs-CZ" dirty="0">
                <a:latin typeface="Arial Narrow" panose="020B0606020202030204" pitchFamily="34" charset="0"/>
              </a:rPr>
              <a:t>na Východě stále hlavy místních církví (Konstantinopol, Moskva. Kyjev, ...)</a:t>
            </a:r>
          </a:p>
        </p:txBody>
      </p:sp>
    </p:spTree>
    <p:extLst>
      <p:ext uri="{BB962C8B-B14F-4D97-AF65-F5344CB8AC3E}">
        <p14:creationId xmlns:p14="http://schemas.microsoft.com/office/powerpoint/2010/main" val="413600959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797</Words>
  <Application>Microsoft Office PowerPoint</Application>
  <PresentationFormat>Širokoúhlá obrazovka</PresentationFormat>
  <Paragraphs>135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Tahoma</vt:lpstr>
      <vt:lpstr>Wingdings</vt:lpstr>
      <vt:lpstr>Prezentace_MU_CZ</vt:lpstr>
      <vt:lpstr>Svatí a jejich kult ve středověku</vt:lpstr>
      <vt:lpstr>Cíle kurzu</vt:lpstr>
      <vt:lpstr>Ukončení kurzu</vt:lpstr>
      <vt:lpstr>Základní literatura k tématu</vt:lpstr>
      <vt:lpstr>Prezentace aplikace PowerPoint</vt:lpstr>
      <vt:lpstr>Základní pojmy k církevním dějinám</vt:lpstr>
      <vt:lpstr>Církev (Ecclesia) </vt:lpstr>
      <vt:lpstr>Papež</vt:lpstr>
      <vt:lpstr>Patriarcha</vt:lpstr>
      <vt:lpstr>Kardinál (Cardinalis)</vt:lpstr>
      <vt:lpstr>Metropolita (Archiepiscopus Metropolita)</vt:lpstr>
      <vt:lpstr>Biskup (Episcopus)</vt:lpstr>
      <vt:lpstr>Další hodnosti</vt:lpstr>
      <vt:lpstr>Instituce</vt:lpstr>
      <vt:lpstr>Další pojmy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Svatí a jejich kult ve středověku</dc:title>
  <dc:creator>Josef</dc:creator>
  <cp:lastModifiedBy>Libor Zajíc</cp:lastModifiedBy>
  <cp:revision>15</cp:revision>
  <cp:lastPrinted>1601-01-01T00:00:00Z</cp:lastPrinted>
  <dcterms:created xsi:type="dcterms:W3CDTF">2021-09-18T10:12:07Z</dcterms:created>
  <dcterms:modified xsi:type="dcterms:W3CDTF">2022-09-19T11:12:27Z</dcterms:modified>
</cp:coreProperties>
</file>