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4" r:id="rId9"/>
    <p:sldId id="276" r:id="rId10"/>
    <p:sldId id="273" r:id="rId11"/>
    <p:sldId id="268" r:id="rId12"/>
    <p:sldId id="272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Světci a světice</a:t>
            </a:r>
            <a:br>
              <a:rPr lang="cs-CZ" dirty="0"/>
            </a:br>
            <a:r>
              <a:rPr lang="cs-CZ" dirty="0"/>
              <a:t>v rané církvi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Obrázek 5" descr="Obsah obrázku text, skupina, kytice, několik&#10;&#10;Popis byl vytvořen automaticky">
            <a:extLst>
              <a:ext uri="{FF2B5EF4-FFF2-40B4-BE49-F238E27FC236}">
                <a16:creationId xmlns:a16="http://schemas.microsoft.com/office/drawing/2014/main" id="{04920A7C-DD54-4749-B82D-97FE88C81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24812" b="-2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9FC58C-14FB-45CF-9394-801D46AF8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3EDBA5-0B75-4EC8-BF3D-43180E1DE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7B81E0-03AB-42FC-963C-C1F3E678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13AF5B9-A1B7-4C74-8256-2076BCCFF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93" y="266438"/>
            <a:ext cx="8436013" cy="5503180"/>
          </a:xfrm>
        </p:spPr>
      </p:pic>
    </p:spTree>
    <p:extLst>
      <p:ext uri="{BB962C8B-B14F-4D97-AF65-F5344CB8AC3E}">
        <p14:creationId xmlns:p14="http://schemas.microsoft.com/office/powerpoint/2010/main" val="15681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CB19-47EF-46E4-8A80-475BC3F48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230148-903B-40F3-A6E0-B11B88E18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02A19-B15F-4B0A-941A-0DDB53F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29" y="494212"/>
            <a:ext cx="6768035" cy="451576"/>
          </a:xfrm>
        </p:spPr>
        <p:txBody>
          <a:bodyPr/>
          <a:lstStyle/>
          <a:p>
            <a:r>
              <a:rPr lang="cs-CZ" dirty="0"/>
              <a:t>Raná forma kanonizace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9BE-B5BA-47CE-B205-42800DC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9406"/>
            <a:ext cx="10753200" cy="4788594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ve starověké církvi nemusel provádět kanonizace pouze papež (jako dnes)</a:t>
            </a:r>
          </a:p>
          <a:p>
            <a:r>
              <a:rPr lang="cs-CZ" dirty="0">
                <a:latin typeface="Arial Narrow" panose="020B0606020202030204" pitchFamily="34" charset="0"/>
              </a:rPr>
              <a:t>nebylo vedeno žádné oficiální řízení</a:t>
            </a:r>
          </a:p>
          <a:p>
            <a:r>
              <a:rPr lang="cs-CZ" dirty="0">
                <a:latin typeface="Arial Narrow" panose="020B0606020202030204" pitchFamily="34" charset="0"/>
              </a:rPr>
              <a:t>za svatého byla daná osoba prohlášena spontánně představiteli církevní obce – biskupem nebo knězem</a:t>
            </a:r>
          </a:p>
          <a:p>
            <a:r>
              <a:rPr lang="cs-CZ" dirty="0">
                <a:latin typeface="Arial Narrow" panose="020B0606020202030204" pitchFamily="34" charset="0"/>
              </a:rPr>
              <a:t>na základně pověsti a zázraků</a:t>
            </a:r>
          </a:p>
          <a:p>
            <a:r>
              <a:rPr lang="cs-CZ" dirty="0">
                <a:latin typeface="Arial Narrow" panose="020B0606020202030204" pitchFamily="34" charset="0"/>
              </a:rPr>
              <a:t>přenesení ostatků světce do chrámu nebo vystavění chrámu nad jeho hrobem</a:t>
            </a:r>
          </a:p>
          <a:p>
            <a:r>
              <a:rPr lang="cs-CZ" dirty="0">
                <a:latin typeface="Arial Narrow" panose="020B0606020202030204" pitchFamily="34" charset="0"/>
              </a:rPr>
              <a:t>papežské kanonizace až od konce 10. století – pokud předtím papež kanonizoval, tak z funkce místního (římského) biskupa</a:t>
            </a:r>
          </a:p>
        </p:txBody>
      </p:sp>
    </p:spTree>
    <p:extLst>
      <p:ext uri="{BB962C8B-B14F-4D97-AF65-F5344CB8AC3E}">
        <p14:creationId xmlns:p14="http://schemas.microsoft.com/office/powerpoint/2010/main" val="216529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AE95A2-4A87-4849-95B6-24A146C323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B84DAF-4A08-4C2D-8F42-22C457A6C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6E8685-085F-4FEF-B9CC-25597B82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9962C5A3-877B-4FF7-BF85-5E7D7CEC0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25" y="237662"/>
            <a:ext cx="8575627" cy="5701452"/>
          </a:xfrm>
        </p:spPr>
      </p:pic>
    </p:spTree>
    <p:extLst>
      <p:ext uri="{BB962C8B-B14F-4D97-AF65-F5344CB8AC3E}">
        <p14:creationId xmlns:p14="http://schemas.microsoft.com/office/powerpoint/2010/main" val="134677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1F192-F7E5-4AEE-AA13-D1C10D100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02055-2E37-425C-97F3-55C3AF9B7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C80C84-77C6-444B-A02C-F5D2EF68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78723"/>
            <a:ext cx="6608237" cy="451576"/>
          </a:xfrm>
        </p:spPr>
        <p:txBody>
          <a:bodyPr/>
          <a:lstStyle/>
          <a:p>
            <a:r>
              <a:rPr lang="cs-CZ" dirty="0"/>
              <a:t>Svatí v rané církvi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4BE826-62BB-45B1-95D9-0ABE84F2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556528"/>
            <a:ext cx="11179037" cy="479747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především mučedníci – položili život pro víru – největší z nich Jan Křtitel</a:t>
            </a:r>
          </a:p>
          <a:p>
            <a:r>
              <a:rPr lang="cs-CZ" dirty="0">
                <a:latin typeface="Arial Narrow" panose="020B0606020202030204" pitchFamily="34" charset="0"/>
              </a:rPr>
              <a:t>apoštolové – Petr, Pavel, Jakub, Ondřej, Tomáš, Filip, ...</a:t>
            </a:r>
          </a:p>
          <a:p>
            <a:r>
              <a:rPr lang="cs-CZ" dirty="0">
                <a:latin typeface="Arial Narrow" panose="020B0606020202030204" pitchFamily="34" charset="0"/>
              </a:rPr>
              <a:t>kněží, biskupové a papežové – Ignác z Antiochie, Kliment, Linus, ...</a:t>
            </a:r>
          </a:p>
          <a:p>
            <a:r>
              <a:rPr lang="cs-CZ" dirty="0">
                <a:latin typeface="Arial Narrow" panose="020B0606020202030204" pitchFamily="34" charset="0"/>
              </a:rPr>
              <a:t>jáhni a jiní zbožní muži – Štěpán, Vavřinec, </a:t>
            </a:r>
            <a:r>
              <a:rPr lang="cs-CZ" dirty="0" err="1">
                <a:latin typeface="Arial Narrow" panose="020B0606020202030204" pitchFamily="34" charset="0"/>
              </a:rPr>
              <a:t>Nereus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r>
              <a:rPr lang="cs-CZ" dirty="0" err="1">
                <a:latin typeface="Arial Narrow" panose="020B0606020202030204" pitchFamily="34" charset="0"/>
              </a:rPr>
              <a:t>Achileus</a:t>
            </a:r>
            <a:r>
              <a:rPr lang="cs-CZ" dirty="0">
                <a:latin typeface="Arial Narrow" panose="020B0606020202030204" pitchFamily="34" charset="0"/>
              </a:rPr>
              <a:t>, ...</a:t>
            </a:r>
          </a:p>
          <a:p>
            <a:r>
              <a:rPr lang="cs-CZ" dirty="0">
                <a:latin typeface="Arial Narrow" panose="020B0606020202030204" pitchFamily="34" charset="0"/>
              </a:rPr>
              <a:t>mučednice – Cecílie, Perpetua, Felicita, Lucie, Barbora, Kateřina ...</a:t>
            </a:r>
          </a:p>
          <a:p>
            <a:r>
              <a:rPr lang="cs-CZ" dirty="0">
                <a:latin typeface="Arial Narrow" panose="020B0606020202030204" pitchFamily="34" charset="0"/>
              </a:rPr>
              <a:t>mladí mučedníci – Anežka, Pankrác, … a také?</a:t>
            </a:r>
          </a:p>
          <a:p>
            <a:r>
              <a:rPr lang="cs-CZ" dirty="0">
                <a:latin typeface="Arial Narrow" panose="020B0606020202030204" pitchFamily="34" charset="0"/>
              </a:rPr>
              <a:t>později také vyznavači – pro víru trpěli, ale zemřeli přirozenou smrtí (Jan Evangelista, Marie Magdalena, Jan Zlatoústý, ...)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77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E9262D-A695-4633-9FF3-0A4C1F98E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3A488E-CCF1-4437-A82D-945ABC41FD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F5BD07-9EB2-472D-A5F8-7957DB2C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tráva, malování, malované&#10;&#10;Popis byl vytvořen automaticky">
            <a:extLst>
              <a:ext uri="{FF2B5EF4-FFF2-40B4-BE49-F238E27FC236}">
                <a16:creationId xmlns:a16="http://schemas.microsoft.com/office/drawing/2014/main" id="{299A1D76-708D-458A-97BF-ABE877C54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94" y="378000"/>
            <a:ext cx="7920000" cy="5456002"/>
          </a:xfrm>
        </p:spPr>
      </p:pic>
    </p:spTree>
    <p:extLst>
      <p:ext uri="{BB962C8B-B14F-4D97-AF65-F5344CB8AC3E}">
        <p14:creationId xmlns:p14="http://schemas.microsoft.com/office/powerpoint/2010/main" val="348595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89" y="845927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Kdo je to svatý?</a:t>
            </a:r>
            <a:endParaRPr lang="en-US" sz="32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46287"/>
            <a:ext cx="6357075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člověk, kterého církev kanonizovala</a:t>
            </a:r>
          </a:p>
          <a:p>
            <a:r>
              <a:rPr lang="cs-CZ" dirty="0">
                <a:latin typeface="Arial Narrow" panose="020B0606020202030204" pitchFamily="34" charset="0"/>
              </a:rPr>
              <a:t>člověk, u něhož není pochyb, že se dostal po smrti do nebe</a:t>
            </a:r>
          </a:p>
          <a:p>
            <a:r>
              <a:rPr lang="cs-CZ" dirty="0">
                <a:latin typeface="Arial Narrow" panose="020B0606020202030204" pitchFamily="34" charset="0"/>
              </a:rPr>
              <a:t>člověk, který má moc přimlouvat se za určité prosby u Boha</a:t>
            </a:r>
          </a:p>
          <a:p>
            <a:r>
              <a:rPr lang="cs-CZ" dirty="0">
                <a:latin typeface="Arial Narrow" panose="020B0606020202030204" pitchFamily="34" charset="0"/>
              </a:rPr>
              <a:t>člověk hodný úcty a následování</a:t>
            </a:r>
          </a:p>
          <a:p>
            <a:r>
              <a:rPr lang="cs-CZ" dirty="0">
                <a:latin typeface="Arial Narrow" panose="020B0606020202030204" pitchFamily="34" charset="0"/>
              </a:rPr>
              <a:t>příklad pro ostatní věřící</a:t>
            </a:r>
          </a:p>
          <a:p>
            <a:r>
              <a:rPr lang="cs-CZ" dirty="0">
                <a:latin typeface="Arial Narrow" panose="020B0606020202030204" pitchFamily="34" charset="0"/>
              </a:rPr>
              <a:t>vykonavatel zázraků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Obrázek 3" descr="Obsah obrázku text, interiér, pózování&#10;&#10;Popis byl vytvořen automaticky">
            <a:extLst>
              <a:ext uri="{FF2B5EF4-FFF2-40B4-BE49-F238E27FC236}">
                <a16:creationId xmlns:a16="http://schemas.microsoft.com/office/drawing/2014/main" id="{E48BC618-1F34-4D8C-8443-47AC306AD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44" y="1567576"/>
            <a:ext cx="3526155" cy="40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08" y="512368"/>
            <a:ext cx="7424983" cy="451576"/>
          </a:xfrm>
        </p:spPr>
        <p:txBody>
          <a:bodyPr/>
          <a:lstStyle/>
          <a:p>
            <a:r>
              <a:rPr lang="cs-CZ" dirty="0"/>
              <a:t>Inspirace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9406"/>
            <a:ext cx="6423750" cy="467853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především Judaismus</a:t>
            </a:r>
          </a:p>
          <a:p>
            <a:r>
              <a:rPr lang="cs-CZ" dirty="0">
                <a:latin typeface="Arial Narrow" panose="020B0606020202030204" pitchFamily="34" charset="0"/>
              </a:rPr>
              <a:t>úctyhodné starozákonní postavy</a:t>
            </a:r>
          </a:p>
          <a:p>
            <a:r>
              <a:rPr lang="cs-CZ" dirty="0">
                <a:latin typeface="Arial Narrow" panose="020B0606020202030204" pitchFamily="34" charset="0"/>
              </a:rPr>
              <a:t>Adam, Ábel, Abrahám, Jakub, Josef Egyptský, Mojžíš, proroci</a:t>
            </a:r>
          </a:p>
          <a:p>
            <a:r>
              <a:rPr lang="cs-CZ" dirty="0">
                <a:latin typeface="Arial Narrow" panose="020B0606020202030204" pitchFamily="34" charset="0"/>
              </a:rPr>
              <a:t>spravedlivý člověk – ten, kdo je hoden úcty a následování </a:t>
            </a:r>
          </a:p>
          <a:p>
            <a:r>
              <a:rPr lang="cs-CZ" dirty="0">
                <a:latin typeface="Arial Narrow" panose="020B0606020202030204" pitchFamily="34" charset="0"/>
              </a:rPr>
              <a:t>v Novém Zákoně – spravedlivý Simeon a prorokyně Anna (</a:t>
            </a:r>
            <a:r>
              <a:rPr lang="cs-CZ" dirty="0" err="1">
                <a:latin typeface="Arial Narrow" panose="020B0606020202030204" pitchFamily="34" charset="0"/>
              </a:rPr>
              <a:t>Lk</a:t>
            </a:r>
            <a:r>
              <a:rPr lang="cs-CZ" dirty="0">
                <a:latin typeface="Arial Narrow" panose="020B0606020202030204" pitchFamily="34" charset="0"/>
              </a:rPr>
              <a:t> 2,21-40)</a:t>
            </a:r>
          </a:p>
          <a:p>
            <a:r>
              <a:rPr lang="cs-CZ" dirty="0">
                <a:latin typeface="Arial Narrow" panose="020B0606020202030204" pitchFamily="34" charset="0"/>
              </a:rPr>
              <a:t>Antičtí hrdinové </a:t>
            </a:r>
          </a:p>
        </p:txBody>
      </p:sp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6E1869ED-656A-4D94-860F-C6C3EEB34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20" y="285750"/>
            <a:ext cx="4097062" cy="53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33" y="945788"/>
            <a:ext cx="8730000" cy="451576"/>
          </a:xfrm>
        </p:spPr>
        <p:txBody>
          <a:bodyPr/>
          <a:lstStyle/>
          <a:p>
            <a:r>
              <a:rPr lang="cs-CZ" dirty="0"/>
              <a:t>Raná církev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9294013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postupný počátek kultu svatých</a:t>
            </a:r>
          </a:p>
          <a:p>
            <a:r>
              <a:rPr lang="cs-CZ" dirty="0">
                <a:latin typeface="Arial Narrow" panose="020B0606020202030204" pitchFamily="34" charset="0"/>
              </a:rPr>
              <a:t>úcta k lidem, o nichž se píše v Novém Zákoně</a:t>
            </a:r>
          </a:p>
          <a:p>
            <a:r>
              <a:rPr lang="cs-CZ" dirty="0">
                <a:latin typeface="Arial Narrow" panose="020B0606020202030204" pitchFamily="34" charset="0"/>
              </a:rPr>
              <a:t>Jan Křtitel (</a:t>
            </a:r>
            <a:r>
              <a:rPr lang="cs-CZ" dirty="0" err="1">
                <a:latin typeface="Arial Narrow" panose="020B0606020202030204" pitchFamily="34" charset="0"/>
              </a:rPr>
              <a:t>Mk</a:t>
            </a:r>
            <a:r>
              <a:rPr lang="cs-CZ" dirty="0">
                <a:latin typeface="Arial Narrow" panose="020B0606020202030204" pitchFamily="34" charset="0"/>
              </a:rPr>
              <a:t> 6,14-29)</a:t>
            </a:r>
          </a:p>
          <a:p>
            <a:r>
              <a:rPr lang="cs-CZ" dirty="0">
                <a:latin typeface="Arial Narrow" panose="020B0606020202030204" pitchFamily="34" charset="0"/>
              </a:rPr>
              <a:t>Apoštolové, učedníci, ženy, které doprovázely Krista</a:t>
            </a:r>
          </a:p>
          <a:p>
            <a:r>
              <a:rPr lang="cs-CZ" dirty="0">
                <a:latin typeface="Arial Narrow" panose="020B0606020202030204" pitchFamily="34" charset="0"/>
              </a:rPr>
              <a:t>první mučedníci (sv. Štěpán – Sk 7,54-8,1-3; sv. Jakub - Sk 12,1-2)</a:t>
            </a:r>
          </a:p>
          <a:p>
            <a:r>
              <a:rPr lang="cs-CZ" dirty="0">
                <a:latin typeface="Arial Narrow" panose="020B0606020202030204" pitchFamily="34" charset="0"/>
              </a:rPr>
              <a:t>původní význam slova svatý nelze spojovat přímo s kultem, ale s označením křesťanů – vyvolených Bohem</a:t>
            </a:r>
          </a:p>
          <a:p>
            <a:r>
              <a:rPr lang="cs-CZ" dirty="0">
                <a:latin typeface="Arial Narrow" panose="020B0606020202030204" pitchFamily="34" charset="0"/>
              </a:rPr>
              <a:t>silný chiliasmus prvních křesťanů</a:t>
            </a:r>
          </a:p>
        </p:txBody>
      </p:sp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4C3424-3DCD-4EBB-9829-C47FC4D31A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DA8192-3D0D-403C-B35F-76897ED5B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0E2F5-FEE8-4630-8313-37C721C1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31573D35-3789-48DB-ABC6-DA76DC2B1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43" y="99008"/>
            <a:ext cx="8773828" cy="5958892"/>
          </a:xfrm>
        </p:spPr>
      </p:pic>
    </p:spTree>
    <p:extLst>
      <p:ext uri="{BB962C8B-B14F-4D97-AF65-F5344CB8AC3E}">
        <p14:creationId xmlns:p14="http://schemas.microsoft.com/office/powerpoint/2010/main" val="409850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901153"/>
            <a:ext cx="10753200" cy="451576"/>
          </a:xfrm>
        </p:spPr>
        <p:txBody>
          <a:bodyPr/>
          <a:lstStyle/>
          <a:p>
            <a:r>
              <a:rPr lang="cs-CZ" dirty="0"/>
              <a:t>Svatost v Novém zákoně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807550"/>
            <a:ext cx="10753200" cy="4420450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různé zmínky mají spíše charakter zdůrazňující vyvolení křesťanů Bohem, než doklad o úctě k svatým</a:t>
            </a:r>
          </a:p>
          <a:p>
            <a:r>
              <a:rPr lang="cs-CZ" dirty="0">
                <a:latin typeface="Arial Narrow" panose="020B0606020202030204" pitchFamily="34" charset="0"/>
              </a:rPr>
              <a:t>povolání ke svatosti jako norma pro všechny křesťany (Řím 1,7)</a:t>
            </a:r>
          </a:p>
          <a:p>
            <a:r>
              <a:rPr lang="cs-CZ" dirty="0">
                <a:latin typeface="Arial Narrow" panose="020B0606020202030204" pitchFamily="34" charset="0"/>
              </a:rPr>
              <a:t>mnoho zmínek ve Zjevení Janově – svatí především jako svědci Kristovi – ti, kteří položili pro Krista svůj život (</a:t>
            </a:r>
            <a:r>
              <a:rPr lang="cs-CZ" dirty="0" err="1">
                <a:latin typeface="Arial Narrow" panose="020B0606020202030204" pitchFamily="34" charset="0"/>
              </a:rPr>
              <a:t>Zj</a:t>
            </a:r>
            <a:r>
              <a:rPr lang="cs-CZ" dirty="0">
                <a:latin typeface="Arial Narrow" panose="020B0606020202030204" pitchFamily="34" charset="0"/>
              </a:rPr>
              <a:t> 6,9; </a:t>
            </a:r>
            <a:r>
              <a:rPr lang="cs-CZ" dirty="0" err="1">
                <a:latin typeface="Arial Narrow" panose="020B0606020202030204" pitchFamily="34" charset="0"/>
              </a:rPr>
              <a:t>Zj</a:t>
            </a:r>
            <a:r>
              <a:rPr lang="cs-CZ" dirty="0">
                <a:latin typeface="Arial Narrow" panose="020B0606020202030204" pitchFamily="34" charset="0"/>
              </a:rPr>
              <a:t> 20,4 přítomnost mučedníků při posledním soudu a v Božím království; </a:t>
            </a:r>
            <a:r>
              <a:rPr lang="cs-CZ" dirty="0" err="1">
                <a:latin typeface="Arial Narrow" panose="020B0606020202030204" pitchFamily="34" charset="0"/>
              </a:rPr>
              <a:t>Zj</a:t>
            </a:r>
            <a:r>
              <a:rPr lang="cs-CZ" dirty="0">
                <a:latin typeface="Arial Narrow" panose="020B0606020202030204" pitchFamily="34" charset="0"/>
              </a:rPr>
              <a:t> 11,1-13 dva svědkové; </a:t>
            </a:r>
            <a:r>
              <a:rPr lang="cs-CZ" dirty="0" err="1">
                <a:latin typeface="Arial Narrow" panose="020B0606020202030204" pitchFamily="34" charset="0"/>
              </a:rPr>
              <a:t>Zj</a:t>
            </a:r>
            <a:r>
              <a:rPr lang="cs-CZ" dirty="0">
                <a:latin typeface="Arial Narrow" panose="020B0606020202030204" pitchFamily="34" charset="0"/>
              </a:rPr>
              <a:t> 16,6 výhružka anděla vylévajícího třetí nádobu; </a:t>
            </a:r>
            <a:r>
              <a:rPr lang="cs-CZ" dirty="0" err="1">
                <a:latin typeface="Arial Narrow" panose="020B0606020202030204" pitchFamily="34" charset="0"/>
              </a:rPr>
              <a:t>Zj</a:t>
            </a:r>
            <a:r>
              <a:rPr lang="cs-CZ" dirty="0">
                <a:latin typeface="Arial Narrow" panose="020B0606020202030204" pitchFamily="34" charset="0"/>
              </a:rPr>
              <a:t> 17,6: nevěstka zpitá krvím svatých a mučedníků) </a:t>
            </a:r>
          </a:p>
        </p:txBody>
      </p:sp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51" y="696198"/>
            <a:ext cx="7922132" cy="451576"/>
          </a:xfrm>
        </p:spPr>
        <p:txBody>
          <a:bodyPr/>
          <a:lstStyle/>
          <a:p>
            <a:r>
              <a:rPr lang="cs-CZ" dirty="0"/>
              <a:t>Počátek kultu svatých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1183"/>
            <a:ext cx="8290835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počátek skutečné úcty k svatým v 2. pol. 2. století</a:t>
            </a:r>
          </a:p>
          <a:p>
            <a:r>
              <a:rPr lang="cs-CZ" dirty="0">
                <a:latin typeface="Arial Narrow" panose="020B0606020202030204" pitchFamily="34" charset="0"/>
              </a:rPr>
              <a:t>souvislost s neuskutečním brzkého konce světa</a:t>
            </a:r>
          </a:p>
          <a:p>
            <a:r>
              <a:rPr lang="cs-CZ" dirty="0">
                <a:latin typeface="Arial Narrow" panose="020B0606020202030204" pitchFamily="34" charset="0"/>
              </a:rPr>
              <a:t>první písemný doklad – kult svatého </a:t>
            </a:r>
            <a:r>
              <a:rPr lang="cs-CZ" dirty="0" err="1">
                <a:latin typeface="Arial Narrow" panose="020B0606020202030204" pitchFamily="34" charset="0"/>
              </a:rPr>
              <a:t>Polykarpa</a:t>
            </a:r>
            <a:r>
              <a:rPr lang="cs-CZ" dirty="0">
                <a:latin typeface="Arial Narrow" panose="020B0606020202030204" pitchFamily="34" charset="0"/>
              </a:rPr>
              <a:t> ze Smyrny – umučen v 60. letech 2. století – touha následovníků připomínat si výroční den jeho smrti u jeho hrobu – </a:t>
            </a:r>
            <a:r>
              <a:rPr lang="cs-CZ" i="1" dirty="0">
                <a:latin typeface="Arial Narrow" panose="020B0606020202030204" pitchFamily="34" charset="0"/>
              </a:rPr>
              <a:t>Umučení </a:t>
            </a:r>
            <a:r>
              <a:rPr lang="cs-CZ" i="1" dirty="0" err="1">
                <a:latin typeface="Arial Narrow" panose="020B0606020202030204" pitchFamily="34" charset="0"/>
              </a:rPr>
              <a:t>Polykarpovo</a:t>
            </a:r>
            <a:endParaRPr lang="cs-CZ" dirty="0">
              <a:latin typeface="Arial Narrow" panose="020B0606020202030204" pitchFamily="34" charset="0"/>
            </a:endParaRPr>
          </a:p>
          <a:p>
            <a:r>
              <a:rPr lang="cs-CZ" dirty="0">
                <a:latin typeface="Arial Narrow" panose="020B0606020202030204" pitchFamily="34" charset="0"/>
              </a:rPr>
              <a:t>podoba rané úcty – shromáždění u hrobu mučedníka ve výroční den, četba textů z Bible a o životě daného světce, modlitby</a:t>
            </a:r>
          </a:p>
        </p:txBody>
      </p:sp>
      <p:pic>
        <p:nvPicPr>
          <p:cNvPr id="7" name="Obrázek 6" descr="Obsah obrázku text, tkanina&#10;&#10;Popis byl vytvořen automaticky">
            <a:extLst>
              <a:ext uri="{FF2B5EF4-FFF2-40B4-BE49-F238E27FC236}">
                <a16:creationId xmlns:a16="http://schemas.microsoft.com/office/drawing/2014/main" id="{B13698D5-1D58-4287-9868-FF1F5FC96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96" y="329469"/>
            <a:ext cx="1867464" cy="55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29082-3DB7-49F5-8E80-BA79A5544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A9FE0-5EFA-4689-BED5-C8DD5224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5D429-C7DB-48C5-B6AA-3459DF4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87" y="832643"/>
            <a:ext cx="8801021" cy="378215"/>
          </a:xfrm>
        </p:spPr>
        <p:txBody>
          <a:bodyPr/>
          <a:lstStyle/>
          <a:p>
            <a:r>
              <a:rPr lang="cs-CZ" dirty="0"/>
              <a:t>Základní rané hagiografické texty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EE2D6F-66CC-451C-8896-9BB849F8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6858"/>
            <a:ext cx="10753200" cy="422514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Acta – stručný popis soudního jednání s umučenými křesťany</a:t>
            </a:r>
          </a:p>
          <a:p>
            <a:r>
              <a:rPr lang="cs-CZ" dirty="0">
                <a:latin typeface="Arial Narrow" panose="020B0606020202030204" pitchFamily="34" charset="0"/>
              </a:rPr>
              <a:t>nejstarší – Acta </a:t>
            </a:r>
            <a:r>
              <a:rPr lang="cs-CZ" dirty="0" err="1">
                <a:latin typeface="Arial Narrow" panose="020B0606020202030204" pitchFamily="34" charset="0"/>
              </a:rPr>
              <a:t>martyrum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Scilicitanorum</a:t>
            </a:r>
            <a:r>
              <a:rPr lang="cs-CZ" dirty="0">
                <a:latin typeface="Arial Narrow" panose="020B0606020202030204" pitchFamily="34" charset="0"/>
              </a:rPr>
              <a:t> (kolem roku 180 v Numidii – severní Afrika)</a:t>
            </a:r>
          </a:p>
          <a:p>
            <a:r>
              <a:rPr lang="cs-CZ" dirty="0" err="1">
                <a:latin typeface="Arial Narrow" panose="020B0606020202030204" pitchFamily="34" charset="0"/>
              </a:rPr>
              <a:t>Passio</a:t>
            </a:r>
            <a:r>
              <a:rPr lang="cs-CZ" dirty="0">
                <a:latin typeface="Arial Narrow" panose="020B0606020202030204" pitchFamily="34" charset="0"/>
              </a:rPr>
              <a:t> – umučení – také martyrium – obsáhlejší narativní text – podobný antickému románu – obsahuje „výpovědi očitých svědků“ a zázraky</a:t>
            </a:r>
          </a:p>
          <a:p>
            <a:r>
              <a:rPr lang="cs-CZ" dirty="0">
                <a:latin typeface="Arial Narrow" panose="020B0606020202030204" pitchFamily="34" charset="0"/>
              </a:rPr>
              <a:t>nejstarší – </a:t>
            </a:r>
            <a:r>
              <a:rPr lang="cs-CZ" dirty="0" err="1">
                <a:latin typeface="Arial Narrow" panose="020B0606020202030204" pitchFamily="34" charset="0"/>
              </a:rPr>
              <a:t>Passio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Perpetuae</a:t>
            </a:r>
            <a:r>
              <a:rPr lang="cs-CZ" dirty="0">
                <a:latin typeface="Arial Narrow" panose="020B0606020202030204" pitchFamily="34" charset="0"/>
              </a:rPr>
              <a:t> – Umučení svaté </a:t>
            </a:r>
            <a:r>
              <a:rPr lang="cs-CZ" dirty="0" err="1">
                <a:latin typeface="Arial Narrow" panose="020B0606020202030204" pitchFamily="34" charset="0"/>
              </a:rPr>
              <a:t>Perpetuy</a:t>
            </a:r>
            <a:r>
              <a:rPr lang="cs-CZ" dirty="0">
                <a:latin typeface="Arial Narrow" panose="020B0606020202030204" pitchFamily="34" charset="0"/>
              </a:rPr>
              <a:t> – vznik na počátku 3. století v Kartágu – severní Afrika</a:t>
            </a:r>
          </a:p>
        </p:txBody>
      </p:sp>
    </p:spTree>
    <p:extLst>
      <p:ext uri="{BB962C8B-B14F-4D97-AF65-F5344CB8AC3E}">
        <p14:creationId xmlns:p14="http://schemas.microsoft.com/office/powerpoint/2010/main" val="413600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4E2A81-2706-90DB-E392-193E9669F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48967-478F-9F85-7523-A7B310F68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271AA0-A2F3-EC51-7B76-59482DB6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20000"/>
            <a:ext cx="10753200" cy="451576"/>
          </a:xfrm>
        </p:spPr>
        <p:txBody>
          <a:bodyPr/>
          <a:lstStyle/>
          <a:p>
            <a:r>
              <a:rPr lang="cs-CZ" sz="3600" dirty="0"/>
              <a:t>Umučení </a:t>
            </a:r>
            <a:r>
              <a:rPr lang="cs-CZ" sz="3600" dirty="0" err="1"/>
              <a:t>Polykarpovo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501083-47C3-3739-1BE3-9F76A38B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23" y="1629789"/>
            <a:ext cx="10753200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Jak vnímá autor </a:t>
            </a:r>
            <a:r>
              <a:rPr lang="cs-CZ" dirty="0" err="1">
                <a:latin typeface="Arial Narrow" panose="020B0606020202030204" pitchFamily="34" charset="0"/>
              </a:rPr>
              <a:t>Polykarpa</a:t>
            </a:r>
            <a:r>
              <a:rPr lang="cs-CZ" dirty="0">
                <a:latin typeface="Arial Narrow" panose="020B0606020202030204" pitchFamily="34" charset="0"/>
              </a:rPr>
              <a:t>?</a:t>
            </a:r>
          </a:p>
          <a:p>
            <a:r>
              <a:rPr lang="cs-CZ" dirty="0">
                <a:latin typeface="Arial Narrow" panose="020B0606020202030204" pitchFamily="34" charset="0"/>
              </a:rPr>
              <a:t>Proč šel hlavní hrdina tak ochotně na smrt?</a:t>
            </a:r>
          </a:p>
          <a:p>
            <a:r>
              <a:rPr lang="cs-CZ" dirty="0">
                <a:latin typeface="Arial Narrow" panose="020B0606020202030204" pitchFamily="34" charset="0"/>
              </a:rPr>
              <a:t>Jaký význam má pro autora mučednictví?</a:t>
            </a:r>
          </a:p>
          <a:p>
            <a:r>
              <a:rPr lang="cs-CZ" dirty="0">
                <a:latin typeface="Arial Narrow" panose="020B0606020202030204" pitchFamily="34" charset="0"/>
              </a:rPr>
              <a:t>Hlavní záporné postavy?</a:t>
            </a:r>
          </a:p>
          <a:p>
            <a:r>
              <a:rPr lang="cs-CZ" dirty="0">
                <a:latin typeface="Arial Narrow" panose="020B0606020202030204" pitchFamily="34" charset="0"/>
              </a:rPr>
              <a:t>Role Židů?</a:t>
            </a:r>
          </a:p>
          <a:p>
            <a:r>
              <a:rPr lang="cs-CZ" dirty="0">
                <a:latin typeface="Arial Narrow" panose="020B0606020202030204" pitchFamily="34" charset="0"/>
              </a:rPr>
              <a:t>Obsahuje text zmínky o úctě k </a:t>
            </a:r>
            <a:r>
              <a:rPr lang="cs-CZ" dirty="0" err="1">
                <a:latin typeface="Arial Narrow" panose="020B0606020202030204" pitchFamily="34" charset="0"/>
              </a:rPr>
              <a:t>Polykarpovi</a:t>
            </a:r>
            <a:r>
              <a:rPr lang="cs-CZ" dirty="0">
                <a:latin typeface="Arial Narrow" panose="020B0606020202030204" pitchFamily="34" charset="0"/>
              </a:rPr>
              <a:t> jako ke světci?</a:t>
            </a:r>
          </a:p>
          <a:p>
            <a:r>
              <a:rPr lang="cs-CZ" dirty="0">
                <a:latin typeface="Arial Narrow" panose="020B0606020202030204" pitchFamily="34" charset="0"/>
              </a:rPr>
              <a:t>Jaký mohl být primární účel daného textu?</a:t>
            </a:r>
          </a:p>
          <a:p>
            <a:r>
              <a:rPr lang="cs-CZ" dirty="0">
                <a:latin typeface="Arial Narrow" panose="020B0606020202030204" pitchFamily="34" charset="0"/>
              </a:rPr>
              <a:t>Komu byl tento text určen?</a:t>
            </a:r>
          </a:p>
        </p:txBody>
      </p:sp>
    </p:spTree>
    <p:extLst>
      <p:ext uri="{BB962C8B-B14F-4D97-AF65-F5344CB8AC3E}">
        <p14:creationId xmlns:p14="http://schemas.microsoft.com/office/powerpoint/2010/main" val="192318504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741</Words>
  <Application>Microsoft Office PowerPoint</Application>
  <PresentationFormat>Širokoúhlá obrazovka</PresentationFormat>
  <Paragraphs>91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Tahoma</vt:lpstr>
      <vt:lpstr>Wingdings</vt:lpstr>
      <vt:lpstr>Prezentace_MU_CZ</vt:lpstr>
      <vt:lpstr>Světci a světice v rané církvi</vt:lpstr>
      <vt:lpstr>Kdo je to svatý?</vt:lpstr>
      <vt:lpstr>Inspirace</vt:lpstr>
      <vt:lpstr>Raná církev</vt:lpstr>
      <vt:lpstr>Prezentace aplikace PowerPoint</vt:lpstr>
      <vt:lpstr>Svatost v Novém zákoně</vt:lpstr>
      <vt:lpstr>Počátek kultu svatých</vt:lpstr>
      <vt:lpstr>Základní rané hagiografické texty </vt:lpstr>
      <vt:lpstr>Umučení Polykarpovo</vt:lpstr>
      <vt:lpstr>Prezentace aplikace PowerPoint</vt:lpstr>
      <vt:lpstr>Raná forma kanonizace</vt:lpstr>
      <vt:lpstr>Prezentace aplikace PowerPoint</vt:lpstr>
      <vt:lpstr>Svatí v rané církvi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20</cp:revision>
  <cp:lastPrinted>1601-01-01T00:00:00Z</cp:lastPrinted>
  <dcterms:created xsi:type="dcterms:W3CDTF">2021-09-18T10:12:07Z</dcterms:created>
  <dcterms:modified xsi:type="dcterms:W3CDTF">2022-09-26T12:24:37Z</dcterms:modified>
</cp:coreProperties>
</file>