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6" r:id="rId4"/>
    <p:sldId id="258" r:id="rId5"/>
    <p:sldId id="259" r:id="rId6"/>
    <p:sldId id="260" r:id="rId7"/>
    <p:sldId id="277" r:id="rId8"/>
    <p:sldId id="261" r:id="rId9"/>
    <p:sldId id="264" r:id="rId10"/>
    <p:sldId id="279" r:id="rId11"/>
    <p:sldId id="268" r:id="rId12"/>
    <p:sldId id="270" r:id="rId13"/>
    <p:sldId id="275" r:id="rId14"/>
    <p:sldId id="278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91" y="2447604"/>
            <a:ext cx="5246518" cy="1171580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Svatí v pozdní antice a ve středověku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81" y="5066312"/>
            <a:ext cx="5246518" cy="698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pic>
        <p:nvPicPr>
          <p:cNvPr id="7" name="Obrázek 6" descr="Obsah obrázku text, kniha, perokresba&#10;&#10;Popis byl vytvořen automaticky">
            <a:extLst>
              <a:ext uri="{FF2B5EF4-FFF2-40B4-BE49-F238E27FC236}">
                <a16:creationId xmlns:a16="http://schemas.microsoft.com/office/drawing/2014/main" id="{F8226C5E-E1B7-4E33-94C0-DE093EAC1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64" y="187332"/>
            <a:ext cx="6316462" cy="63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30F5D2-6E7B-416E-A9F5-8C1972E0B7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DB9DBE-39DC-43A8-A039-F0236E64A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C961A6-1FFC-48FD-8075-719FCEFB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, osoba&#10;&#10;Popis byl vytvořen automaticky">
            <a:extLst>
              <a:ext uri="{FF2B5EF4-FFF2-40B4-BE49-F238E27FC236}">
                <a16:creationId xmlns:a16="http://schemas.microsoft.com/office/drawing/2014/main" id="{060B3020-FF71-49A2-9E7F-3B8BD536E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5" y="1015275"/>
            <a:ext cx="6898274" cy="4598849"/>
          </a:xfr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CD03BB8-C31B-4473-8965-299F7EFDD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7542" y="1057274"/>
            <a:ext cx="2994683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7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94CB19-47EF-46E4-8A80-475BC3F48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230148-903B-40F3-A6E0-B11B88E18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02A19-B15F-4B0A-941A-0DDB53F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84494"/>
            <a:ext cx="6768035" cy="451576"/>
          </a:xfrm>
        </p:spPr>
        <p:txBody>
          <a:bodyPr/>
          <a:lstStyle/>
          <a:p>
            <a:r>
              <a:rPr lang="cs-CZ" dirty="0"/>
              <a:t>Vyznavači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4C9BE-B5BA-47CE-B205-42800DC7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91406"/>
            <a:ext cx="7784808" cy="4788594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původně lidé, kteří pro víru trpěli, ale nezemřeli mučednickou smrtí</a:t>
            </a:r>
          </a:p>
          <a:p>
            <a:r>
              <a:rPr lang="cs-CZ" dirty="0">
                <a:latin typeface="Arial Narrow" panose="020B0606020202030204" pitchFamily="34" charset="0"/>
              </a:rPr>
              <a:t>posun významu – všichni, kteří nezemřeli mučednickou smrtí</a:t>
            </a:r>
          </a:p>
          <a:p>
            <a:r>
              <a:rPr lang="cs-CZ" dirty="0">
                <a:latin typeface="Arial Narrow" panose="020B0606020202030204" pitchFamily="34" charset="0"/>
              </a:rPr>
              <a:t>velká rozmanitost (kněží, řádové sestry, pečovatelé o chudinu, cnostní lidé, často panovníci)</a:t>
            </a:r>
          </a:p>
          <a:p>
            <a:r>
              <a:rPr lang="cs-CZ" dirty="0">
                <a:latin typeface="Arial Narrow" panose="020B0606020202030204" pitchFamily="34" charset="0"/>
              </a:rPr>
              <a:t>sv. Brigita, sv. Františka Římská, sv. Bernard, sv. Prokop</a:t>
            </a:r>
          </a:p>
          <a:p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2172F73-D6E3-44FE-9BEC-6EFE59E1B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09" y="378000"/>
            <a:ext cx="3545280" cy="54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9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1F192-F7E5-4AEE-AA13-D1C10D100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302055-2E37-425C-97F3-55C3AF9B7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C80C84-77C6-444B-A02C-F5D2EF68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008662"/>
            <a:ext cx="6608237" cy="451576"/>
          </a:xfrm>
        </p:spPr>
        <p:txBody>
          <a:bodyPr/>
          <a:lstStyle/>
          <a:p>
            <a:r>
              <a:rPr lang="cs-CZ" dirty="0"/>
              <a:t>Bojovníci proti herezím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4BE826-62BB-45B1-95D9-0ABE84F2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973778"/>
            <a:ext cx="6903051" cy="4797472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již od raného křesťanství</a:t>
            </a:r>
          </a:p>
          <a:p>
            <a:r>
              <a:rPr lang="cs-CZ" dirty="0">
                <a:latin typeface="Arial Narrow" panose="020B0606020202030204" pitchFamily="34" charset="0"/>
              </a:rPr>
              <a:t>hereze – menšinový náboženský směr odštěpený od oficiální věrouky</a:t>
            </a:r>
          </a:p>
          <a:p>
            <a:r>
              <a:rPr lang="cs-CZ" dirty="0">
                <a:latin typeface="Arial Narrow" panose="020B0606020202030204" pitchFamily="34" charset="0"/>
              </a:rPr>
              <a:t>proti ariánství – sv. Athanasios, sv. Isidor ze Sevilly</a:t>
            </a:r>
          </a:p>
          <a:p>
            <a:r>
              <a:rPr lang="cs-CZ" dirty="0">
                <a:latin typeface="Arial Narrow" panose="020B0606020202030204" pitchFamily="34" charset="0"/>
              </a:rPr>
              <a:t>proti katarství – sv. Bernard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487DB159-D701-47E2-B2AB-9B91ECE08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41" y="1234450"/>
            <a:ext cx="3212639" cy="43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7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23712E-AB33-47CE-A343-86B536C50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7D027F-E6AE-4795-B3AD-64F8A6737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480C78-ED75-41DF-BC33-05789590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98" y="926195"/>
            <a:ext cx="10753200" cy="451576"/>
          </a:xfrm>
        </p:spPr>
        <p:txBody>
          <a:bodyPr/>
          <a:lstStyle/>
          <a:p>
            <a:r>
              <a:rPr lang="cs-CZ" dirty="0"/>
              <a:t>Svatí panovníci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F0C205-EF20-4FE8-B0B9-9F215589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749297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velmi často ti, kteří jako první v dané zemi přijali křest</a:t>
            </a:r>
          </a:p>
          <a:p>
            <a:r>
              <a:rPr lang="cs-CZ" dirty="0">
                <a:latin typeface="Arial Narrow" panose="020B0606020202030204" pitchFamily="34" charset="0"/>
              </a:rPr>
              <a:t>spojení dané země s Božím královstvím</a:t>
            </a:r>
          </a:p>
          <a:p>
            <a:r>
              <a:rPr lang="cs-CZ" dirty="0">
                <a:latin typeface="Arial Narrow" panose="020B0606020202030204" pitchFamily="34" charset="0"/>
              </a:rPr>
              <a:t>hledání křesťanských kořenů</a:t>
            </a:r>
          </a:p>
          <a:p>
            <a:r>
              <a:rPr lang="cs-CZ" dirty="0">
                <a:latin typeface="Arial Narrow" panose="020B0606020202030204" pitchFamily="34" charset="0"/>
              </a:rPr>
              <a:t>někdy i mučedníci (sv. Zikmund, sv. Eduard Mučedník, sv. Václav)</a:t>
            </a:r>
          </a:p>
          <a:p>
            <a:r>
              <a:rPr lang="cs-CZ" dirty="0">
                <a:latin typeface="Arial Narrow" panose="020B0606020202030204" pitchFamily="34" charset="0"/>
              </a:rPr>
              <a:t>většinou vyznavači (sv. Eduard Vyznavač, sv. Karel Veliký, sv. Štěpán Uherský, sv. Jindřich, sv. Kunhuta, sv. Olga, ...)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7BEF230-4610-429F-8941-7E93B834A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97" y="907688"/>
            <a:ext cx="3127899" cy="46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0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AA3994-4E90-4479-9CE5-193C81B57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9CCD4E-464B-49AD-8CD9-2F80DAB2B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AD27D0-CC49-4F97-96FF-F28AC7F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31" y="824024"/>
            <a:ext cx="10753200" cy="451576"/>
          </a:xfrm>
        </p:spPr>
        <p:txBody>
          <a:bodyPr/>
          <a:lstStyle/>
          <a:p>
            <a:r>
              <a:rPr lang="cs-CZ" dirty="0"/>
              <a:t>Svatí papežové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1BA7FE-B6AF-4D91-B125-54F14C904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846951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drtivá většina papežů z prvních šesti století byla svatořečena</a:t>
            </a:r>
          </a:p>
          <a:p>
            <a:r>
              <a:rPr lang="cs-CZ" dirty="0">
                <a:latin typeface="Arial Narrow" panose="020B0606020202030204" pitchFamily="34" charset="0"/>
              </a:rPr>
              <a:t>do konce pronásledování často mučedníci</a:t>
            </a:r>
          </a:p>
          <a:p>
            <a:r>
              <a:rPr lang="cs-CZ" dirty="0">
                <a:latin typeface="Arial Narrow" panose="020B0606020202030204" pitchFamily="34" charset="0"/>
              </a:rPr>
              <a:t>později kanonizováni významní papežové, kteří vykonali pro církev zásadní věci (sv. Řehoř Veliký, sv. Mikuláš I., sv. Lev IX., sv. Silvestr I.)</a:t>
            </a:r>
          </a:p>
          <a:p>
            <a:r>
              <a:rPr lang="cs-CZ" dirty="0">
                <a:latin typeface="Arial Narrow" panose="020B0606020202030204" pitchFamily="34" charset="0"/>
              </a:rPr>
              <a:t>nebo také papežové, kteří měli již za života pověst svatosti (Celestýn V.)</a:t>
            </a:r>
          </a:p>
        </p:txBody>
      </p:sp>
      <p:pic>
        <p:nvPicPr>
          <p:cNvPr id="1026" name="Picture 2" descr="Saint Sylvester, Pope and Confessor - Messa del Papa">
            <a:extLst>
              <a:ext uri="{FF2B5EF4-FFF2-40B4-BE49-F238E27FC236}">
                <a16:creationId xmlns:a16="http://schemas.microsoft.com/office/drawing/2014/main" id="{23FD3684-D438-9EF8-83DE-9A6775512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92" y="195558"/>
            <a:ext cx="2984408" cy="57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3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57303E-411D-4440-994C-8580A4622E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96ECC3-15A1-43D0-B696-2FEDE16B6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6DAAFE-1EB1-473A-8040-BE4A5120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87" y="844426"/>
            <a:ext cx="10753200" cy="451576"/>
          </a:xfrm>
        </p:spPr>
        <p:txBody>
          <a:bodyPr/>
          <a:lstStyle/>
          <a:p>
            <a:r>
              <a:rPr lang="cs-CZ" dirty="0"/>
              <a:t>Co je to kult svatých?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EF965-687D-4249-908A-8C178319A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souhrn všech aspektů úcty k danému světci nebo skupině</a:t>
            </a:r>
          </a:p>
          <a:p>
            <a:r>
              <a:rPr lang="cs-CZ" dirty="0">
                <a:latin typeface="Arial Narrow" panose="020B0606020202030204" pitchFamily="34" charset="0"/>
              </a:rPr>
              <a:t>hagiografický materiál</a:t>
            </a:r>
          </a:p>
          <a:p>
            <a:r>
              <a:rPr lang="cs-CZ" dirty="0">
                <a:latin typeface="Arial Narrow" panose="020B0606020202030204" pitchFamily="34" charset="0"/>
              </a:rPr>
              <a:t>slavení svátku</a:t>
            </a:r>
          </a:p>
          <a:p>
            <a:r>
              <a:rPr lang="cs-CZ" dirty="0">
                <a:latin typeface="Arial Narrow" panose="020B0606020202030204" pitchFamily="34" charset="0"/>
              </a:rPr>
              <a:t>zasvěcování kostelů a oltářů</a:t>
            </a:r>
          </a:p>
          <a:p>
            <a:r>
              <a:rPr lang="cs-CZ" dirty="0">
                <a:latin typeface="Arial Narrow" panose="020B0606020202030204" pitchFamily="34" charset="0"/>
              </a:rPr>
              <a:t>výskyt jejich relikvií</a:t>
            </a:r>
          </a:p>
          <a:p>
            <a:r>
              <a:rPr lang="cs-CZ" dirty="0">
                <a:latin typeface="Arial Narrow" panose="020B0606020202030204" pitchFamily="34" charset="0"/>
              </a:rPr>
              <a:t>poutě k jeho hrobu a kostelům jím zasvěceným</a:t>
            </a:r>
          </a:p>
          <a:p>
            <a:r>
              <a:rPr lang="cs-CZ" dirty="0">
                <a:latin typeface="Arial Narrow" panose="020B0606020202030204" pitchFamily="34" charset="0"/>
              </a:rPr>
              <a:t>oblíbenost křestního jména</a:t>
            </a:r>
          </a:p>
          <a:p>
            <a:r>
              <a:rPr lang="cs-CZ" dirty="0">
                <a:latin typeface="Arial Narrow" panose="020B0606020202030204" pitchFamily="34" charset="0"/>
              </a:rPr>
              <a:t>prolínaní do profánního světa – jména měst, ulic, lidové svátky, trhy, posvícení</a:t>
            </a:r>
          </a:p>
        </p:txBody>
      </p:sp>
    </p:spTree>
    <p:extLst>
      <p:ext uri="{BB962C8B-B14F-4D97-AF65-F5344CB8AC3E}">
        <p14:creationId xmlns:p14="http://schemas.microsoft.com/office/powerpoint/2010/main" val="387289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A2D0C9-AF04-449D-AA0F-0F147E4161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3E53FF-A4F8-4D54-89E4-D3A0AA2FDD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6686A1-7814-4309-A3CE-A6F2C18C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018" y="844426"/>
            <a:ext cx="10753200" cy="451576"/>
          </a:xfrm>
        </p:spPr>
        <p:txBody>
          <a:bodyPr/>
          <a:lstStyle/>
          <a:p>
            <a:r>
              <a:rPr lang="cs-CZ" dirty="0"/>
              <a:t>Specifické kulty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50F3A5-85EB-477D-8ACC-4FD0D832E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úcta k Panně Marii – Matka boží – Bohorodička – postava z Evangelií – obrovská popularita – sv. Bernard </a:t>
            </a:r>
          </a:p>
          <a:p>
            <a:r>
              <a:rPr lang="cs-CZ" dirty="0">
                <a:latin typeface="Arial Narrow" panose="020B0606020202030204" pitchFamily="34" charset="0"/>
              </a:rPr>
              <a:t>úcta k svatému Kříži – nástroj umučení – nalezení svatou Helenou ve 4. století – postupně se stal symbolem křesťanství</a:t>
            </a:r>
          </a:p>
          <a:p>
            <a:r>
              <a:rPr lang="cs-CZ" dirty="0">
                <a:latin typeface="Arial Narrow" panose="020B0606020202030204" pitchFamily="34" charset="0"/>
              </a:rPr>
              <a:t>úcta k svaté Trojici – božské tajemství – trojjedinost – téma mnohých teologických spisů</a:t>
            </a:r>
          </a:p>
          <a:p>
            <a:r>
              <a:rPr lang="cs-CZ" dirty="0">
                <a:latin typeface="Arial Narrow" panose="020B0606020202030204" pitchFamily="34" charset="0"/>
              </a:rPr>
              <a:t>úcta k Božímu tělu – od 13. století – z Itálie – Eucharistie – Kristova božská přítomnost v chlebu a víně</a:t>
            </a:r>
          </a:p>
        </p:txBody>
      </p:sp>
    </p:spTree>
    <p:extLst>
      <p:ext uri="{BB962C8B-B14F-4D97-AF65-F5344CB8AC3E}">
        <p14:creationId xmlns:p14="http://schemas.microsoft.com/office/powerpoint/2010/main" val="358698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C64BDA-E396-4108-A528-AC99C7FF0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5C89EA-2EE3-474A-BD69-C6305EB90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721339E-924D-4AEC-A6F6-132A749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59" y="692212"/>
            <a:ext cx="6661503" cy="451576"/>
          </a:xfrm>
        </p:spPr>
        <p:txBody>
          <a:bodyPr anchor="t">
            <a:noAutofit/>
          </a:bodyPr>
          <a:lstStyle/>
          <a:p>
            <a:r>
              <a:rPr lang="cs-CZ" dirty="0"/>
              <a:t>Období změn</a:t>
            </a: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362CACE-17AE-4D94-AF2D-BC14710E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1182"/>
            <a:ext cx="6357075" cy="4611144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konec pronásledování křesťanů v Římské říši</a:t>
            </a:r>
          </a:p>
          <a:p>
            <a:r>
              <a:rPr lang="cs-CZ" dirty="0">
                <a:latin typeface="Arial Narrow" panose="020B0606020202030204" pitchFamily="34" charset="0"/>
              </a:rPr>
              <a:t>311 – toleranční edikt císaře </a:t>
            </a:r>
            <a:r>
              <a:rPr lang="cs-CZ" dirty="0" err="1">
                <a:latin typeface="Arial Narrow" panose="020B0606020202030204" pitchFamily="34" charset="0"/>
              </a:rPr>
              <a:t>Galeria</a:t>
            </a:r>
            <a:r>
              <a:rPr lang="cs-CZ" dirty="0">
                <a:latin typeface="Arial Narrow" panose="020B0606020202030204" pitchFamily="34" charset="0"/>
              </a:rPr>
              <a:t> (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religio</a:t>
            </a:r>
            <a:r>
              <a:rPr lang="cs-CZ" b="0" i="1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licita</a:t>
            </a:r>
            <a:r>
              <a:rPr lang="cs-CZ" b="0" i="1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)</a:t>
            </a:r>
            <a:endParaRPr lang="cs-CZ" dirty="0">
              <a:latin typeface="Arial Narrow" panose="020B0606020202030204" pitchFamily="34" charset="0"/>
            </a:endParaRPr>
          </a:p>
          <a:p>
            <a:r>
              <a:rPr lang="cs-CZ" dirty="0">
                <a:latin typeface="Arial Narrow" panose="020B0606020202030204" pitchFamily="34" charset="0"/>
              </a:rPr>
              <a:t>313 – „</a:t>
            </a:r>
            <a:r>
              <a:rPr lang="cs-CZ" i="1" dirty="0">
                <a:latin typeface="Arial Narrow" panose="020B0606020202030204" pitchFamily="34" charset="0"/>
              </a:rPr>
              <a:t>Edikt Milánský</a:t>
            </a:r>
            <a:r>
              <a:rPr lang="cs-CZ" dirty="0">
                <a:latin typeface="Arial Narrow" panose="020B0606020202030204" pitchFamily="34" charset="0"/>
              </a:rPr>
              <a:t>“ – ujednání císařů Konstantina a Licinia o náboženské svobodě</a:t>
            </a:r>
          </a:p>
          <a:p>
            <a:r>
              <a:rPr lang="cs-CZ" dirty="0">
                <a:latin typeface="Arial Narrow" panose="020B0606020202030204" pitchFamily="34" charset="0"/>
              </a:rPr>
              <a:t>380 – křesťanství prohlášeno jediným náboženstvím Římské říše za císaře Theodosia I.</a:t>
            </a:r>
          </a:p>
          <a:p>
            <a:r>
              <a:rPr lang="cs-CZ" dirty="0">
                <a:latin typeface="Arial Narrow" panose="020B0606020202030204" pitchFamily="34" charset="0"/>
              </a:rPr>
              <a:t>395 rozdělené Římské říše</a:t>
            </a:r>
          </a:p>
          <a:p>
            <a:endParaRPr lang="en-US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DF6BEF3-7464-41EC-9C26-5EEB238B0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87" y="692212"/>
            <a:ext cx="3887463" cy="5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1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BA2A26-DBF1-43F3-9CFA-59CE4B370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33F992-5044-499A-920B-548D69D68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86AEB-5AAA-4C76-B0CB-A816BD39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08" y="884728"/>
            <a:ext cx="10753200" cy="451576"/>
          </a:xfrm>
        </p:spPr>
        <p:txBody>
          <a:bodyPr/>
          <a:lstStyle/>
          <a:p>
            <a:r>
              <a:rPr lang="cs-CZ" dirty="0"/>
              <a:t>Změny v církvi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E1248B-42DE-4195-A7BF-7F1E248A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678276" cy="4445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postupný vznik církevní správy</a:t>
            </a:r>
          </a:p>
          <a:p>
            <a:r>
              <a:rPr lang="cs-CZ" dirty="0">
                <a:latin typeface="Arial Narrow" panose="020B0606020202030204" pitchFamily="34" charset="0"/>
              </a:rPr>
              <a:t>nové diecéze, z původních obcí věřících</a:t>
            </a:r>
          </a:p>
          <a:p>
            <a:r>
              <a:rPr lang="cs-CZ" dirty="0">
                <a:latin typeface="Arial Narrow" panose="020B0606020202030204" pitchFamily="34" charset="0"/>
              </a:rPr>
              <a:t>šíření křesťanství do dalších oblastí</a:t>
            </a:r>
          </a:p>
          <a:p>
            <a:r>
              <a:rPr lang="cs-CZ" dirty="0">
                <a:latin typeface="Arial Narrow" panose="020B0606020202030204" pitchFamily="34" charset="0"/>
              </a:rPr>
              <a:t>papežský primát</a:t>
            </a:r>
          </a:p>
          <a:p>
            <a:r>
              <a:rPr lang="cs-CZ" dirty="0">
                <a:latin typeface="Arial Narrow" panose="020B0606020202030204" pitchFamily="34" charset="0"/>
              </a:rPr>
              <a:t>vznik řeholního života</a:t>
            </a:r>
          </a:p>
          <a:p>
            <a:r>
              <a:rPr lang="cs-CZ" dirty="0">
                <a:latin typeface="Arial Narrow" panose="020B0606020202030204" pitchFamily="34" charset="0"/>
              </a:rPr>
              <a:t>ukotvování věrouky – ekumenické koncily – první již v roce 325 – svolal císař Konstantin – do velkého schismatu jich proběhlo osm</a:t>
            </a:r>
          </a:p>
          <a:p>
            <a:r>
              <a:rPr lang="cs-CZ" dirty="0">
                <a:latin typeface="Arial Narrow" panose="020B0606020202030204" pitchFamily="34" charset="0"/>
              </a:rPr>
              <a:t>řešení různých heretických směrů v církvi</a:t>
            </a:r>
          </a:p>
          <a:p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EABBB785-C032-4473-9228-A430C325E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14" y="1038688"/>
            <a:ext cx="3018936" cy="43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3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65" y="537799"/>
            <a:ext cx="7424983" cy="451576"/>
          </a:xfrm>
        </p:spPr>
        <p:txBody>
          <a:bodyPr/>
          <a:lstStyle/>
          <a:p>
            <a:r>
              <a:rPr lang="cs-CZ" dirty="0"/>
              <a:t>Svatí po konci </a:t>
            </a:r>
            <a:br>
              <a:rPr lang="cs-CZ" dirty="0"/>
            </a:br>
            <a:r>
              <a:rPr lang="cs-CZ" dirty="0"/>
              <a:t>pronásledování křesťanů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801468"/>
            <a:ext cx="6423750" cy="4678532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osoby, které přispěly k ukotvení a rozvoji církve</a:t>
            </a:r>
          </a:p>
          <a:p>
            <a:r>
              <a:rPr lang="cs-CZ" dirty="0">
                <a:latin typeface="Arial Narrow" panose="020B0606020202030204" pitchFamily="34" charset="0"/>
              </a:rPr>
              <a:t>církevní otcové</a:t>
            </a:r>
          </a:p>
          <a:p>
            <a:r>
              <a:rPr lang="cs-CZ" dirty="0">
                <a:latin typeface="Arial Narrow" panose="020B0606020202030204" pitchFamily="34" charset="0"/>
              </a:rPr>
              <a:t>misionáři</a:t>
            </a:r>
          </a:p>
          <a:p>
            <a:r>
              <a:rPr lang="cs-CZ" dirty="0">
                <a:latin typeface="Arial Narrow" panose="020B0606020202030204" pitchFamily="34" charset="0"/>
              </a:rPr>
              <a:t>zakladatelé řeholí</a:t>
            </a:r>
          </a:p>
          <a:p>
            <a:r>
              <a:rPr lang="cs-CZ" dirty="0">
                <a:latin typeface="Arial Narrow" panose="020B0606020202030204" pitchFamily="34" charset="0"/>
              </a:rPr>
              <a:t>vyznavači</a:t>
            </a:r>
          </a:p>
          <a:p>
            <a:r>
              <a:rPr lang="cs-CZ" dirty="0">
                <a:latin typeface="Arial Narrow" panose="020B0606020202030204" pitchFamily="34" charset="0"/>
              </a:rPr>
              <a:t>bojovníci proti herezím</a:t>
            </a:r>
          </a:p>
          <a:p>
            <a:r>
              <a:rPr lang="cs-CZ" dirty="0">
                <a:latin typeface="Arial Narrow" panose="020B0606020202030204" pitchFamily="34" charset="0"/>
              </a:rPr>
              <a:t>svatí panovníci</a:t>
            </a:r>
          </a:p>
          <a:p>
            <a:r>
              <a:rPr lang="cs-CZ" dirty="0">
                <a:latin typeface="Arial Narrow" panose="020B0606020202030204" pitchFamily="34" charset="0"/>
              </a:rPr>
              <a:t>svatí papežové</a:t>
            </a:r>
          </a:p>
        </p:txBody>
      </p:sp>
      <p:pic>
        <p:nvPicPr>
          <p:cNvPr id="7" name="Obrázek 6" descr="Obsah obrázku text, tkanina, kámen&#10;&#10;Popis byl vytvořen automaticky">
            <a:extLst>
              <a:ext uri="{FF2B5EF4-FFF2-40B4-BE49-F238E27FC236}">
                <a16:creationId xmlns:a16="http://schemas.microsoft.com/office/drawing/2014/main" id="{062F6ED0-9B86-32AE-9A39-47229F44E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41" y="249382"/>
            <a:ext cx="4432709" cy="54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6921"/>
            <a:ext cx="8730000" cy="451576"/>
          </a:xfrm>
        </p:spPr>
        <p:txBody>
          <a:bodyPr/>
          <a:lstStyle/>
          <a:p>
            <a:r>
              <a:rPr lang="cs-CZ" dirty="0"/>
              <a:t>Osoby, které přispěly k</a:t>
            </a:r>
            <a:br>
              <a:rPr lang="cs-CZ" dirty="0"/>
            </a:br>
            <a:r>
              <a:rPr lang="cs-CZ" dirty="0"/>
              <a:t>ukotvení a rozvoji církve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214002"/>
            <a:ext cx="7114082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postavy, kterým se podařilo prosadit vzestup křesťanství z ilegality na oficiální náboženství</a:t>
            </a:r>
          </a:p>
          <a:p>
            <a:r>
              <a:rPr lang="cs-CZ" dirty="0">
                <a:latin typeface="Arial Narrow" panose="020B0606020202030204" pitchFamily="34" charset="0"/>
              </a:rPr>
              <a:t>pohled do minulosti – svatý Pavel</a:t>
            </a:r>
          </a:p>
          <a:p>
            <a:r>
              <a:rPr lang="cs-CZ" dirty="0">
                <a:latin typeface="Arial Narrow" panose="020B0606020202030204" pitchFamily="34" charset="0"/>
              </a:rPr>
              <a:t>přímí aktéři – sv. Helena, sv. Ambrož, sv. Silvestr I.</a:t>
            </a:r>
          </a:p>
        </p:txBody>
      </p:sp>
      <p:pic>
        <p:nvPicPr>
          <p:cNvPr id="7" name="Obrázek 6" descr="Obsah obrázku text, staré&#10;&#10;Popis byl vytvořen automaticky">
            <a:extLst>
              <a:ext uri="{FF2B5EF4-FFF2-40B4-BE49-F238E27FC236}">
                <a16:creationId xmlns:a16="http://schemas.microsoft.com/office/drawing/2014/main" id="{FA055E94-F28A-4C79-A70D-FD151DA8F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10" y="537415"/>
            <a:ext cx="3439455" cy="51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C394A-682C-4227-A4B5-27FFAD2BD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8E6DF-0701-456E-A9FF-FE55F0C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BD22EB-71CD-41F5-AA06-F39B4D25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74" y="644447"/>
            <a:ext cx="10753200" cy="451576"/>
          </a:xfrm>
        </p:spPr>
        <p:txBody>
          <a:bodyPr/>
          <a:lstStyle/>
          <a:p>
            <a:r>
              <a:rPr lang="cs-CZ" dirty="0"/>
              <a:t>Církevní otcové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C1600-3779-44ED-AC8C-0CE550DC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411550"/>
            <a:ext cx="10394843" cy="4420450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patristika – zlatý věk do 7. století</a:t>
            </a:r>
          </a:p>
          <a:p>
            <a:r>
              <a:rPr lang="cs-CZ" dirty="0">
                <a:latin typeface="Arial Narrow" panose="020B0606020202030204" pitchFamily="34" charset="0"/>
              </a:rPr>
              <a:t>teologové – ukotvení věrouky</a:t>
            </a:r>
          </a:p>
          <a:p>
            <a:r>
              <a:rPr lang="cs-CZ" dirty="0">
                <a:latin typeface="Arial Narrow" panose="020B0606020202030204" pitchFamily="34" charset="0"/>
              </a:rPr>
              <a:t>často účastníci ekumenických koncilů</a:t>
            </a:r>
          </a:p>
          <a:p>
            <a:r>
              <a:rPr lang="cs-CZ" dirty="0">
                <a:latin typeface="Arial Narrow" panose="020B0606020202030204" pitchFamily="34" charset="0"/>
              </a:rPr>
              <a:t>velcí východní otcové – sv. Athanasios, sv. </a:t>
            </a:r>
            <a:r>
              <a:rPr lang="cs-CZ" dirty="0" err="1">
                <a:latin typeface="Arial Narrow" panose="020B0606020202030204" pitchFamily="34" charset="0"/>
              </a:rPr>
              <a:t>Basileios</a:t>
            </a:r>
            <a:r>
              <a:rPr lang="cs-CZ" dirty="0">
                <a:latin typeface="Arial Narrow" panose="020B0606020202030204" pitchFamily="34" charset="0"/>
              </a:rPr>
              <a:t> Veliký, sv. Řehoř </a:t>
            </a:r>
            <a:r>
              <a:rPr lang="cs-CZ" dirty="0" err="1">
                <a:latin typeface="Arial Narrow" panose="020B0606020202030204" pitchFamily="34" charset="0"/>
              </a:rPr>
              <a:t>Naziánský</a:t>
            </a:r>
            <a:r>
              <a:rPr lang="cs-CZ" dirty="0">
                <a:latin typeface="Arial Narrow" panose="020B0606020202030204" pitchFamily="34" charset="0"/>
              </a:rPr>
              <a:t>, sv. Jan Zlatoústý</a:t>
            </a:r>
          </a:p>
          <a:p>
            <a:r>
              <a:rPr lang="cs-CZ" dirty="0">
                <a:latin typeface="Arial Narrow" panose="020B0606020202030204" pitchFamily="34" charset="0"/>
              </a:rPr>
              <a:t>velcí západní otcové – sv. Ambrož, sv. Jeroným,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sv. Augustin, sv. Řehoř Veliký</a:t>
            </a:r>
          </a:p>
          <a:p>
            <a:r>
              <a:rPr lang="cs-CZ" dirty="0">
                <a:latin typeface="Arial Narrow" panose="020B0606020202030204" pitchFamily="34" charset="0"/>
              </a:rPr>
              <a:t>skupiny (apoštolští otcové, apologeti, </a:t>
            </a:r>
            <a:r>
              <a:rPr lang="cs-CZ" dirty="0" err="1">
                <a:latin typeface="Arial Narrow" panose="020B0606020202030204" pitchFamily="34" charset="0"/>
              </a:rPr>
              <a:t>kappadočtí</a:t>
            </a:r>
            <a:r>
              <a:rPr lang="cs-CZ" dirty="0">
                <a:latin typeface="Arial Narrow" panose="020B0606020202030204" pitchFamily="34" charset="0"/>
              </a:rPr>
              <a:t> otcové, ...)</a:t>
            </a:r>
          </a:p>
          <a:p>
            <a:r>
              <a:rPr lang="cs-CZ" dirty="0">
                <a:latin typeface="Arial Narrow" panose="020B0606020202030204" pitchFamily="34" charset="0"/>
              </a:rPr>
              <a:t>celá řada další otců (např. </a:t>
            </a:r>
            <a:r>
              <a:rPr lang="cs-CZ" dirty="0" err="1">
                <a:latin typeface="Arial Narrow" panose="020B0606020202030204" pitchFamily="34" charset="0"/>
              </a:rPr>
              <a:t>Órigenés</a:t>
            </a:r>
            <a:r>
              <a:rPr lang="cs-CZ" dirty="0">
                <a:latin typeface="Arial Narrow" panose="020B0606020202030204" pitchFamily="34" charset="0"/>
              </a:rPr>
              <a:t>, </a:t>
            </a:r>
            <a:r>
              <a:rPr lang="cs-CZ" dirty="0" err="1">
                <a:latin typeface="Arial Narrow" panose="020B0606020202030204" pitchFamily="34" charset="0"/>
              </a:rPr>
              <a:t>Eusebios</a:t>
            </a:r>
            <a:r>
              <a:rPr lang="cs-CZ" dirty="0">
                <a:latin typeface="Arial Narrow" panose="020B0606020202030204" pitchFamily="34" charset="0"/>
              </a:rPr>
              <a:t> z </a:t>
            </a:r>
            <a:r>
              <a:rPr lang="cs-CZ" dirty="0" err="1">
                <a:latin typeface="Arial Narrow" panose="020B0606020202030204" pitchFamily="34" charset="0"/>
              </a:rPr>
              <a:t>Kaisareie</a:t>
            </a:r>
            <a:r>
              <a:rPr lang="cs-CZ" dirty="0">
                <a:latin typeface="Arial Narrow" panose="020B0606020202030204" pitchFamily="34" charset="0"/>
              </a:rPr>
              <a:t>, ...)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02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1506A2-D7F7-44D4-992D-752CFC58F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C57698-DB04-41AE-A4A4-28D05FC4E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54546A-F979-4585-8ECA-926E777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98C3C03-AC37-E847-8F33-59F586E8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45ABDD-EBA7-5AFA-5F18-A2C9A3FA7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275"/>
            <a:ext cx="12192000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6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EC161-51D9-4C31-89A4-B3EE70BBD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DCC6C-96CD-4A0D-AC41-98B12982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7DCCC-205F-4C17-A5A6-CD3691B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5" y="782016"/>
            <a:ext cx="7922132" cy="451576"/>
          </a:xfrm>
        </p:spPr>
        <p:txBody>
          <a:bodyPr/>
          <a:lstStyle/>
          <a:p>
            <a:r>
              <a:rPr lang="cs-CZ" dirty="0"/>
              <a:t>Misionáři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E4EE26-65B9-4C65-B204-5DD0C4D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461183"/>
            <a:ext cx="6118950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šíření křesťanství </a:t>
            </a:r>
          </a:p>
          <a:p>
            <a:r>
              <a:rPr lang="cs-CZ" dirty="0">
                <a:latin typeface="Arial Narrow" panose="020B0606020202030204" pitchFamily="34" charset="0"/>
              </a:rPr>
              <a:t>oblasti mimo tradiční základny křesťanství</a:t>
            </a:r>
          </a:p>
          <a:p>
            <a:r>
              <a:rPr lang="cs-CZ" dirty="0">
                <a:latin typeface="Arial Narrow" panose="020B0606020202030204" pitchFamily="34" charset="0"/>
              </a:rPr>
              <a:t>velmi často mučedníci</a:t>
            </a:r>
          </a:p>
          <a:p>
            <a:r>
              <a:rPr lang="cs-CZ" dirty="0">
                <a:latin typeface="Arial Narrow" panose="020B0606020202030204" pitchFamily="34" charset="0"/>
              </a:rPr>
              <a:t>často také zakladatelé klášterů nebo první biskupové</a:t>
            </a:r>
          </a:p>
          <a:p>
            <a:r>
              <a:rPr lang="cs-CZ" dirty="0">
                <a:latin typeface="Arial Narrow" panose="020B0606020202030204" pitchFamily="34" charset="0"/>
              </a:rPr>
              <a:t>sv. Patrik, sv. Martin z </a:t>
            </a:r>
            <a:r>
              <a:rPr lang="cs-CZ" dirty="0" err="1">
                <a:latin typeface="Arial Narrow" panose="020B0606020202030204" pitchFamily="34" charset="0"/>
              </a:rPr>
              <a:t>Tours</a:t>
            </a:r>
            <a:r>
              <a:rPr lang="cs-CZ" dirty="0">
                <a:latin typeface="Arial Narrow" panose="020B0606020202030204" pitchFamily="34" charset="0"/>
              </a:rPr>
              <a:t>,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sv. Libor, sv. Cyril a Metoděj,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sv. Bonifác, sv. </a:t>
            </a:r>
            <a:r>
              <a:rPr lang="cs-CZ" dirty="0" err="1">
                <a:latin typeface="Arial Narrow" panose="020B0606020202030204" pitchFamily="34" charset="0"/>
              </a:rPr>
              <a:t>Jimram</a:t>
            </a:r>
            <a:r>
              <a:rPr lang="cs-CZ" dirty="0">
                <a:latin typeface="Arial Narrow" panose="020B0606020202030204" pitchFamily="34" charset="0"/>
              </a:rPr>
              <a:t>, sv. Vojtěch, ...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DF63D9B-F48F-472E-8375-51D55F992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556" y="1590674"/>
            <a:ext cx="4926418" cy="347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929082-3DB7-49F5-8E80-BA79A5544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0A9FE0-5EFA-4689-BED5-C8DD5224E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75D429-C7DB-48C5-B6AA-3459DF46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99" y="730605"/>
            <a:ext cx="8801021" cy="378215"/>
          </a:xfrm>
        </p:spPr>
        <p:txBody>
          <a:bodyPr/>
          <a:lstStyle/>
          <a:p>
            <a:r>
              <a:rPr lang="cs-CZ" dirty="0"/>
              <a:t>Zakladatelé řeholí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EE2D6F-66CC-451C-8896-9BB849F8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6833"/>
            <a:ext cx="10753200" cy="4225142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první poustevníci – od 4. století (sv. Antonín Veliký, sv. Pavel Thébský, ...)</a:t>
            </a:r>
          </a:p>
          <a:p>
            <a:r>
              <a:rPr lang="cs-CZ" dirty="0">
                <a:latin typeface="Arial Narrow" panose="020B0606020202030204" pitchFamily="34" charset="0"/>
              </a:rPr>
              <a:t>zakladatelé řádů na západě (na východě rozdělení do řádů neexistuje)</a:t>
            </a:r>
          </a:p>
          <a:p>
            <a:r>
              <a:rPr lang="cs-CZ" dirty="0">
                <a:latin typeface="Arial Narrow" panose="020B0606020202030204" pitchFamily="34" charset="0"/>
              </a:rPr>
              <a:t>sv. Benedikt z </a:t>
            </a:r>
            <a:r>
              <a:rPr lang="cs-CZ" dirty="0" err="1">
                <a:latin typeface="Arial Narrow" panose="020B0606020202030204" pitchFamily="34" charset="0"/>
              </a:rPr>
              <a:t>Nursie</a:t>
            </a:r>
            <a:r>
              <a:rPr lang="cs-CZ" dirty="0">
                <a:latin typeface="Arial Narrow" panose="020B0606020202030204" pitchFamily="34" charset="0"/>
              </a:rPr>
              <a:t> (6. stol., Itálie) – Benediktini</a:t>
            </a:r>
          </a:p>
          <a:p>
            <a:r>
              <a:rPr lang="cs-CZ" dirty="0">
                <a:latin typeface="Arial Narrow" panose="020B0606020202030204" pitchFamily="34" charset="0"/>
              </a:rPr>
              <a:t>sv. Bruno (11. stol., Francie) - Kartuziáni</a:t>
            </a:r>
          </a:p>
          <a:p>
            <a:r>
              <a:rPr lang="cs-CZ" dirty="0">
                <a:latin typeface="Arial Narrow" panose="020B0606020202030204" pitchFamily="34" charset="0"/>
              </a:rPr>
              <a:t>sv. Robert z </a:t>
            </a:r>
            <a:r>
              <a:rPr lang="cs-CZ" dirty="0" err="1">
                <a:latin typeface="Arial Narrow" panose="020B0606020202030204" pitchFamily="34" charset="0"/>
              </a:rPr>
              <a:t>Molesme</a:t>
            </a:r>
            <a:r>
              <a:rPr lang="cs-CZ" dirty="0">
                <a:latin typeface="Arial Narrow" panose="020B0606020202030204" pitchFamily="34" charset="0"/>
              </a:rPr>
              <a:t> (11. stol., Francie) - Cisterciáci</a:t>
            </a:r>
          </a:p>
          <a:p>
            <a:r>
              <a:rPr lang="cs-CZ" dirty="0">
                <a:latin typeface="Arial Narrow" panose="020B0606020202030204" pitchFamily="34" charset="0"/>
              </a:rPr>
              <a:t>sv. Norbert (12. stol., Německo) – Premonstráti</a:t>
            </a:r>
          </a:p>
          <a:p>
            <a:r>
              <a:rPr lang="cs-CZ" dirty="0">
                <a:latin typeface="Arial Narrow" panose="020B0606020202030204" pitchFamily="34" charset="0"/>
              </a:rPr>
              <a:t>sv. Dominik (13. stol., Španělsko) – Dominikáni</a:t>
            </a:r>
          </a:p>
          <a:p>
            <a:r>
              <a:rPr lang="cs-CZ" dirty="0">
                <a:latin typeface="Arial Narrow" panose="020B0606020202030204" pitchFamily="34" charset="0"/>
              </a:rPr>
              <a:t>sv. František z Assisi (13. stol., Itálie) – Minorité, Františkáni</a:t>
            </a:r>
          </a:p>
        </p:txBody>
      </p:sp>
    </p:spTree>
    <p:extLst>
      <p:ext uri="{BB962C8B-B14F-4D97-AF65-F5344CB8AC3E}">
        <p14:creationId xmlns:p14="http://schemas.microsoft.com/office/powerpoint/2010/main" val="413600959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902</Words>
  <Application>Microsoft Office PowerPoint</Application>
  <PresentationFormat>Širokoúhlá obrazovka</PresentationFormat>
  <Paragraphs>121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Tahoma</vt:lpstr>
      <vt:lpstr>Wingdings</vt:lpstr>
      <vt:lpstr>Prezentace_MU_CZ</vt:lpstr>
      <vt:lpstr>Svatí v pozdní antice a ve středověku</vt:lpstr>
      <vt:lpstr>Období změn</vt:lpstr>
      <vt:lpstr>Změny v církvi</vt:lpstr>
      <vt:lpstr>Svatí po konci  pronásledování křesťanů</vt:lpstr>
      <vt:lpstr>Osoby, které přispěly k ukotvení a rozvoji církve</vt:lpstr>
      <vt:lpstr>Církevní otcové</vt:lpstr>
      <vt:lpstr>Prezentace aplikace PowerPoint</vt:lpstr>
      <vt:lpstr>Misionáři</vt:lpstr>
      <vt:lpstr>Zakladatelé řeholí</vt:lpstr>
      <vt:lpstr>Prezentace aplikace PowerPoint</vt:lpstr>
      <vt:lpstr>Vyznavači</vt:lpstr>
      <vt:lpstr>Bojovníci proti herezím</vt:lpstr>
      <vt:lpstr>Svatí panovníci</vt:lpstr>
      <vt:lpstr>Svatí papežové</vt:lpstr>
      <vt:lpstr>Co je to kult svatých?</vt:lpstr>
      <vt:lpstr>Specifické kulty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29</cp:revision>
  <cp:lastPrinted>1601-01-01T00:00:00Z</cp:lastPrinted>
  <dcterms:created xsi:type="dcterms:W3CDTF">2021-09-18T10:12:07Z</dcterms:created>
  <dcterms:modified xsi:type="dcterms:W3CDTF">2022-10-03T13:41:45Z</dcterms:modified>
</cp:coreProperties>
</file>