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85" r:id="rId9"/>
    <p:sldId id="290" r:id="rId10"/>
    <p:sldId id="286" r:id="rId11"/>
    <p:sldId id="276" r:id="rId12"/>
    <p:sldId id="289" r:id="rId13"/>
    <p:sldId id="291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357026"/>
            <a:ext cx="5246518" cy="117158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Svatí z období christianizace českých zemí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8E75D90-0FE0-41A6-B8D9-40536FD80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4179805"/>
            <a:ext cx="5246518" cy="698497"/>
          </a:xfrm>
        </p:spPr>
        <p:txBody>
          <a:bodyPr/>
          <a:lstStyle/>
          <a:p>
            <a:r>
              <a:rPr lang="cs-CZ" dirty="0"/>
              <a:t>Pohledem tzv. Kristiánovy legendy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8A323120-F82A-490A-9F91-5D957A7EB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81" y="243758"/>
            <a:ext cx="4279224" cy="63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44" y="399083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Svatý Václav</a:t>
            </a:r>
            <a:endParaRPr lang="en-US" sz="32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08177"/>
            <a:ext cx="7234392" cy="4611144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syn knížete Vratislava a Drahomíry</a:t>
            </a:r>
          </a:p>
          <a:p>
            <a:r>
              <a:rPr lang="cs-CZ" dirty="0">
                <a:latin typeface="Arial Narrow" panose="020B0606020202030204" pitchFamily="34" charset="0"/>
              </a:rPr>
              <a:t>primární stručné informace přináší kronika </a:t>
            </a:r>
            <a:r>
              <a:rPr lang="cs-CZ" dirty="0" err="1">
                <a:latin typeface="Arial Narrow" panose="020B0606020202030204" pitchFamily="34" charset="0"/>
              </a:rPr>
              <a:t>Widukinda</a:t>
            </a:r>
            <a:r>
              <a:rPr lang="cs-CZ" dirty="0">
                <a:latin typeface="Arial Narrow" panose="020B0606020202030204" pitchFamily="34" charset="0"/>
              </a:rPr>
              <a:t> z </a:t>
            </a:r>
            <a:r>
              <a:rPr lang="cs-CZ" dirty="0" err="1">
                <a:latin typeface="Arial Narrow" panose="020B0606020202030204" pitchFamily="34" charset="0"/>
              </a:rPr>
              <a:t>Corvey</a:t>
            </a:r>
            <a:r>
              <a:rPr lang="cs-CZ" dirty="0">
                <a:latin typeface="Arial Narrow" panose="020B0606020202030204" pitchFamily="34" charset="0"/>
              </a:rPr>
              <a:t> (2. pol. 10. století)</a:t>
            </a:r>
          </a:p>
          <a:p>
            <a:r>
              <a:rPr lang="cs-CZ" dirty="0">
                <a:latin typeface="Arial Narrow" panose="020B0606020202030204" pitchFamily="34" charset="0"/>
              </a:rPr>
              <a:t>zavražděn svým bratrem Boleslavem</a:t>
            </a:r>
          </a:p>
          <a:p>
            <a:r>
              <a:rPr lang="cs-CZ" dirty="0">
                <a:latin typeface="Arial Narrow" panose="020B0606020202030204" pitchFamily="34" charset="0"/>
              </a:rPr>
              <a:t>motiv? touha po moci x zahraniční politická orientace x víra</a:t>
            </a:r>
          </a:p>
          <a:p>
            <a:r>
              <a:rPr lang="cs-CZ" dirty="0">
                <a:latin typeface="Arial Narrow" panose="020B0606020202030204" pitchFamily="34" charset="0"/>
              </a:rPr>
              <a:t>všechny další informace z legend – rozšířená charakteristika mnicha na trůně</a:t>
            </a:r>
          </a:p>
          <a:p>
            <a:r>
              <a:rPr lang="cs-CZ" dirty="0">
                <a:latin typeface="Arial Narrow" panose="020B0606020202030204" pitchFamily="34" charset="0"/>
              </a:rPr>
              <a:t>z těch opisovat i Kosmas</a:t>
            </a:r>
          </a:p>
          <a:p>
            <a:r>
              <a:rPr lang="cs-CZ" dirty="0">
                <a:latin typeface="Arial Narrow" panose="020B0606020202030204" pitchFamily="34" charset="0"/>
              </a:rPr>
              <a:t>zakladatel chrámů</a:t>
            </a:r>
          </a:p>
          <a:p>
            <a:r>
              <a:rPr lang="cs-CZ" dirty="0">
                <a:latin typeface="Arial Narrow" panose="020B0606020202030204" pitchFamily="34" charset="0"/>
              </a:rPr>
              <a:t>spojenec východořímského krále Jindřicha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0AFBBA-ED77-5C9D-C81B-C79E8ECD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27" y="164480"/>
            <a:ext cx="3541994" cy="561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8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31" y="588021"/>
            <a:ext cx="10753200" cy="451576"/>
          </a:xfrm>
        </p:spPr>
        <p:txBody>
          <a:bodyPr/>
          <a:lstStyle/>
          <a:p>
            <a:r>
              <a:rPr lang="cs-CZ" dirty="0"/>
              <a:t>Václav jako patron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10799"/>
            <a:ext cx="10643417" cy="4445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translace jeho těla ze Staré Boleslavi do Prahy a uložení ve svatovítské rotundě</a:t>
            </a:r>
          </a:p>
          <a:p>
            <a:r>
              <a:rPr lang="cs-CZ" dirty="0">
                <a:latin typeface="Arial Narrow" panose="020B0606020202030204" pitchFamily="34" charset="0"/>
              </a:rPr>
              <a:t>z místa jeho hrobu se později stává biskupský chrám</a:t>
            </a:r>
          </a:p>
          <a:p>
            <a:r>
              <a:rPr lang="cs-CZ" dirty="0">
                <a:latin typeface="Arial Narrow" panose="020B0606020202030204" pitchFamily="34" charset="0"/>
              </a:rPr>
              <a:t>Václav se stává hlavním patronem nejprve Přemyslovců a později také všech Čechů</a:t>
            </a:r>
          </a:p>
          <a:p>
            <a:r>
              <a:rPr lang="cs-CZ" dirty="0">
                <a:latin typeface="Arial Narrow" panose="020B0606020202030204" pitchFamily="34" charset="0"/>
              </a:rPr>
              <a:t>důvod vzniku legend a vytvoření obrazu mnicha na trůně</a:t>
            </a:r>
          </a:p>
          <a:p>
            <a:r>
              <a:rPr lang="cs-CZ" dirty="0">
                <a:latin typeface="Arial Narrow" panose="020B0606020202030204" pitchFamily="34" charset="0"/>
              </a:rPr>
              <a:t>Václav hlavním patronem země</a:t>
            </a:r>
          </a:p>
          <a:p>
            <a:r>
              <a:rPr lang="cs-CZ" dirty="0">
                <a:latin typeface="Arial Narrow" panose="020B0606020202030204" pitchFamily="34" charset="0"/>
              </a:rPr>
              <a:t>Václav II. nechal syna přísahat na jeho ostatky</a:t>
            </a:r>
          </a:p>
          <a:p>
            <a:r>
              <a:rPr lang="cs-CZ" dirty="0">
                <a:latin typeface="Arial Narrow" panose="020B0606020202030204" pitchFamily="34" charset="0"/>
              </a:rPr>
              <a:t>Karel IV. vytvořil svatováclavskou korunu a nad jeho hrobem postavil nejposvátnější prostor v zemi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63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39D791-43B6-981E-A302-F04455FB1F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E0A719-C3AC-AB1B-3D30-4796FD130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5543C8-61E7-E768-F1C3-B7AB27F0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03203B-D203-AA34-71DF-733AA8D5B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6" descr="Obsah obrázku interiér, barevné&#10;&#10;Popis byl vytvořen automaticky">
            <a:extLst>
              <a:ext uri="{FF2B5EF4-FFF2-40B4-BE49-F238E27FC236}">
                <a16:creationId xmlns:a16="http://schemas.microsoft.com/office/drawing/2014/main" id="{1C191658-050A-71C2-70EC-087B7B02E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01" y="257734"/>
            <a:ext cx="4756899" cy="6342532"/>
          </a:xfrm>
          <a:prstGeom prst="rect">
            <a:avLst/>
          </a:prstGeom>
        </p:spPr>
      </p:pic>
      <p:pic>
        <p:nvPicPr>
          <p:cNvPr id="7" name="Obrázek 6" descr="Obsah obrázku interiér, oltář&#10;&#10;Popis byl vytvořen automaticky">
            <a:extLst>
              <a:ext uri="{FF2B5EF4-FFF2-40B4-BE49-F238E27FC236}">
                <a16:creationId xmlns:a16="http://schemas.microsoft.com/office/drawing/2014/main" id="{1F82FD65-31CB-B3E8-9CC9-A55C4EF10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49" y="257734"/>
            <a:ext cx="4756899" cy="63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F7E398-25E0-C2EB-C190-2D7F0C2D5E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BD333A-6299-AA86-E4F2-430D56639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17E9C5-BB70-2A91-F219-36D80AB2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C98B3C-BCC3-C9FF-99DF-58967DA1F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6" descr="Obsah obrázku osoba, interiér, objekt v exteriéru, pózování&#10;&#10;Popis byl vytvořen automaticky">
            <a:extLst>
              <a:ext uri="{FF2B5EF4-FFF2-40B4-BE49-F238E27FC236}">
                <a16:creationId xmlns:a16="http://schemas.microsoft.com/office/drawing/2014/main" id="{95347B31-6D1B-706A-4FD8-99A9CD7FD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21" y="340981"/>
            <a:ext cx="7729357" cy="57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0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538CB9-624B-C204-E83A-40793E7F3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817D63-3FD2-50CF-DC1A-436B7C6AC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557058-A4C0-FB42-7533-E4C77BC9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51365"/>
            <a:ext cx="10753200" cy="451576"/>
          </a:xfrm>
        </p:spPr>
        <p:txBody>
          <a:bodyPr/>
          <a:lstStyle/>
          <a:p>
            <a:r>
              <a:rPr lang="cs-CZ" sz="3200" dirty="0" err="1"/>
              <a:t>Svatoludmilské</a:t>
            </a:r>
            <a:r>
              <a:rPr lang="cs-CZ" sz="3200" dirty="0"/>
              <a:t> a svatováclavské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6686C9-E268-5B9F-42D6-913CA5F6C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218729"/>
            <a:ext cx="10753200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již zmíněná </a:t>
            </a:r>
            <a:r>
              <a:rPr lang="cs-CZ" i="1" dirty="0">
                <a:latin typeface="Arial Narrow" panose="020B0606020202030204" pitchFamily="34" charset="0"/>
              </a:rPr>
              <a:t>Kristiánova legenda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fr-FR" i="1" dirty="0">
                <a:latin typeface="Arial Narrow" panose="020B0606020202030204" pitchFamily="34" charset="0"/>
              </a:rPr>
              <a:t>Vita et </a:t>
            </a:r>
            <a:r>
              <a:rPr lang="fr-FR" i="1" dirty="0" err="1">
                <a:latin typeface="Arial Narrow" panose="020B0606020202030204" pitchFamily="34" charset="0"/>
              </a:rPr>
              <a:t>passio</a:t>
            </a:r>
            <a:r>
              <a:rPr lang="fr-FR" i="1" dirty="0">
                <a:latin typeface="Arial Narrow" panose="020B0606020202030204" pitchFamily="34" charset="0"/>
              </a:rPr>
              <a:t> </a:t>
            </a:r>
            <a:r>
              <a:rPr lang="fr-FR" i="1" dirty="0" err="1">
                <a:latin typeface="Arial Narrow" panose="020B0606020202030204" pitchFamily="34" charset="0"/>
              </a:rPr>
              <a:t>sancti</a:t>
            </a:r>
            <a:r>
              <a:rPr lang="fr-FR" i="1" dirty="0">
                <a:latin typeface="Arial Narrow" panose="020B0606020202030204" pitchFamily="34" charset="0"/>
              </a:rPr>
              <a:t> </a:t>
            </a:r>
            <a:r>
              <a:rPr lang="fr-FR" i="1" dirty="0" err="1">
                <a:latin typeface="Arial Narrow" panose="020B0606020202030204" pitchFamily="34" charset="0"/>
              </a:rPr>
              <a:t>Wenceslai</a:t>
            </a:r>
            <a:r>
              <a:rPr lang="fr-FR" i="1" dirty="0">
                <a:latin typeface="Arial Narrow" panose="020B0606020202030204" pitchFamily="34" charset="0"/>
              </a:rPr>
              <a:t> et </a:t>
            </a:r>
            <a:r>
              <a:rPr lang="fr-FR" i="1" dirty="0" err="1">
                <a:latin typeface="Arial Narrow" panose="020B0606020202030204" pitchFamily="34" charset="0"/>
              </a:rPr>
              <a:t>sancte</a:t>
            </a:r>
            <a:r>
              <a:rPr lang="fr-FR" i="1" dirty="0">
                <a:latin typeface="Arial Narrow" panose="020B0606020202030204" pitchFamily="34" charset="0"/>
              </a:rPr>
              <a:t> </a:t>
            </a:r>
            <a:r>
              <a:rPr lang="fr-FR" i="1" dirty="0" err="1">
                <a:latin typeface="Arial Narrow" panose="020B0606020202030204" pitchFamily="34" charset="0"/>
              </a:rPr>
              <a:t>Ludmile</a:t>
            </a:r>
            <a:r>
              <a:rPr lang="fr-FR" i="1" dirty="0">
                <a:latin typeface="Arial Narrow" panose="020B0606020202030204" pitchFamily="34" charset="0"/>
              </a:rPr>
              <a:t> ave </a:t>
            </a:r>
            <a:r>
              <a:rPr lang="fr-FR" i="1" dirty="0" err="1">
                <a:latin typeface="Arial Narrow" panose="020B0606020202030204" pitchFamily="34" charset="0"/>
              </a:rPr>
              <a:t>eis</a:t>
            </a:r>
            <a:r>
              <a:rPr lang="cs-CZ" dirty="0">
                <a:latin typeface="Arial Narrow" panose="020B0606020202030204" pitchFamily="34" charset="0"/>
              </a:rPr>
              <a:t>, edice FRB I.)</a:t>
            </a:r>
          </a:p>
          <a:p>
            <a:r>
              <a:rPr lang="cs-CZ" i="1" dirty="0">
                <a:latin typeface="Arial Narrow" panose="020B0606020202030204" pitchFamily="34" charset="0"/>
              </a:rPr>
              <a:t>První staroslověnská legenda </a:t>
            </a:r>
            <a:r>
              <a:rPr lang="cs-CZ" dirty="0">
                <a:latin typeface="Arial Narrow" panose="020B0606020202030204" pitchFamily="34" charset="0"/>
              </a:rPr>
              <a:t>– život svatého Václava (10. století, stručný popis života a smrti sv. Václava, edice FRB I.)</a:t>
            </a:r>
          </a:p>
          <a:p>
            <a:r>
              <a:rPr lang="cs-CZ" i="1" dirty="0" err="1">
                <a:latin typeface="Arial Narrow" panose="020B0606020202030204" pitchFamily="34" charset="0"/>
              </a:rPr>
              <a:t>Fuit</a:t>
            </a:r>
            <a:r>
              <a:rPr lang="cs-CZ" i="1" dirty="0">
                <a:latin typeface="Arial Narrow" panose="020B0606020202030204" pitchFamily="34" charset="0"/>
              </a:rPr>
              <a:t> in </a:t>
            </a:r>
            <a:r>
              <a:rPr lang="cs-CZ" i="1" dirty="0" err="1">
                <a:latin typeface="Arial Narrow" panose="020B0606020202030204" pitchFamily="34" charset="0"/>
              </a:rPr>
              <a:t>provincia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Boemorum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i="1" dirty="0">
                <a:latin typeface="Arial Narrow" panose="020B0606020202030204" pitchFamily="34" charset="0"/>
              </a:rPr>
              <a:t>Byl v zemi Čechů</a:t>
            </a:r>
            <a:r>
              <a:rPr lang="cs-CZ" dirty="0">
                <a:latin typeface="Arial Narrow" panose="020B0606020202030204" pitchFamily="34" charset="0"/>
              </a:rPr>
              <a:t>, nejisté stáří, asi první polovina 10. století, základ pro další </a:t>
            </a:r>
            <a:r>
              <a:rPr lang="cs-CZ" dirty="0" err="1">
                <a:latin typeface="Arial Narrow" panose="020B0606020202030204" pitchFamily="34" charset="0"/>
              </a:rPr>
              <a:t>svatoludmilské</a:t>
            </a:r>
            <a:r>
              <a:rPr lang="cs-CZ" dirty="0">
                <a:latin typeface="Arial Narrow" panose="020B0606020202030204" pitchFamily="34" charset="0"/>
              </a:rPr>
              <a:t> legendy, strohý a prostý text, edice FRB I.)</a:t>
            </a:r>
          </a:p>
          <a:p>
            <a:r>
              <a:rPr lang="cs-CZ" i="1" dirty="0" err="1">
                <a:latin typeface="Arial Narrow" panose="020B0606020202030204" pitchFamily="34" charset="0"/>
              </a:rPr>
              <a:t>Crescente</a:t>
            </a:r>
            <a:r>
              <a:rPr lang="cs-CZ" i="1" dirty="0">
                <a:latin typeface="Arial Narrow" panose="020B0606020202030204" pitchFamily="34" charset="0"/>
              </a:rPr>
              <a:t> fide Christiana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i="1" dirty="0">
                <a:latin typeface="Arial Narrow" panose="020B0606020202030204" pitchFamily="34" charset="0"/>
              </a:rPr>
              <a:t>Když vzrůstala víra</a:t>
            </a:r>
            <a:r>
              <a:rPr lang="cs-CZ" dirty="0">
                <a:latin typeface="Arial Narrow" panose="020B0606020202030204" pitchFamily="34" charset="0"/>
              </a:rPr>
              <a:t>, konec 10. stol., vznik asi v Řezně, inspirace z legend o sv. </a:t>
            </a:r>
            <a:r>
              <a:rPr lang="cs-CZ" dirty="0" err="1">
                <a:latin typeface="Arial Narrow" panose="020B0606020202030204" pitchFamily="34" charset="0"/>
              </a:rPr>
              <a:t>Jimramovi</a:t>
            </a:r>
            <a:r>
              <a:rPr lang="cs-CZ" dirty="0">
                <a:latin typeface="Arial Narrow" panose="020B0606020202030204" pitchFamily="34" charset="0"/>
              </a:rPr>
              <a:t>, stručný text o životě a smrti sv. Václava, edice FRB I.)</a:t>
            </a:r>
          </a:p>
          <a:p>
            <a:pPr marL="72000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6E8B63-F1F8-278C-9C6B-F2BBDCEF9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84FFD7-BD49-7508-41F2-3033B1AFD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86DF9D-F83B-6E8E-DDF0-2F1BABE8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82457"/>
            <a:ext cx="10753200" cy="451576"/>
          </a:xfrm>
        </p:spPr>
        <p:txBody>
          <a:bodyPr/>
          <a:lstStyle/>
          <a:p>
            <a:r>
              <a:rPr lang="cs-CZ" sz="3200" dirty="0" err="1"/>
              <a:t>Svatoludmilské</a:t>
            </a:r>
            <a:r>
              <a:rPr lang="cs-CZ" sz="3200" dirty="0"/>
              <a:t> a svatováclavské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4C7108-41D9-129C-B5EE-1D7EF46C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709757"/>
            <a:ext cx="10753200" cy="4139998"/>
          </a:xfrm>
        </p:spPr>
        <p:txBody>
          <a:bodyPr/>
          <a:lstStyle/>
          <a:p>
            <a:r>
              <a:rPr lang="cs-CZ" i="1" dirty="0" err="1">
                <a:latin typeface="Arial Narrow" panose="020B0606020202030204" pitchFamily="34" charset="0"/>
              </a:rPr>
              <a:t>Gumpoldova</a:t>
            </a:r>
            <a:r>
              <a:rPr lang="cs-CZ" i="1" dirty="0">
                <a:latin typeface="Arial Narrow" panose="020B0606020202030204" pitchFamily="34" charset="0"/>
              </a:rPr>
              <a:t> legenda </a:t>
            </a:r>
            <a:r>
              <a:rPr lang="cs-CZ" dirty="0">
                <a:latin typeface="Arial Narrow" panose="020B0606020202030204" pitchFamily="34" charset="0"/>
              </a:rPr>
              <a:t>– konec 10. stol., autorem mantovský biskup </a:t>
            </a:r>
            <a:r>
              <a:rPr lang="cs-CZ" dirty="0" err="1">
                <a:latin typeface="Arial Narrow" panose="020B0606020202030204" pitchFamily="34" charset="0"/>
              </a:rPr>
              <a:t>Gumpold</a:t>
            </a:r>
            <a:r>
              <a:rPr lang="cs-CZ" dirty="0">
                <a:latin typeface="Arial Narrow" panose="020B0606020202030204" pitchFamily="34" charset="0"/>
              </a:rPr>
              <a:t>, nepřesný text o sv. Václavovi, obecná hagiografie, základ pro Druhou staroslověnskou legendu, edice FRB I.)</a:t>
            </a:r>
          </a:p>
          <a:p>
            <a:r>
              <a:rPr lang="cs-CZ" i="1" dirty="0" err="1">
                <a:latin typeface="Arial Narrow" panose="020B0606020202030204" pitchFamily="34" charset="0"/>
              </a:rPr>
              <a:t>Laurentiova</a:t>
            </a:r>
            <a:r>
              <a:rPr lang="cs-CZ" i="1" dirty="0">
                <a:latin typeface="Arial Narrow" panose="020B0606020202030204" pitchFamily="34" charset="0"/>
              </a:rPr>
              <a:t> legenda </a:t>
            </a:r>
            <a:r>
              <a:rPr lang="cs-CZ" dirty="0">
                <a:latin typeface="Arial Narrow" panose="020B0606020202030204" pitchFamily="34" charset="0"/>
              </a:rPr>
              <a:t>(vznik na přelomu 10. a 11. století, autorem </a:t>
            </a:r>
            <a:r>
              <a:rPr lang="cs-CZ" dirty="0" err="1">
                <a:latin typeface="Arial Narrow" panose="020B0606020202030204" pitchFamily="34" charset="0"/>
              </a:rPr>
              <a:t>montecassinský</a:t>
            </a:r>
            <a:r>
              <a:rPr lang="cs-CZ" dirty="0">
                <a:latin typeface="Arial Narrow" panose="020B0606020202030204" pitchFamily="34" charset="0"/>
              </a:rPr>
              <a:t> benediktin Vavřinec, pouze sv. Václav, edice FRB I.)</a:t>
            </a:r>
          </a:p>
          <a:p>
            <a:r>
              <a:rPr lang="cs-CZ" i="1" dirty="0">
                <a:latin typeface="Arial Narrow" panose="020B0606020202030204" pitchFamily="34" charset="0"/>
              </a:rPr>
              <a:t>Druhá staroslověnská legenda </a:t>
            </a:r>
            <a:r>
              <a:rPr lang="cs-CZ" dirty="0">
                <a:latin typeface="Arial Narrow" panose="020B0606020202030204" pitchFamily="34" charset="0"/>
              </a:rPr>
              <a:t>(vznik na přelomu 10. a 11. století v Čechách, překlad a doplnění </a:t>
            </a:r>
            <a:r>
              <a:rPr lang="cs-CZ" dirty="0" err="1">
                <a:latin typeface="Arial Narrow" panose="020B0606020202030204" pitchFamily="34" charset="0"/>
              </a:rPr>
              <a:t>Gumpoldovy</a:t>
            </a:r>
            <a:r>
              <a:rPr lang="cs-CZ" dirty="0">
                <a:latin typeface="Arial Narrow" panose="020B0606020202030204" pitchFamily="34" charset="0"/>
              </a:rPr>
              <a:t> legendy, edice FRB I.)</a:t>
            </a:r>
          </a:p>
        </p:txBody>
      </p:sp>
    </p:spTree>
    <p:extLst>
      <p:ext uri="{BB962C8B-B14F-4D97-AF65-F5344CB8AC3E}">
        <p14:creationId xmlns:p14="http://schemas.microsoft.com/office/powerpoint/2010/main" val="129221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56" y="378000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Christianizace</a:t>
            </a:r>
            <a:endParaRPr lang="en-US" sz="36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02" y="1085593"/>
            <a:ext cx="6375705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pokřesťanštění daného území</a:t>
            </a:r>
          </a:p>
          <a:p>
            <a:r>
              <a:rPr lang="cs-CZ" dirty="0">
                <a:latin typeface="Arial Narrow" panose="020B0606020202030204" pitchFamily="34" charset="0"/>
              </a:rPr>
              <a:t>součást misijní činnosti církve</a:t>
            </a:r>
          </a:p>
          <a:p>
            <a:r>
              <a:rPr lang="cs-CZ" dirty="0">
                <a:latin typeface="Arial Narrow" panose="020B0606020202030204" pitchFamily="34" charset="0"/>
              </a:rPr>
              <a:t>konverze obyvatelstva k importovanému náboženství</a:t>
            </a:r>
          </a:p>
          <a:p>
            <a:r>
              <a:rPr lang="cs-CZ" dirty="0">
                <a:latin typeface="Arial Narrow" panose="020B0606020202030204" pitchFamily="34" charset="0"/>
              </a:rPr>
              <a:t>dlouhodobý proces</a:t>
            </a:r>
          </a:p>
          <a:p>
            <a:r>
              <a:rPr lang="cs-CZ" dirty="0">
                <a:latin typeface="Arial Narrow" panose="020B0606020202030204" pitchFamily="34" charset="0"/>
              </a:rPr>
              <a:t>postupné vymýcení původního náboženství</a:t>
            </a:r>
          </a:p>
          <a:p>
            <a:r>
              <a:rPr lang="cs-CZ" dirty="0">
                <a:latin typeface="Arial Narrow" panose="020B0606020202030204" pitchFamily="34" charset="0"/>
              </a:rPr>
              <a:t>vznik církevní správy (zakládání kostelů, potřeba kněží, kláštery, biskupství)</a:t>
            </a:r>
          </a:p>
          <a:p>
            <a:r>
              <a:rPr lang="cs-CZ" dirty="0">
                <a:latin typeface="Arial Narrow" panose="020B0606020202030204" pitchFamily="34" charset="0"/>
              </a:rPr>
              <a:t>potřeba vlastních svatých patronů daného území (přiblížení víry místním obyvatelům)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26EABE-C237-4835-BD4C-8401ADEEE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79" y="1428221"/>
            <a:ext cx="5747921" cy="35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67190"/>
            <a:ext cx="8730000" cy="451576"/>
          </a:xfrm>
        </p:spPr>
        <p:txBody>
          <a:bodyPr/>
          <a:lstStyle/>
          <a:p>
            <a:r>
              <a:rPr lang="cs-CZ" sz="3200" dirty="0"/>
              <a:t>„Velká“ Morava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508511"/>
            <a:ext cx="7589499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christianizace již v 8. století</a:t>
            </a:r>
          </a:p>
          <a:p>
            <a:r>
              <a:rPr lang="cs-CZ" dirty="0">
                <a:latin typeface="Arial Narrow" panose="020B0606020202030204" pitchFamily="34" charset="0"/>
              </a:rPr>
              <a:t>misijní oblast pasovského biskupa (v případě Panonie salzburského arcibiskupa)</a:t>
            </a:r>
          </a:p>
          <a:p>
            <a:r>
              <a:rPr lang="cs-CZ" dirty="0">
                <a:latin typeface="Arial Narrow" panose="020B0606020202030204" pitchFamily="34" charset="0"/>
              </a:rPr>
              <a:t>příchod Cyrila s Metodějem v roce 863</a:t>
            </a:r>
          </a:p>
          <a:p>
            <a:r>
              <a:rPr lang="cs-CZ" dirty="0">
                <a:latin typeface="Arial Narrow" panose="020B0606020202030204" pitchFamily="34" charset="0"/>
              </a:rPr>
              <a:t>navázali na franckou misijní činnost</a:t>
            </a:r>
          </a:p>
          <a:p>
            <a:r>
              <a:rPr lang="cs-CZ" dirty="0">
                <a:latin typeface="Arial Narrow" panose="020B0606020202030204" pitchFamily="34" charset="0"/>
              </a:rPr>
              <a:t>vytvoření hlaholice</a:t>
            </a:r>
          </a:p>
          <a:p>
            <a:r>
              <a:rPr lang="cs-CZ" dirty="0">
                <a:latin typeface="Arial Narrow" panose="020B0606020202030204" pitchFamily="34" charset="0"/>
              </a:rPr>
              <a:t>869 bula Gloria in </a:t>
            </a:r>
            <a:r>
              <a:rPr lang="cs-CZ" dirty="0" err="1">
                <a:latin typeface="Arial Narrow" panose="020B0606020202030204" pitchFamily="34" charset="0"/>
              </a:rPr>
              <a:t>excelsis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Deo</a:t>
            </a:r>
            <a:r>
              <a:rPr lang="cs-CZ" dirty="0">
                <a:latin typeface="Arial Narrow" panose="020B0606020202030204" pitchFamily="34" charset="0"/>
              </a:rPr>
              <a:t> (Hadrián III.)</a:t>
            </a:r>
          </a:p>
          <a:p>
            <a:r>
              <a:rPr lang="cs-CZ" dirty="0">
                <a:latin typeface="Arial Narrow" panose="020B0606020202030204" pitchFamily="34" charset="0"/>
              </a:rPr>
              <a:t>880 bula </a:t>
            </a:r>
            <a:r>
              <a:rPr lang="cs-CZ" dirty="0" err="1">
                <a:latin typeface="Arial Narrow" panose="020B0606020202030204" pitchFamily="34" charset="0"/>
              </a:rPr>
              <a:t>Industiae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tuae</a:t>
            </a:r>
            <a:r>
              <a:rPr lang="cs-CZ" dirty="0">
                <a:latin typeface="Arial Narrow" panose="020B0606020202030204" pitchFamily="34" charset="0"/>
              </a:rPr>
              <a:t> (Jan VIII.)</a:t>
            </a:r>
          </a:p>
          <a:p>
            <a:r>
              <a:rPr lang="cs-CZ" dirty="0">
                <a:latin typeface="Arial Narrow" panose="020B0606020202030204" pitchFamily="34" charset="0"/>
              </a:rPr>
              <a:t>po roce 885 orientace na Říši a konec slovanské liturgie</a:t>
            </a:r>
          </a:p>
        </p:txBody>
      </p:sp>
      <p:pic>
        <p:nvPicPr>
          <p:cNvPr id="8" name="Obrázek 7" descr="Obsah obrázku text, kniha&#10;&#10;Popis byl vytvořen automaticky">
            <a:extLst>
              <a:ext uri="{FF2B5EF4-FFF2-40B4-BE49-F238E27FC236}">
                <a16:creationId xmlns:a16="http://schemas.microsoft.com/office/drawing/2014/main" id="{1DDE10CB-8C2B-44A1-AD1C-D3322D041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19" y="641530"/>
            <a:ext cx="3538636" cy="52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95142"/>
            <a:ext cx="10753200" cy="451576"/>
          </a:xfrm>
        </p:spPr>
        <p:txBody>
          <a:bodyPr/>
          <a:lstStyle/>
          <a:p>
            <a:r>
              <a:rPr lang="cs-CZ" sz="3200" dirty="0"/>
              <a:t>Čechy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34569"/>
            <a:ext cx="7668625" cy="4473717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845 - křest českých knížat v Řezně (14 knížat z kmene Čechů – </a:t>
            </a:r>
            <a:r>
              <a:rPr lang="cs-CZ" dirty="0" err="1">
                <a:latin typeface="Arial Narrow" panose="020B0606020202030204" pitchFamily="34" charset="0"/>
              </a:rPr>
              <a:t>Fuldské</a:t>
            </a:r>
            <a:r>
              <a:rPr lang="cs-CZ" dirty="0">
                <a:latin typeface="Arial Narrow" panose="020B0606020202030204" pitchFamily="34" charset="0"/>
              </a:rPr>
              <a:t> anály)</a:t>
            </a:r>
          </a:p>
          <a:p>
            <a:r>
              <a:rPr lang="cs-CZ" dirty="0">
                <a:latin typeface="Arial Narrow" panose="020B0606020202030204" pitchFamily="34" charset="0"/>
              </a:rPr>
              <a:t>misijní činnost do Čech směřovala z Řezna</a:t>
            </a:r>
          </a:p>
          <a:p>
            <a:r>
              <a:rPr lang="cs-CZ" dirty="0">
                <a:latin typeface="Arial Narrow" panose="020B0606020202030204" pitchFamily="34" charset="0"/>
              </a:rPr>
              <a:t>první historicky doložený pokřtěný panovník – Bořivoj I. (70., nebo 80. léta 9. století)</a:t>
            </a:r>
          </a:p>
          <a:p>
            <a:r>
              <a:rPr lang="cs-CZ" dirty="0">
                <a:latin typeface="Arial Narrow" panose="020B0606020202030204" pitchFamily="34" charset="0"/>
              </a:rPr>
              <a:t>zakládání prvních kostelů - Pražský hrad, Levý Hradec, Budeč)</a:t>
            </a:r>
          </a:p>
          <a:p>
            <a:r>
              <a:rPr lang="cs-CZ" dirty="0">
                <a:latin typeface="Arial Narrow" panose="020B0606020202030204" pitchFamily="34" charset="0"/>
              </a:rPr>
              <a:t>postupný křest elit v čele s Bořivojovou manželkou Ludmilou (zabita v roce 921)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4CC182-778E-4B49-ABBD-2A443B303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026000"/>
            <a:ext cx="3054285" cy="45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857150"/>
            <a:ext cx="7922132" cy="451576"/>
          </a:xfrm>
        </p:spPr>
        <p:txBody>
          <a:bodyPr/>
          <a:lstStyle/>
          <a:p>
            <a:r>
              <a:rPr lang="cs-CZ" sz="3200" dirty="0"/>
              <a:t>Čechy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2" y="1585470"/>
            <a:ext cx="7383082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925 – 935 (929) vláda knížete Václava</a:t>
            </a:r>
          </a:p>
          <a:p>
            <a:r>
              <a:rPr lang="cs-CZ" dirty="0">
                <a:latin typeface="Arial Narrow" panose="020B0606020202030204" pitchFamily="34" charset="0"/>
              </a:rPr>
              <a:t>v 10. stol. založen první ženský klášter – Pražský hrad – bazilika sv. Jiří</a:t>
            </a:r>
          </a:p>
          <a:p>
            <a:r>
              <a:rPr lang="cs-CZ" dirty="0">
                <a:latin typeface="Arial Narrow" panose="020B0606020202030204" pitchFamily="34" charset="0"/>
              </a:rPr>
              <a:t>973 zřízeno pražské biskupství (prvním biskupem Dětmar, saský benediktin)</a:t>
            </a:r>
          </a:p>
          <a:p>
            <a:r>
              <a:rPr lang="cs-CZ" dirty="0">
                <a:latin typeface="Arial Narrow" panose="020B0606020202030204" pitchFamily="34" charset="0"/>
              </a:rPr>
              <a:t>982 – 996 doba episkopátu druhého pražského biskupa Vojtěcha</a:t>
            </a:r>
          </a:p>
          <a:p>
            <a:r>
              <a:rPr lang="cs-CZ" dirty="0">
                <a:latin typeface="Arial Narrow" panose="020B0606020202030204" pitchFamily="34" charset="0"/>
              </a:rPr>
              <a:t>993 založen první mužský klášter – Břevnov (Boleslav II.)</a:t>
            </a:r>
          </a:p>
          <a:p>
            <a:endParaRPr lang="cs-CZ" dirty="0"/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067B9E59-D1A1-4D3B-906C-1CF5C472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82" y="857731"/>
            <a:ext cx="38576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29082-3DB7-49F5-8E80-BA79A5544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A9FE0-5EFA-4689-BED5-C8DD5224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5D429-C7DB-48C5-B6AA-3459DF4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79" y="693869"/>
            <a:ext cx="6483950" cy="451576"/>
          </a:xfrm>
        </p:spPr>
        <p:txBody>
          <a:bodyPr/>
          <a:lstStyle/>
          <a:p>
            <a:r>
              <a:rPr lang="cs-CZ" sz="3200" dirty="0"/>
              <a:t>Tzv. Kristiánova legenda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E2D6F-66CC-451C-8896-9BB849F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1249"/>
            <a:ext cx="10364031" cy="422514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obsahově velmi rozsáhlý text</a:t>
            </a:r>
          </a:p>
          <a:p>
            <a:r>
              <a:rPr lang="cs-CZ" dirty="0">
                <a:latin typeface="Arial Narrow" panose="020B0606020202030204" pitchFamily="34" charset="0"/>
              </a:rPr>
              <a:t>parametry letopisu</a:t>
            </a:r>
          </a:p>
          <a:p>
            <a:r>
              <a:rPr lang="cs-CZ" dirty="0">
                <a:latin typeface="Arial Narrow" panose="020B0606020202030204" pitchFamily="34" charset="0"/>
              </a:rPr>
              <a:t>hagiografické znaky</a:t>
            </a:r>
          </a:p>
          <a:p>
            <a:r>
              <a:rPr lang="cs-CZ" dirty="0">
                <a:latin typeface="Arial Narrow" panose="020B0606020202030204" pitchFamily="34" charset="0"/>
              </a:rPr>
              <a:t>o původu díla se vede dlouhý spor</a:t>
            </a:r>
          </a:p>
          <a:p>
            <a:r>
              <a:rPr lang="cs-CZ" dirty="0">
                <a:latin typeface="Arial Narrow" panose="020B0606020202030204" pitchFamily="34" charset="0"/>
              </a:rPr>
              <a:t>převládající názor – konec 10. stol. (Josef Pekař, Dušan Třeštík, David Kalhous)</a:t>
            </a:r>
          </a:p>
          <a:p>
            <a:r>
              <a:rPr lang="cs-CZ" dirty="0">
                <a:latin typeface="Arial Narrow" panose="020B0606020202030204" pitchFamily="34" charset="0"/>
              </a:rPr>
              <a:t>také názory, že legenda je mladší (Josef Dobrovský, Václav Novotný, Petr Kubín)</a:t>
            </a:r>
          </a:p>
          <a:p>
            <a:r>
              <a:rPr lang="cs-CZ" dirty="0">
                <a:latin typeface="Arial Narrow" panose="020B0606020202030204" pitchFamily="34" charset="0"/>
              </a:rPr>
              <a:t>text popisuje dobu od počátku vlády knížete Bořivoje do třetího roku vlády knížete Boleslava I.</a:t>
            </a:r>
          </a:p>
        </p:txBody>
      </p:sp>
    </p:spTree>
    <p:extLst>
      <p:ext uri="{BB962C8B-B14F-4D97-AF65-F5344CB8AC3E}">
        <p14:creationId xmlns:p14="http://schemas.microsoft.com/office/powerpoint/2010/main" val="413600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1FC5A2-0A73-4EEB-894F-12FEE33E9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2E83EF-68E8-4874-9C84-BA1B6F830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6812BF-1C11-413B-A982-22B15D54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61" y="831565"/>
            <a:ext cx="7824478" cy="451576"/>
          </a:xfrm>
        </p:spPr>
        <p:txBody>
          <a:bodyPr/>
          <a:lstStyle/>
          <a:p>
            <a:r>
              <a:rPr lang="cs-CZ" sz="3200" dirty="0"/>
              <a:t>Tzv. Kristiánova legenda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EC5DF4-F02C-4DCF-AA5C-E54DF89A3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79607"/>
            <a:ext cx="6897041" cy="4535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misijní činnost Cyrila a Metoděje na Velké Moravě</a:t>
            </a:r>
          </a:p>
          <a:p>
            <a:r>
              <a:rPr lang="cs-CZ" dirty="0">
                <a:latin typeface="Arial Narrow" panose="020B0606020202030204" pitchFamily="34" charset="0"/>
              </a:rPr>
              <a:t>Bořivojův křest</a:t>
            </a:r>
          </a:p>
          <a:p>
            <a:r>
              <a:rPr lang="cs-CZ" dirty="0">
                <a:latin typeface="Arial Narrow" panose="020B0606020202030204" pitchFamily="34" charset="0"/>
              </a:rPr>
              <a:t>postupná christianizace Čech</a:t>
            </a:r>
          </a:p>
          <a:p>
            <a:r>
              <a:rPr lang="cs-CZ" dirty="0">
                <a:latin typeface="Arial Narrow" panose="020B0606020202030204" pitchFamily="34" charset="0"/>
              </a:rPr>
              <a:t>vražda svaté Ludmily</a:t>
            </a:r>
          </a:p>
          <a:p>
            <a:r>
              <a:rPr lang="cs-CZ" dirty="0">
                <a:latin typeface="Arial Narrow" panose="020B0606020202030204" pitchFamily="34" charset="0"/>
              </a:rPr>
              <a:t>život svatého Václava</a:t>
            </a:r>
          </a:p>
          <a:p>
            <a:r>
              <a:rPr lang="cs-CZ" dirty="0">
                <a:latin typeface="Arial Narrow" panose="020B0606020202030204" pitchFamily="34" charset="0"/>
              </a:rPr>
              <a:t>vražda svatého Václava</a:t>
            </a:r>
          </a:p>
          <a:p>
            <a:r>
              <a:rPr lang="cs-CZ" dirty="0">
                <a:latin typeface="Arial Narrow" panose="020B0606020202030204" pitchFamily="34" charset="0"/>
              </a:rPr>
              <a:t>přenesení jeho těla do Prahy a zázraky</a:t>
            </a:r>
          </a:p>
        </p:txBody>
      </p:sp>
      <p:pic>
        <p:nvPicPr>
          <p:cNvPr id="7" name="Obrázek 6" descr="Obsah obrázku interiér&#10;&#10;Popis byl vytvořen automaticky">
            <a:extLst>
              <a:ext uri="{FF2B5EF4-FFF2-40B4-BE49-F238E27FC236}">
                <a16:creationId xmlns:a16="http://schemas.microsoft.com/office/drawing/2014/main" id="{BBE0D089-4D3F-40F0-9117-40B0BDB4F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97" y="556099"/>
            <a:ext cx="3933411" cy="52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5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629ED2-EE57-4FEF-A43B-A5FD9D143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50D880-9A99-4B00-975C-55120AE20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16C3D9-2A63-49E2-AE47-3D4D9E11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7" y="949064"/>
            <a:ext cx="10753200" cy="451576"/>
          </a:xfrm>
        </p:spPr>
        <p:txBody>
          <a:bodyPr/>
          <a:lstStyle/>
          <a:p>
            <a:r>
              <a:rPr lang="cs-CZ" sz="3600" dirty="0"/>
              <a:t>Svatá Ludmila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5B1E1E-413F-4776-A574-CA544EFA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68938"/>
            <a:ext cx="7373140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první česká světice a mučednice</a:t>
            </a:r>
          </a:p>
          <a:p>
            <a:r>
              <a:rPr lang="cs-CZ" dirty="0">
                <a:latin typeface="Arial Narrow" panose="020B0606020202030204" pitchFamily="34" charset="0"/>
              </a:rPr>
              <a:t>zabita v roce 921 na Tetíně</a:t>
            </a:r>
          </a:p>
          <a:p>
            <a:r>
              <a:rPr lang="cs-CZ" dirty="0">
                <a:latin typeface="Arial Narrow" panose="020B0606020202030204" pitchFamily="34" charset="0"/>
              </a:rPr>
              <a:t>důvod vraždy? zahraniční politická orientace země x osobní rodinné spory x víra</a:t>
            </a:r>
          </a:p>
          <a:p>
            <a:r>
              <a:rPr lang="cs-CZ" dirty="0">
                <a:latin typeface="Arial Narrow" panose="020B0606020202030204" pitchFamily="34" charset="0"/>
              </a:rPr>
              <a:t>základy kultu položil svatý Václav přenosem jejího těla do Prahy</a:t>
            </a:r>
          </a:p>
          <a:p>
            <a:r>
              <a:rPr lang="cs-CZ" dirty="0">
                <a:latin typeface="Arial Narrow" panose="020B0606020202030204" pitchFamily="34" charset="0"/>
              </a:rPr>
              <a:t>spíše lokální kult v bazilice svatého Jiří</a:t>
            </a:r>
          </a:p>
          <a:p>
            <a:r>
              <a:rPr lang="cs-CZ" dirty="0">
                <a:latin typeface="Arial Narrow" panose="020B0606020202030204" pitchFamily="34" charset="0"/>
              </a:rPr>
              <a:t>posiluje až ve 12. století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D831661-BA90-43AE-83D1-DE6B51BD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147713"/>
            <a:ext cx="3054285" cy="45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C52954-5467-55EC-C48B-C00E256902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79E6D2-5915-CDF9-7085-E576A2F57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A05CA3-9252-7739-EA81-04A7971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 descr="Obsah obrázku interiér&#10;&#10;Popis byl vytvořen automaticky">
            <a:extLst>
              <a:ext uri="{FF2B5EF4-FFF2-40B4-BE49-F238E27FC236}">
                <a16:creationId xmlns:a16="http://schemas.microsoft.com/office/drawing/2014/main" id="{68C34486-C966-2918-C231-CA0117211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7" y="378000"/>
            <a:ext cx="4640897" cy="5587075"/>
          </a:xfrm>
        </p:spPr>
      </p:pic>
      <p:pic>
        <p:nvPicPr>
          <p:cNvPr id="7" name="Obrázek 6" descr="Obsah obrázku interiér&#10;&#10;Popis byl vytvořen automaticky">
            <a:extLst>
              <a:ext uri="{FF2B5EF4-FFF2-40B4-BE49-F238E27FC236}">
                <a16:creationId xmlns:a16="http://schemas.microsoft.com/office/drawing/2014/main" id="{9DB576CC-F5F9-C188-042F-1A140C38B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1906" y="878979"/>
            <a:ext cx="6481979" cy="48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918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852</Words>
  <Application>Microsoft Office PowerPoint</Application>
  <PresentationFormat>Širokoúhlá obrazovka</PresentationFormat>
  <Paragraphs>110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Tahoma</vt:lpstr>
      <vt:lpstr>Wingdings</vt:lpstr>
      <vt:lpstr>Prezentace_MU_CZ</vt:lpstr>
      <vt:lpstr>Svatí z období christianizace českých zemí</vt:lpstr>
      <vt:lpstr>Christianizace</vt:lpstr>
      <vt:lpstr>„Velká“ Morava</vt:lpstr>
      <vt:lpstr>Čechy</vt:lpstr>
      <vt:lpstr>Čechy</vt:lpstr>
      <vt:lpstr>Tzv. Kristiánova legenda</vt:lpstr>
      <vt:lpstr>Tzv. Kristiánova legenda</vt:lpstr>
      <vt:lpstr>Svatá Ludmila</vt:lpstr>
      <vt:lpstr>Prezentace aplikace PowerPoint</vt:lpstr>
      <vt:lpstr>Svatý Václav</vt:lpstr>
      <vt:lpstr>Václav jako patron </vt:lpstr>
      <vt:lpstr>Prezentace aplikace PowerPoint</vt:lpstr>
      <vt:lpstr>Prezentace aplikace PowerPoint</vt:lpstr>
      <vt:lpstr>Svatoludmilské a svatováclavské legendy</vt:lpstr>
      <vt:lpstr>Svatoludmilské a svatováclavské legendy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28</cp:revision>
  <cp:lastPrinted>1601-01-01T00:00:00Z</cp:lastPrinted>
  <dcterms:created xsi:type="dcterms:W3CDTF">2021-09-18T10:12:07Z</dcterms:created>
  <dcterms:modified xsi:type="dcterms:W3CDTF">2022-10-10T11:19:15Z</dcterms:modified>
</cp:coreProperties>
</file>