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8" r:id="rId3"/>
    <p:sldId id="284" r:id="rId4"/>
    <p:sldId id="259" r:id="rId5"/>
    <p:sldId id="260" r:id="rId6"/>
    <p:sldId id="285" r:id="rId7"/>
    <p:sldId id="277" r:id="rId8"/>
    <p:sldId id="261" r:id="rId9"/>
    <p:sldId id="268" r:id="rId10"/>
    <p:sldId id="286" r:id="rId11"/>
    <p:sldId id="287" r:id="rId12"/>
    <p:sldId id="270" r:id="rId13"/>
    <p:sldId id="275" r:id="rId14"/>
    <p:sldId id="288" r:id="rId1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8F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768" autoAdjust="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FE8B4362-9944-7342-B28B-E931E1E862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95976C0B-67C9-FE4D-861B-FEF2C4BECD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6E56905-98EB-4E4B-BB7F-7609236513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7CFE304C-B4EC-AE41-83D6-DFCA8039AA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98FE51A2-DFE6-8C4C-AE3B-7EEE5FB3D6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EE10F69E-5BDF-EB4D-A549-99C3B52C04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57CE533F-B2A8-0141-B7C6-76DE53BCD8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45470077-C754-D94D-8876-CD951865E4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2BA8601A-2E5F-F046-8BEE-D6DFB9D512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2CA3E3DA-40C1-DE49-9B26-0B773DA09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DE6E024-A30E-2949-8B4D-FC6A4F774D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52CFA366-9799-3646-8C42-F75DED40DF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noProof="0" smtClean="0"/>
              <a:pPr>
                <a:spcAft>
                  <a:spcPts val="600"/>
                </a:spcAft>
              </a:pPr>
              <a:t>1</a:t>
            </a:fld>
            <a:endParaRPr lang="cs-CZ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391" y="2447604"/>
            <a:ext cx="5246518" cy="1171580"/>
          </a:xfrm>
        </p:spPr>
        <p:txBody>
          <a:bodyPr anchor="t">
            <a:normAutofit fontScale="90000"/>
          </a:bodyPr>
          <a:lstStyle/>
          <a:p>
            <a:r>
              <a:rPr lang="cs-CZ" dirty="0"/>
              <a:t>Čeští zemští patroni a jejich hagiografie</a:t>
            </a:r>
          </a:p>
        </p:txBody>
      </p:sp>
      <p:sp>
        <p:nvSpPr>
          <p:cNvPr id="17" name="Subtitle 3">
            <a:extLst>
              <a:ext uri="{FF2B5EF4-FFF2-40B4-BE49-F238E27FC236}">
                <a16:creationId xmlns:a16="http://schemas.microsoft.com/office/drawing/2014/main" id="{E396138E-4AA9-48ED-8762-95846CA1A0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481" y="5066312"/>
            <a:ext cx="5246518" cy="6984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pic>
        <p:nvPicPr>
          <p:cNvPr id="6" name="Obrázek 5" descr="Obsah obrázku mapa&#10;&#10;Popis byl vytvořen automaticky">
            <a:extLst>
              <a:ext uri="{FF2B5EF4-FFF2-40B4-BE49-F238E27FC236}">
                <a16:creationId xmlns:a16="http://schemas.microsoft.com/office/drawing/2014/main" id="{D7B5B583-DE5A-4EBD-AA23-B7DE3E8D3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60" y="326017"/>
            <a:ext cx="4797178" cy="590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A88915B-0D5F-C8EB-B023-E52F54FE10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FF0060B-CC40-17BB-DC15-5AE9C488FC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83F09A1-ACD8-B794-9A67-2DFE63BD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169" y="1038782"/>
            <a:ext cx="10753200" cy="451576"/>
          </a:xfrm>
        </p:spPr>
        <p:txBody>
          <a:bodyPr/>
          <a:lstStyle/>
          <a:p>
            <a:r>
              <a:rPr lang="cs-CZ" sz="3600" dirty="0"/>
              <a:t>Legendy o svatém Prokopovi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6618866-AE15-27F7-B03E-7D3975D50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926894"/>
            <a:ext cx="10753200" cy="4139998"/>
          </a:xfrm>
        </p:spPr>
        <p:txBody>
          <a:bodyPr/>
          <a:lstStyle/>
          <a:p>
            <a:r>
              <a:rPr lang="cs-CZ" i="1" dirty="0">
                <a:latin typeface="Arial Narrow" panose="020B0606020202030204" pitchFamily="34" charset="0"/>
              </a:rPr>
              <a:t>Vita minor </a:t>
            </a:r>
            <a:r>
              <a:rPr lang="cs-CZ" dirty="0">
                <a:latin typeface="Arial Narrow" panose="020B0606020202030204" pitchFamily="34" charset="0"/>
              </a:rPr>
              <a:t>– nejstarší dochovaná legenda (asi konec 12. století) – předpokládá se čerpání ze starší nedochované staroslověnské legendy vzniklé v sázavském klášteře, čerpání také z letopisu tzv. </a:t>
            </a:r>
            <a:r>
              <a:rPr lang="cs-CZ" i="1" dirty="0">
                <a:latin typeface="Arial Narrow" panose="020B0606020202030204" pitchFamily="34" charset="0"/>
              </a:rPr>
              <a:t>Mnicha sázavského</a:t>
            </a:r>
          </a:p>
          <a:p>
            <a:r>
              <a:rPr lang="cs-CZ" b="0" i="1" dirty="0">
                <a:solidFill>
                  <a:srgbClr val="202122"/>
                </a:solidFill>
                <a:effectLst/>
                <a:latin typeface="Arial Narrow" panose="020B0606020202030204" pitchFamily="34" charset="0"/>
              </a:rPr>
              <a:t>Vita </a:t>
            </a:r>
            <a:r>
              <a:rPr lang="cs-CZ" b="0" i="1" dirty="0" err="1">
                <a:solidFill>
                  <a:srgbClr val="202122"/>
                </a:solidFill>
                <a:effectLst/>
                <a:latin typeface="Arial Narrow" panose="020B0606020202030204" pitchFamily="34" charset="0"/>
              </a:rPr>
              <a:t>antiqua</a:t>
            </a:r>
            <a:r>
              <a:rPr lang="cs-CZ" b="0" i="1" dirty="0">
                <a:solidFill>
                  <a:srgbClr val="202122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cs-CZ" b="0" i="0" dirty="0">
                <a:solidFill>
                  <a:srgbClr val="202122"/>
                </a:solidFill>
                <a:effectLst/>
                <a:latin typeface="Arial Narrow" panose="020B0606020202030204" pitchFamily="34" charset="0"/>
              </a:rPr>
              <a:t>– rozšířená verze předchozího text</a:t>
            </a:r>
            <a:r>
              <a:rPr lang="cs-CZ" dirty="0">
                <a:solidFill>
                  <a:srgbClr val="202122"/>
                </a:solidFill>
                <a:latin typeface="Arial Narrow" panose="020B0606020202030204" pitchFamily="34" charset="0"/>
              </a:rPr>
              <a:t>u – vznikla v první polovině 13. století</a:t>
            </a:r>
          </a:p>
          <a:p>
            <a:r>
              <a:rPr lang="cs-CZ" b="0" i="1" dirty="0">
                <a:solidFill>
                  <a:srgbClr val="202122"/>
                </a:solidFill>
                <a:effectLst/>
                <a:latin typeface="Arial Narrow" panose="020B0606020202030204" pitchFamily="34" charset="0"/>
              </a:rPr>
              <a:t>Vita maior </a:t>
            </a:r>
            <a:r>
              <a:rPr lang="cs-CZ" b="0" i="0" dirty="0">
                <a:solidFill>
                  <a:srgbClr val="202122"/>
                </a:solidFill>
                <a:effectLst/>
                <a:latin typeface="Arial Narrow" panose="020B0606020202030204" pitchFamily="34" charset="0"/>
              </a:rPr>
              <a:t>– opět vychází z </a:t>
            </a:r>
            <a:r>
              <a:rPr lang="cs-CZ" b="0" i="1" dirty="0">
                <a:solidFill>
                  <a:srgbClr val="202122"/>
                </a:solidFill>
                <a:effectLst/>
                <a:latin typeface="Arial Narrow" panose="020B0606020202030204" pitchFamily="34" charset="0"/>
              </a:rPr>
              <a:t>Vita minor </a:t>
            </a:r>
            <a:r>
              <a:rPr lang="cs-CZ" b="0" i="0" dirty="0">
                <a:solidFill>
                  <a:srgbClr val="202122"/>
                </a:solidFill>
                <a:effectLst/>
                <a:latin typeface="Arial Narrow" panose="020B0606020202030204" pitchFamily="34" charset="0"/>
              </a:rPr>
              <a:t>– vznikla až ve 14. století - </a:t>
            </a:r>
            <a:r>
              <a:rPr lang="cs-CZ" dirty="0">
                <a:latin typeface="Arial Narrow" panose="020B0606020202030204" pitchFamily="34" charset="0"/>
              </a:rPr>
              <a:t>Edice </a:t>
            </a:r>
            <a:r>
              <a:rPr lang="cs-CZ" b="0" i="0" dirty="0" err="1">
                <a:effectLst/>
                <a:latin typeface="Arial Narrow" panose="020B0606020202030204" pitchFamily="34" charset="0"/>
              </a:rPr>
              <a:t>Fontes</a:t>
            </a:r>
            <a:r>
              <a:rPr lang="cs-CZ" b="0" i="0" dirty="0">
                <a:effectLst/>
                <a:latin typeface="Arial Narrow" panose="020B0606020202030204" pitchFamily="34" charset="0"/>
              </a:rPr>
              <a:t> </a:t>
            </a:r>
            <a:r>
              <a:rPr lang="cs-CZ" b="0" i="0" dirty="0" err="1">
                <a:effectLst/>
                <a:latin typeface="Arial Narrow" panose="020B0606020202030204" pitchFamily="34" charset="0"/>
              </a:rPr>
              <a:t>rerum</a:t>
            </a:r>
            <a:r>
              <a:rPr lang="cs-CZ" b="0" i="0" dirty="0">
                <a:effectLst/>
                <a:latin typeface="Arial Narrow" panose="020B0606020202030204" pitchFamily="34" charset="0"/>
              </a:rPr>
              <a:t> </a:t>
            </a:r>
            <a:r>
              <a:rPr lang="cs-CZ" b="0" i="0" dirty="0" err="1">
                <a:effectLst/>
                <a:latin typeface="Arial Narrow" panose="020B0606020202030204" pitchFamily="34" charset="0"/>
              </a:rPr>
              <a:t>Bohemicarum</a:t>
            </a:r>
            <a:r>
              <a:rPr lang="cs-CZ" b="0" i="0" dirty="0">
                <a:effectLst/>
                <a:latin typeface="Arial Narrow" panose="020B0606020202030204" pitchFamily="34" charset="0"/>
              </a:rPr>
              <a:t> I.</a:t>
            </a:r>
          </a:p>
          <a:p>
            <a:pPr marL="72000" indent="0">
              <a:buNone/>
            </a:pP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6157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110E28F-A969-7BD6-2D61-8A53DC5C81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6A373D1-821B-3ADB-AA99-A3A44A02D7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E10DC79-998D-5B1A-145F-4AFC908AC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obsah 6" descr="Obsah obrázku zeď, interiér, staré, oltář&#10;&#10;Popis byl vytvořen automaticky">
            <a:extLst>
              <a:ext uri="{FF2B5EF4-FFF2-40B4-BE49-F238E27FC236}">
                <a16:creationId xmlns:a16="http://schemas.microsoft.com/office/drawing/2014/main" id="{E7CD5449-BF45-067C-5FD1-9B869BC8A4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424" y="91065"/>
            <a:ext cx="4969151" cy="6625535"/>
          </a:xfrm>
        </p:spPr>
      </p:pic>
    </p:spTree>
    <p:extLst>
      <p:ext uri="{BB962C8B-B14F-4D97-AF65-F5344CB8AC3E}">
        <p14:creationId xmlns:p14="http://schemas.microsoft.com/office/powerpoint/2010/main" val="3353323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481F192-F7E5-4AEE-AA13-D1C10D100B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F302055-2E37-425C-97F3-55C3AF9B74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8C80C84-77C6-444B-A02C-F5D2EF685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355245"/>
            <a:ext cx="6608237" cy="451576"/>
          </a:xfrm>
        </p:spPr>
        <p:txBody>
          <a:bodyPr/>
          <a:lstStyle/>
          <a:p>
            <a:r>
              <a:rPr lang="cs-CZ" sz="3600" dirty="0"/>
              <a:t>Svatá Anežka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54BE826-62BB-45B1-95D9-0ABE84F28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067849"/>
            <a:ext cx="6903051" cy="5089670"/>
          </a:xfrm>
        </p:spPr>
        <p:txBody>
          <a:bodyPr/>
          <a:lstStyle/>
          <a:p>
            <a:r>
              <a:rPr lang="cs-CZ" dirty="0">
                <a:latin typeface="Arial Narrow" panose="020B0606020202030204" pitchFamily="34" charset="0"/>
              </a:rPr>
              <a:t>členka přemyslovské dynastie – dcera krále Přemysla Otakara I. a sestra krále Václava I.</a:t>
            </a:r>
          </a:p>
          <a:p>
            <a:r>
              <a:rPr lang="cs-CZ" dirty="0">
                <a:latin typeface="Arial Narrow" panose="020B0606020202030204" pitchFamily="34" charset="0"/>
              </a:rPr>
              <a:t>propagátorka řehole svatého Františka a péče o chudé</a:t>
            </a:r>
          </a:p>
          <a:p>
            <a:r>
              <a:rPr lang="cs-CZ" dirty="0">
                <a:latin typeface="Arial Narrow" panose="020B0606020202030204" pitchFamily="34" charset="0"/>
              </a:rPr>
              <a:t>osobně si dopisovala se svatou Klárou</a:t>
            </a:r>
          </a:p>
          <a:p>
            <a:r>
              <a:rPr lang="cs-CZ" dirty="0">
                <a:latin typeface="Arial Narrow" panose="020B0606020202030204" pitchFamily="34" charset="0"/>
              </a:rPr>
              <a:t>zakladatelka klášterů a řádů Křižovníků s červenou hvězdou (1233)</a:t>
            </a:r>
          </a:p>
          <a:p>
            <a:r>
              <a:rPr lang="cs-CZ" dirty="0">
                <a:latin typeface="Arial Narrow" panose="020B0606020202030204" pitchFamily="34" charset="0"/>
              </a:rPr>
              <a:t>zemřela v pověsti svatosti (1282)</a:t>
            </a:r>
          </a:p>
          <a:p>
            <a:r>
              <a:rPr lang="cs-CZ" dirty="0">
                <a:latin typeface="Arial Narrow" panose="020B0606020202030204" pitchFamily="34" charset="0"/>
              </a:rPr>
              <a:t>první pokus o svatořečení již ve 14. století</a:t>
            </a:r>
          </a:p>
          <a:p>
            <a:r>
              <a:rPr lang="cs-CZ" dirty="0">
                <a:latin typeface="Arial Narrow" panose="020B0606020202030204" pitchFamily="34" charset="0"/>
              </a:rPr>
              <a:t>kanonizována až v roce 1989</a:t>
            </a:r>
          </a:p>
          <a:p>
            <a:r>
              <a:rPr lang="cs-CZ" dirty="0">
                <a:latin typeface="Arial Narrow" panose="020B0606020202030204" pitchFamily="34" charset="0"/>
              </a:rPr>
              <a:t>legenda </a:t>
            </a:r>
            <a:r>
              <a:rPr lang="cs-CZ" i="1" dirty="0" err="1">
                <a:latin typeface="Arial Narrow" panose="020B0606020202030204" pitchFamily="34" charset="0"/>
              </a:rPr>
              <a:t>Candor</a:t>
            </a:r>
            <a:r>
              <a:rPr lang="cs-CZ" i="1" dirty="0">
                <a:latin typeface="Arial Narrow" panose="020B0606020202030204" pitchFamily="34" charset="0"/>
              </a:rPr>
              <a:t> </a:t>
            </a:r>
            <a:r>
              <a:rPr lang="cs-CZ" i="1" dirty="0" err="1">
                <a:latin typeface="Arial Narrow" panose="020B0606020202030204" pitchFamily="34" charset="0"/>
              </a:rPr>
              <a:t>lucis</a:t>
            </a:r>
            <a:r>
              <a:rPr lang="cs-CZ" i="1" dirty="0">
                <a:latin typeface="Arial Narrow" panose="020B0606020202030204" pitchFamily="34" charset="0"/>
              </a:rPr>
              <a:t> </a:t>
            </a:r>
            <a:r>
              <a:rPr lang="cs-CZ" i="1" dirty="0" err="1">
                <a:latin typeface="Arial Narrow" panose="020B0606020202030204" pitchFamily="34" charset="0"/>
              </a:rPr>
              <a:t>eterne</a:t>
            </a:r>
            <a:r>
              <a:rPr lang="cs-CZ" i="1" dirty="0">
                <a:latin typeface="Arial Narrow" panose="020B0606020202030204" pitchFamily="34" charset="0"/>
              </a:rPr>
              <a:t> </a:t>
            </a:r>
            <a:r>
              <a:rPr lang="cs-CZ" dirty="0">
                <a:latin typeface="Arial Narrow" panose="020B0606020202030204" pitchFamily="34" charset="0"/>
              </a:rPr>
              <a:t>(14. století)</a:t>
            </a:r>
          </a:p>
          <a:p>
            <a:pPr marL="72000" indent="0">
              <a:buNone/>
            </a:pPr>
            <a:endParaRPr lang="cs-CZ" dirty="0"/>
          </a:p>
          <a:p>
            <a:endParaRPr lang="cs-CZ" dirty="0"/>
          </a:p>
          <a:p>
            <a:pPr marL="7200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D0288BB-D607-4CB7-914C-EF35AAE1E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971" y="1000641"/>
            <a:ext cx="3720811" cy="465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775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023712E-AB33-47CE-A343-86B536C508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77D027F-E6AE-4795-B3AD-64F8A67372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3480C78-ED75-41DF-BC33-057895907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433" y="461932"/>
            <a:ext cx="10753200" cy="451576"/>
          </a:xfrm>
        </p:spPr>
        <p:txBody>
          <a:bodyPr/>
          <a:lstStyle/>
          <a:p>
            <a:r>
              <a:rPr lang="cs-CZ" sz="3600" dirty="0"/>
              <a:t>Další svatí patroni českých zemí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DF0C205-EF20-4FE8-B0B9-9F215589B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888" y="1299419"/>
            <a:ext cx="10359332" cy="4139998"/>
          </a:xfrm>
        </p:spPr>
        <p:txBody>
          <a:bodyPr/>
          <a:lstStyle/>
          <a:p>
            <a:r>
              <a:rPr lang="cs-CZ" dirty="0">
                <a:latin typeface="Arial Narrow" panose="020B0606020202030204" pitchFamily="34" charset="0"/>
              </a:rPr>
              <a:t>svatí Cyril a Metoděj – rozvoj kultu až v době vlády Karla IV.</a:t>
            </a:r>
          </a:p>
          <a:p>
            <a:r>
              <a:rPr lang="cs-CZ" dirty="0">
                <a:latin typeface="Arial Narrow" panose="020B0606020202030204" pitchFamily="34" charset="0"/>
              </a:rPr>
              <a:t>svatý Vít – patron pražské katedrály (žil na přelomu 3. a 4. století na Sicílii), velmi rozšířený kult po celé Evropě</a:t>
            </a:r>
          </a:p>
          <a:p>
            <a:r>
              <a:rPr lang="cs-CZ" dirty="0">
                <a:latin typeface="Arial Narrow" panose="020B0606020202030204" pitchFamily="34" charset="0"/>
              </a:rPr>
              <a:t>svatý Ivan – spíše legendární postava, která měla žít v 9. století</a:t>
            </a:r>
          </a:p>
          <a:p>
            <a:r>
              <a:rPr lang="cs-CZ" dirty="0">
                <a:latin typeface="Arial Narrow" panose="020B0606020202030204" pitchFamily="34" charset="0"/>
              </a:rPr>
              <a:t>„svatý“ </a:t>
            </a:r>
            <a:r>
              <a:rPr lang="cs-CZ" dirty="0" err="1">
                <a:latin typeface="Arial Narrow" panose="020B0606020202030204" pitchFamily="34" charset="0"/>
              </a:rPr>
              <a:t>Vintíř</a:t>
            </a:r>
            <a:r>
              <a:rPr lang="cs-CZ" dirty="0">
                <a:latin typeface="Arial Narrow" panose="020B0606020202030204" pitchFamily="34" charset="0"/>
              </a:rPr>
              <a:t> – poustevník a benediktinský mnich, který žil v 11. století, pohřben na Břevnově</a:t>
            </a:r>
          </a:p>
          <a:p>
            <a:r>
              <a:rPr lang="cs-CZ" dirty="0">
                <a:latin typeface="Arial Narrow" panose="020B0606020202030204" pitchFamily="34" charset="0"/>
              </a:rPr>
              <a:t>blahoslavený </a:t>
            </a:r>
            <a:r>
              <a:rPr lang="cs-CZ" dirty="0" err="1">
                <a:latin typeface="Arial Narrow" panose="020B0606020202030204" pitchFamily="34" charset="0"/>
              </a:rPr>
              <a:t>Hroznata</a:t>
            </a:r>
            <a:r>
              <a:rPr lang="cs-CZ" dirty="0">
                <a:latin typeface="Arial Narrow" panose="020B0606020202030204" pitchFamily="34" charset="0"/>
              </a:rPr>
              <a:t> – šlechtic a zakladatel klášterů v Teplé a Chotěšově, zemřel v roce 1217 (blahořečen v roce 1897), legenda </a:t>
            </a:r>
            <a:r>
              <a:rPr lang="cs-CZ" i="1" dirty="0">
                <a:latin typeface="Arial Narrow" panose="020B0606020202030204" pitchFamily="34" charset="0"/>
              </a:rPr>
              <a:t>Vita </a:t>
            </a:r>
            <a:r>
              <a:rPr lang="cs-CZ" i="1" dirty="0" err="1">
                <a:latin typeface="Arial Narrow" panose="020B0606020202030204" pitchFamily="34" charset="0"/>
              </a:rPr>
              <a:t>fratris</a:t>
            </a:r>
            <a:r>
              <a:rPr lang="cs-CZ" i="1" dirty="0">
                <a:latin typeface="Arial Narrow" panose="020B0606020202030204" pitchFamily="34" charset="0"/>
              </a:rPr>
              <a:t> </a:t>
            </a:r>
            <a:r>
              <a:rPr lang="cs-CZ" i="1" dirty="0" err="1">
                <a:latin typeface="Arial Narrow" panose="020B0606020202030204" pitchFamily="34" charset="0"/>
              </a:rPr>
              <a:t>Hroznatae</a:t>
            </a:r>
            <a:endParaRPr lang="cs-CZ" i="1" dirty="0">
              <a:latin typeface="Arial Narrow" panose="020B0606020202030204" pitchFamily="34" charset="0"/>
            </a:endParaRPr>
          </a:p>
          <a:p>
            <a:r>
              <a:rPr lang="cs-CZ" dirty="0">
                <a:latin typeface="Arial Narrow" panose="020B0606020202030204" pitchFamily="34" charset="0"/>
              </a:rPr>
              <a:t>svatý Zikmund – burgundský král, jehož kult přinesl do Čech Karel IV. (žil již v 6. století)</a:t>
            </a:r>
          </a:p>
        </p:txBody>
      </p:sp>
    </p:spTree>
    <p:extLst>
      <p:ext uri="{BB962C8B-B14F-4D97-AF65-F5344CB8AC3E}">
        <p14:creationId xmlns:p14="http://schemas.microsoft.com/office/powerpoint/2010/main" val="2615508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CB79F9D-27DF-FAFE-9C6D-B84DE186A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A3CCE47-3A19-D73C-30D1-95ED6CD8E6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E77569B-C427-EB9F-F187-54A446C02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obsah 6" descr="Obsah obrázku helma&#10;&#10;Popis byl vytvořen automaticky">
            <a:extLst>
              <a:ext uri="{FF2B5EF4-FFF2-40B4-BE49-F238E27FC236}">
                <a16:creationId xmlns:a16="http://schemas.microsoft.com/office/drawing/2014/main" id="{DB5C6187-EF41-ACE9-4B50-25C17BA7C5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4" y="223254"/>
            <a:ext cx="4808618" cy="6411491"/>
          </a:xfrm>
        </p:spPr>
      </p:pic>
      <p:pic>
        <p:nvPicPr>
          <p:cNvPr id="9" name="Obrázek 8" descr="Obsah obrázku budova, kámen, staré, oltář&#10;&#10;Popis byl vytvořen automaticky">
            <a:extLst>
              <a:ext uri="{FF2B5EF4-FFF2-40B4-BE49-F238E27FC236}">
                <a16:creationId xmlns:a16="http://schemas.microsoft.com/office/drawing/2014/main" id="{D3FF858C-A291-6FE0-DC49-8FAFF12544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292" y="223254"/>
            <a:ext cx="4808618" cy="641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604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88E5EC3-0441-4AE8-8DE2-7949FEABBC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7A1E47E-51F3-4D37-A852-40C736AA6C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00236EA-4F91-48EE-A3E5-8A58D69EC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309" y="378000"/>
            <a:ext cx="9044785" cy="403235"/>
          </a:xfrm>
        </p:spPr>
        <p:txBody>
          <a:bodyPr/>
          <a:lstStyle/>
          <a:p>
            <a:r>
              <a:rPr lang="cs-CZ" sz="3600" dirty="0"/>
              <a:t>Legenda </a:t>
            </a:r>
            <a:r>
              <a:rPr lang="cs-CZ" sz="3600" dirty="0" err="1"/>
              <a:t>Nascitur</a:t>
            </a:r>
            <a:r>
              <a:rPr lang="cs-CZ" sz="3600" dirty="0"/>
              <a:t> </a:t>
            </a:r>
            <a:r>
              <a:rPr lang="cs-CZ" sz="3600" dirty="0" err="1"/>
              <a:t>purpureus</a:t>
            </a:r>
            <a:r>
              <a:rPr lang="cs-CZ" sz="3600" dirty="0"/>
              <a:t> </a:t>
            </a:r>
            <a:r>
              <a:rPr lang="cs-CZ" sz="3600" dirty="0" err="1"/>
              <a:t>flos</a:t>
            </a:r>
            <a:r>
              <a:rPr lang="cs-CZ" sz="3600" dirty="0"/>
              <a:t> </a:t>
            </a:r>
            <a:r>
              <a:rPr lang="cs-CZ" sz="3600" dirty="0" err="1"/>
              <a:t>Boemicis</a:t>
            </a:r>
            <a:endParaRPr lang="cs-CZ" sz="36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0C385CC-3960-4DD2-839E-E9932E567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549468"/>
            <a:ext cx="5731491" cy="4678532"/>
          </a:xfrm>
        </p:spPr>
        <p:txBody>
          <a:bodyPr/>
          <a:lstStyle/>
          <a:p>
            <a:r>
              <a:rPr lang="cs-CZ" dirty="0">
                <a:latin typeface="Arial Narrow" panose="020B0606020202030204" pitchFamily="34" charset="0"/>
              </a:rPr>
              <a:t>autorem je svatý Bruno z </a:t>
            </a:r>
            <a:r>
              <a:rPr lang="cs-CZ" dirty="0" err="1">
                <a:latin typeface="Arial Narrow" panose="020B0606020202030204" pitchFamily="34" charset="0"/>
              </a:rPr>
              <a:t>Querfurtu</a:t>
            </a:r>
            <a:r>
              <a:rPr lang="cs-CZ" dirty="0">
                <a:latin typeface="Arial Narrow" panose="020B0606020202030204" pitchFamily="34" charset="0"/>
              </a:rPr>
              <a:t> – saský misionář, řeholník a mučedník </a:t>
            </a:r>
            <a:br>
              <a:rPr lang="cs-CZ" dirty="0">
                <a:latin typeface="Arial Narrow" panose="020B0606020202030204" pitchFamily="34" charset="0"/>
              </a:rPr>
            </a:br>
            <a:r>
              <a:rPr lang="cs-CZ" dirty="0">
                <a:latin typeface="Arial Narrow" panose="020B0606020202030204" pitchFamily="34" charset="0"/>
              </a:rPr>
              <a:t>(970-1009)</a:t>
            </a:r>
          </a:p>
          <a:p>
            <a:r>
              <a:rPr lang="cs-CZ" dirty="0">
                <a:latin typeface="Arial Narrow" panose="020B0606020202030204" pitchFamily="34" charset="0"/>
              </a:rPr>
              <a:t>osobně se setkal se svatým Vojtěchem</a:t>
            </a:r>
          </a:p>
          <a:p>
            <a:r>
              <a:rPr lang="cs-CZ" dirty="0">
                <a:latin typeface="Arial Narrow" panose="020B0606020202030204" pitchFamily="34" charset="0"/>
              </a:rPr>
              <a:t>Vojtěcha obdivoval a snažil se pokračovat jeho díle</a:t>
            </a:r>
          </a:p>
          <a:p>
            <a:r>
              <a:rPr lang="cs-CZ" dirty="0">
                <a:latin typeface="Arial Narrow" panose="020B0606020202030204" pitchFamily="34" charset="0"/>
              </a:rPr>
              <a:t>byl zabit při misijní činnost na území dnešní Litvy</a:t>
            </a:r>
          </a:p>
          <a:p>
            <a:r>
              <a:rPr lang="cs-CZ" dirty="0">
                <a:latin typeface="Arial Narrow" panose="020B0606020202030204" pitchFamily="34" charset="0"/>
              </a:rPr>
              <a:t>je také autorem legendy o Pěti svatých bratrech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46D40C1-3772-14F8-7E39-107345276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629" y="1888284"/>
            <a:ext cx="5645369" cy="308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342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DAED6A2-5240-4E78-9A96-6D9D1B0640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C6603F4-599E-4860-8C2E-7BDB41EFFE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68BCB02-2469-4D1C-B47D-52F578F64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404212"/>
            <a:ext cx="10753200" cy="451576"/>
          </a:xfrm>
        </p:spPr>
        <p:txBody>
          <a:bodyPr/>
          <a:lstStyle/>
          <a:p>
            <a:r>
              <a:rPr lang="cs-CZ" sz="3600" dirty="0"/>
              <a:t>Obraz svatého Vojtěcha v Brunově legendě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89B5F16-59FD-4FBD-AD72-75710B3E0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056982"/>
            <a:ext cx="6014053" cy="4139998"/>
          </a:xfrm>
        </p:spPr>
        <p:txBody>
          <a:bodyPr/>
          <a:lstStyle/>
          <a:p>
            <a:r>
              <a:rPr lang="cs-CZ" dirty="0">
                <a:latin typeface="Arial Narrow" panose="020B0606020202030204" pitchFamily="34" charset="0"/>
              </a:rPr>
              <a:t>po rozverném mládí inklinace k víře</a:t>
            </a:r>
          </a:p>
          <a:p>
            <a:r>
              <a:rPr lang="cs-CZ" dirty="0">
                <a:latin typeface="Arial Narrow" panose="020B0606020202030204" pitchFamily="34" charset="0"/>
              </a:rPr>
              <a:t>velmi zbožný muž a nadšený </a:t>
            </a:r>
            <a:r>
              <a:rPr lang="cs-CZ" dirty="0" err="1">
                <a:latin typeface="Arial Narrow" panose="020B0606020202030204" pitchFamily="34" charset="0"/>
              </a:rPr>
              <a:t>christianizátor</a:t>
            </a:r>
            <a:endParaRPr lang="cs-CZ" dirty="0">
              <a:latin typeface="Arial Narrow" panose="020B0606020202030204" pitchFamily="34" charset="0"/>
            </a:endParaRPr>
          </a:p>
          <a:p>
            <a:r>
              <a:rPr lang="cs-CZ" dirty="0">
                <a:latin typeface="Arial Narrow" panose="020B0606020202030204" pitchFamily="34" charset="0"/>
              </a:rPr>
              <a:t>přísný potlačovatel pohanských zvyků</a:t>
            </a:r>
          </a:p>
          <a:p>
            <a:r>
              <a:rPr lang="cs-CZ" dirty="0">
                <a:latin typeface="Arial Narrow" panose="020B0606020202030204" pitchFamily="34" charset="0"/>
              </a:rPr>
              <a:t>touha po mučednictví</a:t>
            </a:r>
          </a:p>
          <a:p>
            <a:r>
              <a:rPr lang="cs-CZ" dirty="0">
                <a:latin typeface="Arial Narrow" panose="020B0606020202030204" pitchFamily="34" charset="0"/>
              </a:rPr>
              <a:t>zabit pro víru</a:t>
            </a:r>
          </a:p>
          <a:p>
            <a:r>
              <a:rPr lang="cs-CZ" dirty="0">
                <a:latin typeface="Arial Narrow" panose="020B0606020202030204" pitchFamily="34" charset="0"/>
              </a:rPr>
              <a:t>autor nezmiňuje žádné zázraky po jeho smrti</a:t>
            </a:r>
          </a:p>
          <a:p>
            <a:pPr marL="72000" indent="0">
              <a:buNone/>
            </a:pPr>
            <a:r>
              <a:rPr lang="cs-CZ" dirty="0">
                <a:latin typeface="Arial Narrow" panose="020B0606020202030204" pitchFamily="34" charset="0"/>
              </a:rPr>
              <a:t>x</a:t>
            </a:r>
          </a:p>
          <a:p>
            <a:r>
              <a:rPr lang="cs-CZ" dirty="0">
                <a:latin typeface="Arial Narrow" panose="020B0606020202030204" pitchFamily="34" charset="0"/>
              </a:rPr>
              <a:t>neúspěšný pražský biskup?</a:t>
            </a:r>
          </a:p>
          <a:p>
            <a:r>
              <a:rPr lang="cs-CZ" dirty="0">
                <a:latin typeface="Arial Narrow" panose="020B0606020202030204" pitchFamily="34" charset="0"/>
              </a:rPr>
              <a:t>útěk z Prahy před nepříznivou situací?</a:t>
            </a:r>
          </a:p>
          <a:p>
            <a:r>
              <a:rPr lang="cs-CZ" dirty="0">
                <a:latin typeface="Arial Narrow" panose="020B0606020202030204" pitchFamily="34" charset="0"/>
              </a:rPr>
              <a:t>neúspěšný misionář?</a:t>
            </a:r>
          </a:p>
          <a:p>
            <a:endParaRPr lang="cs-CZ" dirty="0"/>
          </a:p>
        </p:txBody>
      </p:sp>
      <p:pic>
        <p:nvPicPr>
          <p:cNvPr id="7" name="Obrázek 6" descr="Obsah obrázku interiér, oltář, kámen, staré&#10;&#10;Popis byl vytvořen automaticky">
            <a:extLst>
              <a:ext uri="{FF2B5EF4-FFF2-40B4-BE49-F238E27FC236}">
                <a16:creationId xmlns:a16="http://schemas.microsoft.com/office/drawing/2014/main" id="{FC961BEC-4308-DA1C-C0FB-CF21A01C94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398" y="1661020"/>
            <a:ext cx="4714613" cy="353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133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54C6356-65D6-4CE0-AAB8-81792FAEB1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0F7616-029C-4825-B047-E7DE150FD6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E8E5401-3D2F-4CEF-953F-1208FA3C2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444161"/>
            <a:ext cx="8730000" cy="451576"/>
          </a:xfrm>
        </p:spPr>
        <p:txBody>
          <a:bodyPr/>
          <a:lstStyle/>
          <a:p>
            <a:r>
              <a:rPr lang="cs-CZ" sz="3600" dirty="0"/>
              <a:t>Svatý Vojtěch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25F0EDF-1E18-4BAF-B75C-56C6415EC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161473"/>
            <a:ext cx="8232525" cy="4139998"/>
          </a:xfrm>
        </p:spPr>
        <p:txBody>
          <a:bodyPr/>
          <a:lstStyle/>
          <a:p>
            <a:r>
              <a:rPr lang="cs-CZ" dirty="0">
                <a:latin typeface="Arial Narrow" panose="020B0606020202030204" pitchFamily="34" charset="0"/>
              </a:rPr>
              <a:t>(nar. asi 956 – zem. 997) člen rodu Slavníkovců</a:t>
            </a:r>
          </a:p>
          <a:p>
            <a:r>
              <a:rPr lang="cs-CZ" dirty="0">
                <a:latin typeface="Arial Narrow" panose="020B0606020202030204" pitchFamily="34" charset="0"/>
              </a:rPr>
              <a:t>studium v Magdeburgu</a:t>
            </a:r>
          </a:p>
          <a:p>
            <a:r>
              <a:rPr lang="cs-CZ" dirty="0">
                <a:latin typeface="Arial Narrow" panose="020B0606020202030204" pitchFamily="34" charset="0"/>
              </a:rPr>
              <a:t>druhý pražský biskup</a:t>
            </a:r>
          </a:p>
          <a:p>
            <a:r>
              <a:rPr lang="cs-CZ" dirty="0">
                <a:latin typeface="Arial Narrow" panose="020B0606020202030204" pitchFamily="34" charset="0"/>
              </a:rPr>
              <a:t>horlivý </a:t>
            </a:r>
            <a:r>
              <a:rPr lang="cs-CZ" dirty="0" err="1">
                <a:latin typeface="Arial Narrow" panose="020B0606020202030204" pitchFamily="34" charset="0"/>
              </a:rPr>
              <a:t>christianizátor</a:t>
            </a:r>
            <a:r>
              <a:rPr lang="cs-CZ" dirty="0">
                <a:latin typeface="Arial Narrow" panose="020B0606020202030204" pitchFamily="34" charset="0"/>
              </a:rPr>
              <a:t> – spory s knížetem Boleslavem II.</a:t>
            </a:r>
          </a:p>
          <a:p>
            <a:r>
              <a:rPr lang="cs-CZ" dirty="0">
                <a:latin typeface="Arial Narrow" panose="020B0606020202030204" pitchFamily="34" charset="0"/>
              </a:rPr>
              <a:t>odchod do Itálie – inklinace k benediktinskému řádu a následný vstup do něj</a:t>
            </a:r>
          </a:p>
          <a:p>
            <a:r>
              <a:rPr lang="cs-CZ" dirty="0">
                <a:latin typeface="Arial Narrow" panose="020B0606020202030204" pitchFamily="34" charset="0"/>
              </a:rPr>
              <a:t>po návratu do Čech založení prvního mužského kláštera – Břevnov</a:t>
            </a:r>
          </a:p>
          <a:p>
            <a:r>
              <a:rPr lang="cs-CZ" dirty="0">
                <a:latin typeface="Arial Narrow" panose="020B0606020202030204" pitchFamily="34" charset="0"/>
              </a:rPr>
              <a:t>spolupracovník císaře Oty III.</a:t>
            </a:r>
          </a:p>
          <a:p>
            <a:r>
              <a:rPr lang="cs-CZ" dirty="0">
                <a:latin typeface="Arial Narrow" panose="020B0606020202030204" pitchFamily="34" charset="0"/>
              </a:rPr>
              <a:t>v roce 994 opouští Čechy podruhé (rok před vyvražděním Slavníkovců)</a:t>
            </a:r>
          </a:p>
          <a:p>
            <a:endParaRPr lang="cs-CZ" dirty="0">
              <a:latin typeface="Arial Narrow" panose="020B0606020202030204" pitchFamily="34" charset="0"/>
            </a:endParaRPr>
          </a:p>
          <a:p>
            <a:endParaRPr lang="cs-CZ" dirty="0"/>
          </a:p>
        </p:txBody>
      </p:sp>
      <p:pic>
        <p:nvPicPr>
          <p:cNvPr id="1026" name="Picture 2" descr="Detail z Votivního obrazu Jana Očka z Vlašimi">
            <a:extLst>
              <a:ext uri="{FF2B5EF4-FFF2-40B4-BE49-F238E27FC236}">
                <a16:creationId xmlns:a16="http://schemas.microsoft.com/office/drawing/2014/main" id="{DE1CA318-57D1-7762-B328-5F5DC67F1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140" y="533977"/>
            <a:ext cx="348615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142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B6C394A-682C-4227-A4B5-27FFAD2BD2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2E8E6DF-0701-456E-A9FF-FE55F0CBD4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3BD22EB-71CD-41F5-AA06-F39B4D251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63911"/>
            <a:ext cx="10753200" cy="451576"/>
          </a:xfrm>
        </p:spPr>
        <p:txBody>
          <a:bodyPr/>
          <a:lstStyle/>
          <a:p>
            <a:r>
              <a:rPr lang="cs-CZ" sz="3600" dirty="0"/>
              <a:t>Svatý Vojtěch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90C1600-3779-44ED-AC8C-0CE550DCF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112" y="1496700"/>
            <a:ext cx="7639431" cy="4420450"/>
          </a:xfrm>
        </p:spPr>
        <p:txBody>
          <a:bodyPr/>
          <a:lstStyle/>
          <a:p>
            <a:r>
              <a:rPr lang="cs-CZ" dirty="0">
                <a:latin typeface="Arial Narrow" panose="020B0606020202030204" pitchFamily="34" charset="0"/>
              </a:rPr>
              <a:t>odchod na misii do Pruska</a:t>
            </a:r>
          </a:p>
          <a:p>
            <a:r>
              <a:rPr lang="cs-CZ" dirty="0">
                <a:latin typeface="Arial Narrow" panose="020B0606020202030204" pitchFamily="34" charset="0"/>
              </a:rPr>
              <a:t>zabit roku 997</a:t>
            </a:r>
          </a:p>
          <a:p>
            <a:r>
              <a:rPr lang="cs-CZ" dirty="0">
                <a:latin typeface="Arial Narrow" panose="020B0606020202030204" pitchFamily="34" charset="0"/>
              </a:rPr>
              <a:t>svatořečen již v roce 999</a:t>
            </a:r>
          </a:p>
          <a:p>
            <a:r>
              <a:rPr lang="cs-CZ" dirty="0">
                <a:latin typeface="Arial Narrow" panose="020B0606020202030204" pitchFamily="34" charset="0"/>
              </a:rPr>
              <a:t>jeho tělo vykoupil a pohřbil Boleslav Chrabrý v Hnězdně</a:t>
            </a:r>
          </a:p>
          <a:p>
            <a:r>
              <a:rPr lang="cs-CZ" dirty="0">
                <a:latin typeface="Arial Narrow" panose="020B0606020202030204" pitchFamily="34" charset="0"/>
              </a:rPr>
              <a:t>část ostatků do Říma a Cách (Ota III.)</a:t>
            </a:r>
          </a:p>
          <a:p>
            <a:r>
              <a:rPr lang="cs-CZ" dirty="0">
                <a:latin typeface="Arial Narrow" panose="020B0606020202030204" pitchFamily="34" charset="0"/>
              </a:rPr>
              <a:t>v roce 1039 ukradl jeho tělo kníže Břetislav I. a uložil v pražské katedrále</a:t>
            </a:r>
          </a:p>
          <a:p>
            <a:r>
              <a:rPr lang="cs-CZ" dirty="0">
                <a:latin typeface="Arial Narrow" panose="020B0606020202030204" pitchFamily="34" charset="0"/>
              </a:rPr>
              <a:t>postupně se stává patronem českých zemí a pražských biskupů</a:t>
            </a:r>
          </a:p>
        </p:txBody>
      </p:sp>
      <p:pic>
        <p:nvPicPr>
          <p:cNvPr id="6" name="Obrázek 5" descr="Obsah obrázku exteriér, osoba&#10;&#10;Popis byl vytvořen automaticky">
            <a:extLst>
              <a:ext uri="{FF2B5EF4-FFF2-40B4-BE49-F238E27FC236}">
                <a16:creationId xmlns:a16="http://schemas.microsoft.com/office/drawing/2014/main" id="{1DEF91CB-714B-AC36-AE53-C5C67D64F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346" y="663911"/>
            <a:ext cx="3230654" cy="484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024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41B67CC-7208-EAC2-FCB3-52D89BC124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AB97CFF-1719-110C-D389-72A5634CA3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21C263F-71F6-A92B-C88B-C47EA52CD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112" y="874592"/>
            <a:ext cx="10753200" cy="451576"/>
          </a:xfrm>
        </p:spPr>
        <p:txBody>
          <a:bodyPr/>
          <a:lstStyle/>
          <a:p>
            <a:r>
              <a:rPr lang="cs-CZ" sz="3600" dirty="0"/>
              <a:t>Svatovojtěšské legendy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0E25720-0968-1BA7-6F26-B648278EF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112" y="1843410"/>
            <a:ext cx="10753200" cy="4139998"/>
          </a:xfrm>
        </p:spPr>
        <p:txBody>
          <a:bodyPr/>
          <a:lstStyle/>
          <a:p>
            <a:r>
              <a:rPr lang="cs-CZ" i="1" dirty="0" err="1">
                <a:latin typeface="Arial Narrow" panose="020B0606020202030204" pitchFamily="34" charset="0"/>
              </a:rPr>
              <a:t>Canapariova</a:t>
            </a:r>
            <a:r>
              <a:rPr lang="cs-CZ" i="1" dirty="0">
                <a:latin typeface="Arial Narrow" panose="020B0606020202030204" pitchFamily="34" charset="0"/>
              </a:rPr>
              <a:t> legenda </a:t>
            </a:r>
            <a:r>
              <a:rPr lang="cs-CZ" i="1" dirty="0" err="1">
                <a:latin typeface="Arial Narrow" panose="020B0606020202030204" pitchFamily="34" charset="0"/>
              </a:rPr>
              <a:t>Est</a:t>
            </a:r>
            <a:r>
              <a:rPr lang="cs-CZ" i="1" dirty="0">
                <a:latin typeface="Arial Narrow" panose="020B0606020202030204" pitchFamily="34" charset="0"/>
              </a:rPr>
              <a:t> </a:t>
            </a:r>
            <a:r>
              <a:rPr lang="cs-CZ" i="1" dirty="0" err="1">
                <a:latin typeface="Arial Narrow" panose="020B0606020202030204" pitchFamily="34" charset="0"/>
              </a:rPr>
              <a:t>locus</a:t>
            </a:r>
            <a:r>
              <a:rPr lang="cs-CZ" i="1" dirty="0">
                <a:latin typeface="Arial Narrow" panose="020B0606020202030204" pitchFamily="34" charset="0"/>
              </a:rPr>
              <a:t> in </a:t>
            </a:r>
            <a:r>
              <a:rPr lang="cs-CZ" i="1" dirty="0" err="1">
                <a:latin typeface="Arial Narrow" panose="020B0606020202030204" pitchFamily="34" charset="0"/>
              </a:rPr>
              <a:t>patribus</a:t>
            </a:r>
            <a:r>
              <a:rPr lang="cs-CZ" i="1" dirty="0">
                <a:latin typeface="Arial Narrow" panose="020B0606020202030204" pitchFamily="34" charset="0"/>
              </a:rPr>
              <a:t> </a:t>
            </a:r>
            <a:r>
              <a:rPr lang="cs-CZ" i="1" dirty="0" err="1">
                <a:latin typeface="Arial Narrow" panose="020B0606020202030204" pitchFamily="34" charset="0"/>
              </a:rPr>
              <a:t>Germaniae</a:t>
            </a:r>
            <a:r>
              <a:rPr lang="cs-CZ" i="1" dirty="0">
                <a:latin typeface="Arial Narrow" panose="020B0606020202030204" pitchFamily="34" charset="0"/>
              </a:rPr>
              <a:t> (Jest jistý kraj v končinách Germánie) </a:t>
            </a:r>
            <a:r>
              <a:rPr lang="cs-CZ" dirty="0">
                <a:latin typeface="Arial Narrow" panose="020B0606020202030204" pitchFamily="34" charset="0"/>
              </a:rPr>
              <a:t>– nejstarší svatovojtěšský text – vznikl na objednávku císaře Oty III. (konec 10. století) – základ pro Vojtěchovu kanonizaci, ideál mnišského života – Edice </a:t>
            </a:r>
            <a:r>
              <a:rPr lang="cs-CZ" b="0" i="0" dirty="0" err="1">
                <a:effectLst/>
                <a:latin typeface="Arial Narrow" panose="020B0606020202030204" pitchFamily="34" charset="0"/>
              </a:rPr>
              <a:t>Fontes</a:t>
            </a:r>
            <a:r>
              <a:rPr lang="cs-CZ" b="0" i="0" dirty="0">
                <a:effectLst/>
                <a:latin typeface="Arial Narrow" panose="020B0606020202030204" pitchFamily="34" charset="0"/>
              </a:rPr>
              <a:t> </a:t>
            </a:r>
            <a:r>
              <a:rPr lang="cs-CZ" b="0" i="0" dirty="0" err="1">
                <a:effectLst/>
                <a:latin typeface="Arial Narrow" panose="020B0606020202030204" pitchFamily="34" charset="0"/>
              </a:rPr>
              <a:t>rerum</a:t>
            </a:r>
            <a:r>
              <a:rPr lang="cs-CZ" b="0" i="0" dirty="0">
                <a:effectLst/>
                <a:latin typeface="Arial Narrow" panose="020B0606020202030204" pitchFamily="34" charset="0"/>
              </a:rPr>
              <a:t> </a:t>
            </a:r>
            <a:r>
              <a:rPr lang="cs-CZ" b="0" i="0" dirty="0" err="1">
                <a:effectLst/>
                <a:latin typeface="Arial Narrow" panose="020B0606020202030204" pitchFamily="34" charset="0"/>
              </a:rPr>
              <a:t>Bohemicarum</a:t>
            </a:r>
            <a:r>
              <a:rPr lang="cs-CZ" b="0" i="0" dirty="0">
                <a:effectLst/>
                <a:latin typeface="Arial Narrow" panose="020B0606020202030204" pitchFamily="34" charset="0"/>
              </a:rPr>
              <a:t> I.</a:t>
            </a:r>
          </a:p>
          <a:p>
            <a:r>
              <a:rPr lang="cs-CZ" dirty="0">
                <a:latin typeface="Arial Narrow" panose="020B0606020202030204" pitchFamily="34" charset="0"/>
              </a:rPr>
              <a:t>j</a:t>
            </a:r>
            <a:r>
              <a:rPr lang="cs-CZ" sz="2800" dirty="0">
                <a:latin typeface="Arial Narrow" panose="020B0606020202030204" pitchFamily="34" charset="0"/>
              </a:rPr>
              <a:t>iž zmíněná legenda </a:t>
            </a:r>
            <a:r>
              <a:rPr lang="cs-CZ" sz="2800" i="1" dirty="0" err="1">
                <a:latin typeface="Arial Narrow" panose="020B0606020202030204" pitchFamily="34" charset="0"/>
              </a:rPr>
              <a:t>Nascitur</a:t>
            </a:r>
            <a:r>
              <a:rPr lang="cs-CZ" sz="2800" i="1" dirty="0">
                <a:latin typeface="Arial Narrow" panose="020B0606020202030204" pitchFamily="34" charset="0"/>
              </a:rPr>
              <a:t> </a:t>
            </a:r>
            <a:r>
              <a:rPr lang="cs-CZ" sz="2800" i="1" dirty="0" err="1">
                <a:latin typeface="Arial Narrow" panose="020B0606020202030204" pitchFamily="34" charset="0"/>
              </a:rPr>
              <a:t>purpureus</a:t>
            </a:r>
            <a:r>
              <a:rPr lang="cs-CZ" sz="2800" i="1" dirty="0">
                <a:latin typeface="Arial Narrow" panose="020B0606020202030204" pitchFamily="34" charset="0"/>
              </a:rPr>
              <a:t> </a:t>
            </a:r>
            <a:r>
              <a:rPr lang="cs-CZ" sz="2800" i="1" dirty="0" err="1">
                <a:latin typeface="Arial Narrow" panose="020B0606020202030204" pitchFamily="34" charset="0"/>
              </a:rPr>
              <a:t>flos</a:t>
            </a:r>
            <a:r>
              <a:rPr lang="cs-CZ" sz="2800" i="1" dirty="0">
                <a:latin typeface="Arial Narrow" panose="020B0606020202030204" pitchFamily="34" charset="0"/>
              </a:rPr>
              <a:t> </a:t>
            </a:r>
            <a:r>
              <a:rPr lang="cs-CZ" sz="2800" i="1" dirty="0" err="1">
                <a:latin typeface="Arial Narrow" panose="020B0606020202030204" pitchFamily="34" charset="0"/>
              </a:rPr>
              <a:t>Boemicis</a:t>
            </a:r>
            <a:r>
              <a:rPr lang="cs-CZ" sz="2800" i="1" dirty="0">
                <a:latin typeface="Arial Narrow" panose="020B0606020202030204" pitchFamily="34" charset="0"/>
              </a:rPr>
              <a:t> </a:t>
            </a:r>
            <a:r>
              <a:rPr lang="cs-CZ" sz="2800" dirty="0">
                <a:latin typeface="Arial Narrow" panose="020B0606020202030204" pitchFamily="34" charset="0"/>
              </a:rPr>
              <a:t>(</a:t>
            </a:r>
            <a:r>
              <a:rPr lang="cs-CZ" b="0" i="1" dirty="0">
                <a:effectLst/>
                <a:latin typeface="Arial Narrow" panose="020B0606020202030204" pitchFamily="34" charset="0"/>
              </a:rPr>
              <a:t>Z českých zemí vykvetl purpurový květ</a:t>
            </a:r>
            <a:r>
              <a:rPr lang="cs-CZ" b="0" i="0" dirty="0">
                <a:effectLst/>
                <a:latin typeface="Arial Narrow" panose="020B0606020202030204" pitchFamily="34" charset="0"/>
              </a:rPr>
              <a:t>) – Edice </a:t>
            </a:r>
            <a:r>
              <a:rPr lang="cs-CZ" b="0" i="0" dirty="0" err="1">
                <a:effectLst/>
                <a:latin typeface="Arial Narrow" panose="020B0606020202030204" pitchFamily="34" charset="0"/>
              </a:rPr>
              <a:t>Fontes</a:t>
            </a:r>
            <a:r>
              <a:rPr lang="cs-CZ" b="0" i="0" dirty="0">
                <a:effectLst/>
                <a:latin typeface="Arial Narrow" panose="020B0606020202030204" pitchFamily="34" charset="0"/>
              </a:rPr>
              <a:t> </a:t>
            </a:r>
            <a:r>
              <a:rPr lang="cs-CZ" b="0" i="0" dirty="0" err="1">
                <a:effectLst/>
                <a:latin typeface="Arial Narrow" panose="020B0606020202030204" pitchFamily="34" charset="0"/>
              </a:rPr>
              <a:t>rerum</a:t>
            </a:r>
            <a:r>
              <a:rPr lang="cs-CZ" b="0" i="0" dirty="0">
                <a:effectLst/>
                <a:latin typeface="Arial Narrow" panose="020B0606020202030204" pitchFamily="34" charset="0"/>
              </a:rPr>
              <a:t> </a:t>
            </a:r>
            <a:r>
              <a:rPr lang="cs-CZ" b="0" i="0" dirty="0" err="1">
                <a:effectLst/>
                <a:latin typeface="Arial Narrow" panose="020B0606020202030204" pitchFamily="34" charset="0"/>
              </a:rPr>
              <a:t>Bohemicarum</a:t>
            </a:r>
            <a:r>
              <a:rPr lang="cs-CZ" b="0" i="0" dirty="0">
                <a:effectLst/>
                <a:latin typeface="Arial Narrow" panose="020B0606020202030204" pitchFamily="34" charset="0"/>
              </a:rPr>
              <a:t> I.</a:t>
            </a:r>
          </a:p>
          <a:p>
            <a:r>
              <a:rPr lang="cs-CZ" i="1" dirty="0">
                <a:latin typeface="Arial Narrow" panose="020B0606020202030204" pitchFamily="34" charset="0"/>
              </a:rPr>
              <a:t>Umučení svatého Vojtěcha </a:t>
            </a:r>
            <a:r>
              <a:rPr lang="cs-CZ" dirty="0">
                <a:latin typeface="Arial Narrow" panose="020B0606020202030204" pitchFamily="34" charset="0"/>
              </a:rPr>
              <a:t>(</a:t>
            </a:r>
            <a:r>
              <a:rPr lang="cs-CZ" i="1" dirty="0" err="1">
                <a:latin typeface="Arial Narrow" panose="020B0606020202030204" pitchFamily="34" charset="0"/>
              </a:rPr>
              <a:t>Passio</a:t>
            </a:r>
            <a:r>
              <a:rPr lang="cs-CZ" i="1" dirty="0">
                <a:latin typeface="Arial Narrow" panose="020B0606020202030204" pitchFamily="34" charset="0"/>
              </a:rPr>
              <a:t> </a:t>
            </a:r>
            <a:r>
              <a:rPr lang="cs-CZ" i="1" dirty="0" err="1">
                <a:latin typeface="Arial Narrow" panose="020B0606020202030204" pitchFamily="34" charset="0"/>
              </a:rPr>
              <a:t>sancti</a:t>
            </a:r>
            <a:r>
              <a:rPr lang="cs-CZ" i="1" dirty="0">
                <a:latin typeface="Arial Narrow" panose="020B0606020202030204" pitchFamily="34" charset="0"/>
              </a:rPr>
              <a:t> Adalberti </a:t>
            </a:r>
            <a:r>
              <a:rPr lang="cs-CZ" i="1" dirty="0" err="1">
                <a:latin typeface="Arial Narrow" panose="020B0606020202030204" pitchFamily="34" charset="0"/>
              </a:rPr>
              <a:t>martyris</a:t>
            </a:r>
            <a:r>
              <a:rPr lang="cs-CZ" dirty="0">
                <a:latin typeface="Arial Narrow" panose="020B0606020202030204" pitchFamily="34" charset="0"/>
              </a:rPr>
              <a:t>) – krátký anonymní text - Edice </a:t>
            </a:r>
            <a:r>
              <a:rPr lang="cs-CZ" b="0" i="0" dirty="0" err="1">
                <a:effectLst/>
                <a:latin typeface="Arial Narrow" panose="020B0606020202030204" pitchFamily="34" charset="0"/>
              </a:rPr>
              <a:t>Fontes</a:t>
            </a:r>
            <a:r>
              <a:rPr lang="cs-CZ" b="0" i="0" dirty="0">
                <a:effectLst/>
                <a:latin typeface="Arial Narrow" panose="020B0606020202030204" pitchFamily="34" charset="0"/>
              </a:rPr>
              <a:t> </a:t>
            </a:r>
            <a:r>
              <a:rPr lang="cs-CZ" b="0" i="0" dirty="0" err="1">
                <a:effectLst/>
                <a:latin typeface="Arial Narrow" panose="020B0606020202030204" pitchFamily="34" charset="0"/>
              </a:rPr>
              <a:t>rerum</a:t>
            </a:r>
            <a:r>
              <a:rPr lang="cs-CZ" b="0" i="0" dirty="0">
                <a:effectLst/>
                <a:latin typeface="Arial Narrow" panose="020B0606020202030204" pitchFamily="34" charset="0"/>
              </a:rPr>
              <a:t> </a:t>
            </a:r>
            <a:r>
              <a:rPr lang="cs-CZ" b="0" i="0" dirty="0" err="1">
                <a:effectLst/>
                <a:latin typeface="Arial Narrow" panose="020B0606020202030204" pitchFamily="34" charset="0"/>
              </a:rPr>
              <a:t>Bohemicarum</a:t>
            </a:r>
            <a:r>
              <a:rPr lang="cs-CZ" b="0" i="0" dirty="0">
                <a:effectLst/>
                <a:latin typeface="Arial Narrow" panose="020B0606020202030204" pitchFamily="34" charset="0"/>
              </a:rPr>
              <a:t> I.</a:t>
            </a:r>
          </a:p>
          <a:p>
            <a:pPr marL="72000" indent="0">
              <a:buNone/>
            </a:pPr>
            <a:endParaRPr lang="cs-CZ" b="0" i="0" dirty="0">
              <a:effectLst/>
              <a:latin typeface="Arial Narrow" panose="020B0606020202030204" pitchFamily="34" charset="0"/>
            </a:endParaRPr>
          </a:p>
          <a:p>
            <a:endParaRPr lang="cs-CZ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849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81506A2-D7F7-44D4-992D-752CFC58FC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4C57698-DB04-41AE-A4A4-28D05FC4E7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654546A-F979-4585-8ECA-926E7774C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" name="Zástupný obsah 8" descr="Obsah obrázku interiér, kovové nádobí&#10;&#10;Popis byl vytvořen automaticky">
            <a:extLst>
              <a:ext uri="{FF2B5EF4-FFF2-40B4-BE49-F238E27FC236}">
                <a16:creationId xmlns:a16="http://schemas.microsoft.com/office/drawing/2014/main" id="{F912001A-9BB2-4ECC-BAAF-C76EF3BF64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67294" y="1010942"/>
            <a:ext cx="6250352" cy="4687764"/>
          </a:xfrm>
        </p:spPr>
      </p:pic>
      <p:pic>
        <p:nvPicPr>
          <p:cNvPr id="11" name="Obrázek 10" descr="Obsah obrázku interiér, patro, ležící&#10;&#10;Popis byl vytvořen automaticky">
            <a:extLst>
              <a:ext uri="{FF2B5EF4-FFF2-40B4-BE49-F238E27FC236}">
                <a16:creationId xmlns:a16="http://schemas.microsoft.com/office/drawing/2014/main" id="{868867EC-4AA3-4F96-AF22-AF870966F7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20470" y="1010942"/>
            <a:ext cx="6250351" cy="468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864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A1EC161-51D9-4C31-89A4-B3EE70BBD2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0ADCC6C-96CD-4A0D-AC41-98B12982D2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527DCCC-205F-4C17-A5A6-CD3691B6C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555358"/>
            <a:ext cx="7922132" cy="451576"/>
          </a:xfrm>
        </p:spPr>
        <p:txBody>
          <a:bodyPr/>
          <a:lstStyle/>
          <a:p>
            <a:r>
              <a:rPr lang="cs-CZ" sz="3600" dirty="0"/>
              <a:t>Pět svatých bratrů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8E4EE26-65B9-4C65-B204-5DD0C4D11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434574"/>
            <a:ext cx="8148792" cy="4139998"/>
          </a:xfrm>
        </p:spPr>
        <p:txBody>
          <a:bodyPr/>
          <a:lstStyle/>
          <a:p>
            <a:r>
              <a:rPr lang="cs-CZ" dirty="0">
                <a:latin typeface="Arial Narrow" panose="020B0606020202030204" pitchFamily="34" charset="0"/>
              </a:rPr>
              <a:t>řeholníci pokračující v odkazu svatého Vojtěcha na území dnešního Polska</a:t>
            </a:r>
          </a:p>
          <a:p>
            <a:r>
              <a:rPr lang="cs-CZ" dirty="0">
                <a:latin typeface="Arial Narrow" panose="020B0606020202030204" pitchFamily="34" charset="0"/>
              </a:rPr>
              <a:t>Italové a Slované – Benedikt, Jan, Matouš, Izák a Kristýn</a:t>
            </a:r>
          </a:p>
          <a:p>
            <a:r>
              <a:rPr lang="cs-CZ" dirty="0">
                <a:latin typeface="Arial Narrow" panose="020B0606020202030204" pitchFamily="34" charset="0"/>
              </a:rPr>
              <a:t>zabiti v roce 1003</a:t>
            </a:r>
          </a:p>
          <a:p>
            <a:r>
              <a:rPr lang="cs-CZ" dirty="0">
                <a:latin typeface="Arial Narrow" panose="020B0606020202030204" pitchFamily="34" charset="0"/>
              </a:rPr>
              <a:t>spíše loupežná vražda</a:t>
            </a:r>
          </a:p>
          <a:p>
            <a:r>
              <a:rPr lang="cs-CZ" dirty="0">
                <a:latin typeface="Arial Narrow" panose="020B0606020202030204" pitchFamily="34" charset="0"/>
              </a:rPr>
              <a:t>svatý Bruno napsal o jejich životě a smrti legendu </a:t>
            </a:r>
            <a:r>
              <a:rPr lang="cs-CZ" i="1" dirty="0">
                <a:latin typeface="Arial Narrow" panose="020B0606020202030204" pitchFamily="34" charset="0"/>
              </a:rPr>
              <a:t>Vita </a:t>
            </a:r>
            <a:r>
              <a:rPr lang="cs-CZ" i="1" dirty="0" err="1">
                <a:latin typeface="Arial Narrow" panose="020B0606020202030204" pitchFamily="34" charset="0"/>
              </a:rPr>
              <a:t>quinque</a:t>
            </a:r>
            <a:r>
              <a:rPr lang="cs-CZ" i="1" dirty="0">
                <a:latin typeface="Arial Narrow" panose="020B0606020202030204" pitchFamily="34" charset="0"/>
              </a:rPr>
              <a:t> </a:t>
            </a:r>
            <a:r>
              <a:rPr lang="cs-CZ" i="1" dirty="0" err="1">
                <a:latin typeface="Arial Narrow" panose="020B0606020202030204" pitchFamily="34" charset="0"/>
              </a:rPr>
              <a:t>Frantrum</a:t>
            </a:r>
            <a:r>
              <a:rPr lang="cs-CZ" i="1" dirty="0">
                <a:latin typeface="Arial Narrow" panose="020B0606020202030204" pitchFamily="34" charset="0"/>
              </a:rPr>
              <a:t> </a:t>
            </a:r>
            <a:r>
              <a:rPr lang="cs-CZ" i="1" dirty="0" err="1">
                <a:latin typeface="Arial Narrow" panose="020B0606020202030204" pitchFamily="34" charset="0"/>
              </a:rPr>
              <a:t>Eremitarum</a:t>
            </a:r>
            <a:r>
              <a:rPr lang="cs-CZ" dirty="0">
                <a:latin typeface="Arial Narrow" panose="020B0606020202030204" pitchFamily="34" charset="0"/>
              </a:rPr>
              <a:t> – edice </a:t>
            </a:r>
            <a:r>
              <a:rPr lang="cs-CZ" dirty="0" err="1">
                <a:latin typeface="Arial Narrow" panose="020B0606020202030204" pitchFamily="34" charset="0"/>
              </a:rPr>
              <a:t>Monumenta</a:t>
            </a:r>
            <a:r>
              <a:rPr lang="cs-CZ" dirty="0">
                <a:latin typeface="Arial Narrow" panose="020B0606020202030204" pitchFamily="34" charset="0"/>
              </a:rPr>
              <a:t> </a:t>
            </a:r>
            <a:r>
              <a:rPr lang="cs-CZ" dirty="0" err="1">
                <a:latin typeface="Arial Narrow" panose="020B0606020202030204" pitchFamily="34" charset="0"/>
              </a:rPr>
              <a:t>Poloniae</a:t>
            </a:r>
            <a:r>
              <a:rPr lang="cs-CZ" dirty="0">
                <a:latin typeface="Arial Narrow" panose="020B0606020202030204" pitchFamily="34" charset="0"/>
              </a:rPr>
              <a:t> </a:t>
            </a:r>
            <a:r>
              <a:rPr lang="cs-CZ" dirty="0" err="1">
                <a:latin typeface="Arial Narrow" panose="020B0606020202030204" pitchFamily="34" charset="0"/>
              </a:rPr>
              <a:t>historica</a:t>
            </a:r>
            <a:r>
              <a:rPr lang="cs-CZ" dirty="0">
                <a:latin typeface="Arial Narrow" panose="020B0606020202030204" pitchFamily="34" charset="0"/>
              </a:rPr>
              <a:t>: </a:t>
            </a:r>
            <a:r>
              <a:rPr lang="cs-CZ" dirty="0" err="1">
                <a:latin typeface="Arial Narrow" panose="020B0606020202030204" pitchFamily="34" charset="0"/>
              </a:rPr>
              <a:t>Series</a:t>
            </a:r>
            <a:r>
              <a:rPr lang="cs-CZ" dirty="0">
                <a:latin typeface="Arial Narrow" panose="020B0606020202030204" pitchFamily="34" charset="0"/>
              </a:rPr>
              <a:t> nova</a:t>
            </a:r>
          </a:p>
          <a:p>
            <a:r>
              <a:rPr lang="cs-CZ" dirty="0">
                <a:latin typeface="Arial Narrow" panose="020B0606020202030204" pitchFamily="34" charset="0"/>
              </a:rPr>
              <a:t>jejich ostatky přivezl do Prahy kníže Břetislav v roce 1039</a:t>
            </a:r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4EC74AC4-29B7-4F7F-8549-F0741DF8F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036" y="1147774"/>
            <a:ext cx="2599923" cy="343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023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194CB19-47EF-46E4-8A80-475BC3F48C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A230148-903B-40F3-A6E0-B11B88E184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D202A19-B15F-4B0A-941A-0DDB53FB3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117" y="627042"/>
            <a:ext cx="6768035" cy="451576"/>
          </a:xfrm>
        </p:spPr>
        <p:txBody>
          <a:bodyPr/>
          <a:lstStyle/>
          <a:p>
            <a:r>
              <a:rPr lang="cs-CZ" sz="3600" dirty="0"/>
              <a:t>Svatý Prokop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084C9BE-B5BA-47CE-B205-42800DC76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1" y="1349406"/>
            <a:ext cx="7784808" cy="4788594"/>
          </a:xfrm>
        </p:spPr>
        <p:txBody>
          <a:bodyPr/>
          <a:lstStyle/>
          <a:p>
            <a:r>
              <a:rPr lang="cs-CZ" dirty="0">
                <a:latin typeface="Arial Narrow" panose="020B0606020202030204" pitchFamily="34" charset="0"/>
              </a:rPr>
              <a:t>nebyl mučedníkem - vyznavač</a:t>
            </a:r>
          </a:p>
          <a:p>
            <a:r>
              <a:rPr lang="cs-CZ" dirty="0">
                <a:latin typeface="Arial Narrow" panose="020B0606020202030204" pitchFamily="34" charset="0"/>
              </a:rPr>
              <a:t>původně poustevník – později zakladatel sázavského kláštera a jeho první opat</a:t>
            </a:r>
          </a:p>
          <a:p>
            <a:r>
              <a:rPr lang="cs-CZ" dirty="0">
                <a:latin typeface="Arial Narrow" panose="020B0606020202030204" pitchFamily="34" charset="0"/>
              </a:rPr>
              <a:t>centrum slovanské liturgie (stále před velkým církevním rozkolem)</a:t>
            </a:r>
          </a:p>
          <a:p>
            <a:r>
              <a:rPr lang="cs-CZ" dirty="0">
                <a:latin typeface="Arial Narrow" panose="020B0606020202030204" pitchFamily="34" charset="0"/>
              </a:rPr>
              <a:t>zemřel v roce 1053</a:t>
            </a:r>
          </a:p>
          <a:p>
            <a:r>
              <a:rPr lang="cs-CZ" dirty="0">
                <a:latin typeface="Arial Narrow" panose="020B0606020202030204" pitchFamily="34" charset="0"/>
              </a:rPr>
              <a:t>snaha klášterní komunity o svatořečení</a:t>
            </a:r>
          </a:p>
          <a:p>
            <a:r>
              <a:rPr lang="cs-CZ" dirty="0">
                <a:latin typeface="Arial Narrow" panose="020B0606020202030204" pitchFamily="34" charset="0"/>
              </a:rPr>
              <a:t>sepsání několika legend</a:t>
            </a:r>
          </a:p>
          <a:p>
            <a:r>
              <a:rPr lang="cs-CZ" dirty="0">
                <a:latin typeface="Arial Narrow" panose="020B0606020202030204" pitchFamily="34" charset="0"/>
              </a:rPr>
              <a:t>svatořečen v roce 1204</a:t>
            </a:r>
          </a:p>
          <a:p>
            <a:r>
              <a:rPr lang="cs-CZ" dirty="0">
                <a:latin typeface="Arial Narrow" panose="020B0606020202030204" pitchFamily="34" charset="0"/>
              </a:rPr>
              <a:t>spíše lokální patron</a:t>
            </a:r>
          </a:p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51456B5-2D9F-4360-8B2B-2D1F5DEA1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809" y="1035788"/>
            <a:ext cx="3120272" cy="455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295623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arts-prezentace-16-9-cz-v11.potx" id="{850E93A8-45C9-4C23-9306-30E4FC2F50F2}" vid="{13F8A24C-E6A5-454D-8F66-47FE17FE1E3B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806</Words>
  <Application>Microsoft Office PowerPoint</Application>
  <PresentationFormat>Širokoúhlá obrazovka</PresentationFormat>
  <Paragraphs>107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Arial Narrow</vt:lpstr>
      <vt:lpstr>Tahoma</vt:lpstr>
      <vt:lpstr>Wingdings</vt:lpstr>
      <vt:lpstr>Prezentace_MU_CZ</vt:lpstr>
      <vt:lpstr>Čeští zemští patroni a jejich hagiografie</vt:lpstr>
      <vt:lpstr>Legenda Nascitur purpureus flos Boemicis</vt:lpstr>
      <vt:lpstr>Obraz svatého Vojtěcha v Brunově legendě</vt:lpstr>
      <vt:lpstr>Svatý Vojtěch</vt:lpstr>
      <vt:lpstr>Svatý Vojtěch</vt:lpstr>
      <vt:lpstr>Svatovojtěšské legendy</vt:lpstr>
      <vt:lpstr>Prezentace aplikace PowerPoint</vt:lpstr>
      <vt:lpstr>Pět svatých bratrů</vt:lpstr>
      <vt:lpstr>Svatý Prokop</vt:lpstr>
      <vt:lpstr>Legendy o svatém Prokopovi</vt:lpstr>
      <vt:lpstr>Prezentace aplikace PowerPoint</vt:lpstr>
      <vt:lpstr>Svatá Anežka</vt:lpstr>
      <vt:lpstr>Další svatí patroni českých zemí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Svatí a jejich kult ve středověku</dc:title>
  <dc:creator>Josef</dc:creator>
  <cp:lastModifiedBy>Libor Zajíc</cp:lastModifiedBy>
  <cp:revision>39</cp:revision>
  <cp:lastPrinted>1601-01-01T00:00:00Z</cp:lastPrinted>
  <dcterms:created xsi:type="dcterms:W3CDTF">2021-09-18T10:12:07Z</dcterms:created>
  <dcterms:modified xsi:type="dcterms:W3CDTF">2022-10-24T11:42:18Z</dcterms:modified>
</cp:coreProperties>
</file>