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80" r:id="rId4"/>
    <p:sldId id="278" r:id="rId5"/>
    <p:sldId id="283" r:id="rId6"/>
    <p:sldId id="258" r:id="rId7"/>
    <p:sldId id="281" r:id="rId8"/>
    <p:sldId id="259" r:id="rId9"/>
    <p:sldId id="282" r:id="rId10"/>
    <p:sldId id="279" r:id="rId11"/>
    <p:sldId id="284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81" y="2247895"/>
            <a:ext cx="464824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Konstantin a Metoděj jako </a:t>
            </a:r>
            <a:r>
              <a:rPr lang="cs-CZ" dirty="0" err="1"/>
              <a:t>christianizátoři</a:t>
            </a:r>
            <a:r>
              <a:rPr lang="cs-CZ" dirty="0"/>
              <a:t> Velké Moravy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text, roucho, oltář, tkanina&#10;&#10;Popis byl vytvořen automaticky">
            <a:extLst>
              <a:ext uri="{FF2B5EF4-FFF2-40B4-BE49-F238E27FC236}">
                <a16:creationId xmlns:a16="http://schemas.microsoft.com/office/drawing/2014/main" id="{6963E2C7-92C2-A027-8D0F-3C2FF544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9" y="990872"/>
            <a:ext cx="8003208" cy="48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95883A-926F-F68B-767A-5C6FC0305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A567A3-351F-66F6-2AD9-5FE4F676E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C4C75-37BC-BCF2-EAC2-AC08AAC1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43" y="378000"/>
            <a:ext cx="10753200" cy="451576"/>
          </a:xfrm>
        </p:spPr>
        <p:txBody>
          <a:bodyPr/>
          <a:lstStyle/>
          <a:p>
            <a:r>
              <a:rPr lang="cs-CZ" sz="3600" dirty="0"/>
              <a:t>Cyrilometodějské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86712-1CC2-12F9-33E0-4E20D1FAE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45622"/>
            <a:ext cx="10753200" cy="4566755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Moravsko-panonské legendy – </a:t>
            </a:r>
            <a:r>
              <a:rPr lang="cs-CZ" i="1" dirty="0">
                <a:latin typeface="Arial Narrow" panose="020B0606020202030204" pitchFamily="34" charset="0"/>
              </a:rPr>
              <a:t>Život svatého Konstantina </a:t>
            </a:r>
            <a:r>
              <a:rPr lang="cs-CZ" dirty="0">
                <a:latin typeface="Arial Narrow" panose="020B0606020202030204" pitchFamily="34" charset="0"/>
              </a:rPr>
              <a:t>a </a:t>
            </a:r>
            <a:r>
              <a:rPr lang="cs-CZ" i="1" dirty="0">
                <a:latin typeface="Arial Narrow" panose="020B0606020202030204" pitchFamily="34" charset="0"/>
              </a:rPr>
              <a:t>Život svatého Metoděje</a:t>
            </a:r>
            <a:r>
              <a:rPr lang="cs-CZ" dirty="0">
                <a:latin typeface="Arial Narrow" panose="020B0606020202030204" pitchFamily="34" charset="0"/>
              </a:rPr>
              <a:t> – vznikly na konci 9. století, autory byli jejich žáci, osobně je znali</a:t>
            </a:r>
          </a:p>
          <a:p>
            <a:r>
              <a:rPr lang="cs-CZ" i="1" dirty="0">
                <a:latin typeface="Arial Narrow" panose="020B0606020202030204" pitchFamily="34" charset="0"/>
              </a:rPr>
              <a:t>Pochvala sv. Konstantinu </a:t>
            </a:r>
            <a:r>
              <a:rPr lang="cs-CZ" dirty="0">
                <a:latin typeface="Arial Narrow" panose="020B0606020202030204" pitchFamily="34" charset="0"/>
              </a:rPr>
              <a:t>– vychází z přechozích textů, vznikla taktéž v 9. století, autorem sv. Kliment </a:t>
            </a:r>
            <a:r>
              <a:rPr lang="cs-CZ" dirty="0" err="1">
                <a:latin typeface="Arial Narrow" panose="020B0606020202030204" pitchFamily="34" charset="0"/>
              </a:rPr>
              <a:t>Ohridský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i="1" dirty="0">
                <a:latin typeface="Arial Narrow" panose="020B0606020202030204" pitchFamily="34" charset="0"/>
              </a:rPr>
              <a:t>Pochvalné slovo svatým Cyrilu a Metodu </a:t>
            </a:r>
            <a:r>
              <a:rPr lang="cs-CZ" dirty="0">
                <a:latin typeface="Arial Narrow" panose="020B0606020202030204" pitchFamily="34" charset="0"/>
              </a:rPr>
              <a:t>– podobně starý text</a:t>
            </a:r>
          </a:p>
          <a:p>
            <a:r>
              <a:rPr lang="cs-CZ" i="1" dirty="0" err="1">
                <a:latin typeface="Arial Narrow" panose="020B0606020202030204" pitchFamily="34" charset="0"/>
              </a:rPr>
              <a:t>Tempore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igitur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vznikla v 9. století v Římě, důraz na svatého Cyrila (Konstantina) a translaci těla sv. Klimenta do Říma</a:t>
            </a:r>
          </a:p>
          <a:p>
            <a:r>
              <a:rPr lang="cs-CZ" i="1" dirty="0" err="1">
                <a:latin typeface="Arial Narrow" panose="020B0606020202030204" pitchFamily="34" charset="0"/>
              </a:rPr>
              <a:t>Tempore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Michaelis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(legenda Moravská) – mladší latinská legenda, vznikla pravděpodobně na území Moravy</a:t>
            </a:r>
          </a:p>
          <a:p>
            <a:r>
              <a:rPr lang="cs-CZ" dirty="0">
                <a:latin typeface="Arial Narrow" panose="020B0606020202030204" pitchFamily="34" charset="0"/>
              </a:rPr>
              <a:t>zmínky v tzv. </a:t>
            </a:r>
            <a:r>
              <a:rPr lang="cs-CZ" i="1" dirty="0">
                <a:latin typeface="Arial Narrow" panose="020B0606020202030204" pitchFamily="34" charset="0"/>
              </a:rPr>
              <a:t>Kristiánově legendě</a:t>
            </a:r>
          </a:p>
          <a:p>
            <a:r>
              <a:rPr lang="cs-CZ" dirty="0">
                <a:latin typeface="Arial Narrow" panose="020B0606020202030204" pitchFamily="34" charset="0"/>
              </a:rPr>
              <a:t>všechny texty v edici </a:t>
            </a:r>
            <a:r>
              <a:rPr lang="cs-CZ" dirty="0" err="1">
                <a:latin typeface="Arial Narrow" panose="020B0606020202030204" pitchFamily="34" charset="0"/>
              </a:rPr>
              <a:t>Fontes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rerum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Bohemicarum</a:t>
            </a:r>
            <a:r>
              <a:rPr lang="cs-CZ" dirty="0">
                <a:latin typeface="Arial Narrow" panose="020B0606020202030204" pitchFamily="34" charset="0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210882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8C0D6-6F85-D7E6-9294-70E3C6DB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243D4-518D-D67A-FC62-5AEC73292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CF5FC0-97C7-EC85-8D5F-8543A5DE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9527"/>
            <a:ext cx="10753200" cy="451576"/>
          </a:xfrm>
        </p:spPr>
        <p:txBody>
          <a:bodyPr/>
          <a:lstStyle/>
          <a:p>
            <a:r>
              <a:rPr lang="cs-CZ" sz="3600" dirty="0"/>
              <a:t>Kult svatých Cyrila v Metoděje v českých zemích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F767B8-90DF-974D-B2CE-AA52A2A0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99544"/>
            <a:ext cx="8867883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úcta na Moravě díky jejich žákům</a:t>
            </a:r>
          </a:p>
          <a:p>
            <a:r>
              <a:rPr lang="cs-CZ" dirty="0">
                <a:latin typeface="Arial Narrow" panose="020B0606020202030204" pitchFamily="34" charset="0"/>
              </a:rPr>
              <a:t>přenesení kultu na Balkán a do Čech (Kristiánova legenda, Sázava)</a:t>
            </a:r>
          </a:p>
          <a:p>
            <a:r>
              <a:rPr lang="cs-CZ" dirty="0">
                <a:latin typeface="Arial Narrow" panose="020B0606020202030204" pitchFamily="34" charset="0"/>
              </a:rPr>
              <a:t>po velké schizmatu postupný útlum</a:t>
            </a:r>
          </a:p>
          <a:p>
            <a:r>
              <a:rPr lang="cs-CZ" dirty="0">
                <a:latin typeface="Arial Narrow" panose="020B0606020202030204" pitchFamily="34" charset="0"/>
              </a:rPr>
              <a:t>renesance v době vlády Přemysla Otakara II.</a:t>
            </a:r>
          </a:p>
          <a:p>
            <a:r>
              <a:rPr lang="cs-CZ" dirty="0">
                <a:latin typeface="Arial Narrow" panose="020B0606020202030204" pitchFamily="34" charset="0"/>
              </a:rPr>
              <a:t>vzestup významu v době vlády Karla IV.</a:t>
            </a:r>
          </a:p>
          <a:p>
            <a:r>
              <a:rPr lang="cs-CZ" dirty="0">
                <a:latin typeface="Arial Narrow" panose="020B0606020202030204" pitchFamily="34" charset="0"/>
              </a:rPr>
              <a:t>Morava v době baroka (ikonografie velehradské baziliky)</a:t>
            </a:r>
          </a:p>
          <a:p>
            <a:r>
              <a:rPr lang="cs-CZ" dirty="0">
                <a:latin typeface="Arial Narrow" panose="020B0606020202030204" pitchFamily="34" charset="0"/>
              </a:rPr>
              <a:t>v 19. století obrovský vzestup kultu – přenesení svátku na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5. července (1880 - papež Lev IX.), pravoslavní stále 11.5.</a:t>
            </a:r>
          </a:p>
          <a:p>
            <a:r>
              <a:rPr lang="cs-CZ" dirty="0">
                <a:latin typeface="Arial Narrow" panose="020B0606020202030204" pitchFamily="34" charset="0"/>
              </a:rPr>
              <a:t>vznikl velehradské poutní tradice</a:t>
            </a:r>
          </a:p>
          <a:p>
            <a:r>
              <a:rPr lang="cs-CZ" dirty="0">
                <a:latin typeface="Arial Narrow" panose="020B0606020202030204" pitchFamily="34" charset="0"/>
              </a:rPr>
              <a:t>Cyril a Metoděj </a:t>
            </a:r>
            <a:r>
              <a:rPr lang="cs-CZ" dirty="0" err="1">
                <a:latin typeface="Arial Narrow" panose="020B0606020202030204" pitchFamily="34" charset="0"/>
              </a:rPr>
              <a:t>spolupatrony</a:t>
            </a:r>
            <a:r>
              <a:rPr lang="cs-CZ" dirty="0">
                <a:latin typeface="Arial Narrow" panose="020B0606020202030204" pitchFamily="34" charset="0"/>
              </a:rPr>
              <a:t> Evropy (1980 - Jan Pavel II.)</a:t>
            </a:r>
          </a:p>
          <a:p>
            <a:endParaRPr lang="cs-CZ" dirty="0"/>
          </a:p>
        </p:txBody>
      </p:sp>
      <p:pic>
        <p:nvPicPr>
          <p:cNvPr id="5122" name="Picture 2" descr="Svatí Cyril a Metoděj - Rodon">
            <a:extLst>
              <a:ext uri="{FF2B5EF4-FFF2-40B4-BE49-F238E27FC236}">
                <a16:creationId xmlns:a16="http://schemas.microsoft.com/office/drawing/2014/main" id="{4C477E07-1879-2E52-2AF6-09786427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700" y="1045188"/>
            <a:ext cx="3548731" cy="46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2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sz="3600" dirty="0"/>
              <a:t>„Velká Morava“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45" y="1022440"/>
            <a:ext cx="11171709" cy="4609920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Jak se můžeme dívat na historii tohoto územního celku?</a:t>
            </a:r>
          </a:p>
          <a:p>
            <a:r>
              <a:rPr lang="cs-CZ" dirty="0">
                <a:latin typeface="Arial Narrow" panose="020B0606020202030204" pitchFamily="34" charset="0"/>
              </a:rPr>
              <a:t>Jak pohled na „Velkou Moravu“ ovlivňovaly dějiny 20. století?</a:t>
            </a:r>
          </a:p>
          <a:p>
            <a:r>
              <a:rPr lang="cs-CZ" dirty="0">
                <a:latin typeface="Arial Narrow" panose="020B0606020202030204" pitchFamily="34" charset="0"/>
              </a:rPr>
              <a:t>Co říkají o „Velké Moravě“ prameny? (přístup k pramenům vzniklých na území Francké říše)</a:t>
            </a:r>
          </a:p>
          <a:p>
            <a:r>
              <a:rPr lang="cs-CZ" dirty="0">
                <a:latin typeface="Arial Narrow" panose="020B0606020202030204" pitchFamily="34" charset="0"/>
              </a:rPr>
              <a:t>postavení vůči Francké říši, Byzanci a Svatému stolci</a:t>
            </a:r>
          </a:p>
          <a:p>
            <a:r>
              <a:rPr lang="cs-CZ" dirty="0">
                <a:latin typeface="Arial Narrow" panose="020B0606020202030204" pitchFamily="34" charset="0"/>
              </a:rPr>
              <a:t>dynastie </a:t>
            </a:r>
            <a:r>
              <a:rPr lang="cs-CZ" b="1" dirty="0" err="1">
                <a:latin typeface="Arial Narrow" panose="020B0606020202030204" pitchFamily="34" charset="0"/>
              </a:rPr>
              <a:t>Mojmírovců</a:t>
            </a:r>
            <a:r>
              <a:rPr lang="cs-CZ" dirty="0">
                <a:latin typeface="Arial Narrow" panose="020B0606020202030204" pitchFamily="34" charset="0"/>
              </a:rPr>
              <a:t> a její postavení – zpráva markraběte </a:t>
            </a:r>
            <a:r>
              <a:rPr lang="cs-CZ" dirty="0" err="1">
                <a:latin typeface="Arial Narrow" panose="020B0606020202030204" pitchFamily="34" charset="0"/>
              </a:rPr>
              <a:t>Aribona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b="1" dirty="0">
                <a:latin typeface="Arial Narrow" panose="020B0606020202030204" pitchFamily="34" charset="0"/>
              </a:rPr>
              <a:t>Mojmír</a:t>
            </a:r>
            <a:r>
              <a:rPr lang="cs-CZ" dirty="0">
                <a:latin typeface="Arial Narrow" panose="020B0606020202030204" pitchFamily="34" charset="0"/>
              </a:rPr>
              <a:t> - rok 846 - vzpoura proti východofranckému králi Ludvíku Němci (</a:t>
            </a:r>
            <a:r>
              <a:rPr lang="cs-CZ" dirty="0" err="1">
                <a:latin typeface="Arial Narrow" panose="020B0606020202030204" pitchFamily="34" charset="0"/>
              </a:rPr>
              <a:t>Fuldské</a:t>
            </a:r>
            <a:r>
              <a:rPr lang="cs-CZ" dirty="0">
                <a:latin typeface="Arial Narrow" panose="020B0606020202030204" pitchFamily="34" charset="0"/>
              </a:rPr>
              <a:t> anály) – role </a:t>
            </a:r>
            <a:r>
              <a:rPr lang="cs-CZ" dirty="0" err="1">
                <a:latin typeface="Arial Narrow" panose="020B0606020202030204" pitchFamily="34" charset="0"/>
              </a:rPr>
              <a:t>Pribiny</a:t>
            </a:r>
            <a:r>
              <a:rPr lang="cs-CZ" dirty="0">
                <a:latin typeface="Arial Narrow" panose="020B0606020202030204" pitchFamily="34" charset="0"/>
              </a:rPr>
              <a:t> a </a:t>
            </a:r>
            <a:r>
              <a:rPr lang="cs-CZ" dirty="0" err="1">
                <a:latin typeface="Arial Narrow" panose="020B0606020202030204" pitchFamily="34" charset="0"/>
              </a:rPr>
              <a:t>Kocela</a:t>
            </a:r>
            <a:r>
              <a:rPr lang="cs-CZ" dirty="0">
                <a:latin typeface="Arial Narrow" panose="020B0606020202030204" pitchFamily="34" charset="0"/>
              </a:rPr>
              <a:t> v rámci dějin Mojmírovské Moravy 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Rostislav</a:t>
            </a:r>
            <a:r>
              <a:rPr lang="cs-CZ" dirty="0">
                <a:latin typeface="Arial Narrow" panose="020B0606020202030204" pitchFamily="34" charset="0"/>
              </a:rPr>
              <a:t> (846 – 870) – opakovaný slib věrnosti, snaha o upevnění vlády díky církvi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Svatopluk</a:t>
            </a:r>
            <a:r>
              <a:rPr lang="cs-CZ" dirty="0">
                <a:latin typeface="Arial Narrow" panose="020B0606020202030204" pitchFamily="34" charset="0"/>
              </a:rPr>
              <a:t> (871 – 894) – komunikace s papeži a Východofranckou říší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Mojmír II.</a:t>
            </a:r>
            <a:r>
              <a:rPr lang="cs-CZ" dirty="0">
                <a:latin typeface="Arial Narrow" panose="020B0606020202030204" pitchFamily="34" charset="0"/>
              </a:rPr>
              <a:t> (894 – 906?) – role Maďarů při konci vlády </a:t>
            </a:r>
            <a:r>
              <a:rPr lang="cs-CZ" dirty="0" err="1">
                <a:latin typeface="Arial Narrow" panose="020B0606020202030204" pitchFamily="34" charset="0"/>
              </a:rPr>
              <a:t>Mojmírovců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1A7F57-28D3-5A5C-06E4-22CC0B570C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C10E44-5DAA-3B1E-9E3B-F8BDFCB38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5D9EA7-8B02-BE33-7B50-2119AEE5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B38117-59B6-2639-A85F-392FE8A4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Mapa štátu">
            <a:extLst>
              <a:ext uri="{FF2B5EF4-FFF2-40B4-BE49-F238E27FC236}">
                <a16:creationId xmlns:a16="http://schemas.microsoft.com/office/drawing/2014/main" id="{0799B108-6DEF-65DA-5520-F3DC2D38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39" y="252412"/>
            <a:ext cx="7763521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6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F2DC78-F891-9F32-29AC-2A5DFA5601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A2CA5A-B990-4839-9F29-CDCDC66C9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AACF99-3850-C976-E057-CFB8F035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64" y="369811"/>
            <a:ext cx="10753200" cy="451576"/>
          </a:xfrm>
        </p:spPr>
        <p:txBody>
          <a:bodyPr/>
          <a:lstStyle/>
          <a:p>
            <a:r>
              <a:rPr lang="cs-CZ" sz="3600" dirty="0"/>
              <a:t>Christianizace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946590-641C-4228-8601-FF1EDB1B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3592"/>
            <a:ext cx="10753200" cy="4139998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počátek christianizace z </a:t>
            </a:r>
            <a:r>
              <a:rPr lang="cs-CZ" b="1" dirty="0">
                <a:latin typeface="Arial Narrow" panose="020B0606020202030204" pitchFamily="34" charset="0"/>
              </a:rPr>
              <a:t>Východofrancké říše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b="1" dirty="0">
                <a:latin typeface="Arial Narrow" panose="020B0606020202030204" pitchFamily="34" charset="0"/>
              </a:rPr>
              <a:t>Pasov, Salzburg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r>
              <a:rPr lang="cs-CZ" dirty="0">
                <a:latin typeface="Arial Narrow" panose="020B0606020202030204" pitchFamily="34" charset="0"/>
              </a:rPr>
              <a:t>Karel Veliký pověřil v roce 800 salzburského arcibiskupa Arna šířením víry na nově dobytých územích Panonie</a:t>
            </a:r>
          </a:p>
          <a:p>
            <a:r>
              <a:rPr lang="cs-CZ" b="1" dirty="0" err="1">
                <a:latin typeface="Arial Narrow" panose="020B0606020202030204" pitchFamily="34" charset="0"/>
              </a:rPr>
              <a:t>Conversio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Bagoariorum</a:t>
            </a:r>
            <a:r>
              <a:rPr lang="cs-CZ" b="1" dirty="0">
                <a:latin typeface="Arial Narrow" panose="020B0606020202030204" pitchFamily="34" charset="0"/>
              </a:rPr>
              <a:t> et </a:t>
            </a:r>
            <a:r>
              <a:rPr lang="cs-CZ" b="1" dirty="0" err="1">
                <a:latin typeface="Arial Narrow" panose="020B0606020202030204" pitchFamily="34" charset="0"/>
              </a:rPr>
              <a:t>Carantanorum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přijetí křtu Moravany kolem let 829 - 833</a:t>
            </a:r>
          </a:p>
          <a:p>
            <a:r>
              <a:rPr lang="cs-CZ" dirty="0">
                <a:latin typeface="Arial Narrow" panose="020B0606020202030204" pitchFamily="34" charset="0"/>
              </a:rPr>
              <a:t>Mohučská synoda (854) – „</a:t>
            </a:r>
            <a:r>
              <a:rPr lang="cs-CZ" dirty="0" err="1">
                <a:latin typeface="Arial Narrow" panose="020B0606020202030204" pitchFamily="34" charset="0"/>
              </a:rPr>
              <a:t>Terra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Marahenses</a:t>
            </a:r>
            <a:r>
              <a:rPr lang="cs-CZ" dirty="0">
                <a:latin typeface="Arial Narrow" panose="020B0606020202030204" pitchFamily="34" charset="0"/>
              </a:rPr>
              <a:t> in </a:t>
            </a:r>
            <a:r>
              <a:rPr lang="cs-CZ" dirty="0" err="1">
                <a:latin typeface="Arial Narrow" panose="020B0606020202030204" pitchFamily="34" charset="0"/>
              </a:rPr>
              <a:t>rude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christiana</a:t>
            </a:r>
            <a:r>
              <a:rPr lang="cs-CZ" dirty="0">
                <a:latin typeface="Arial Narrow" panose="020B0606020202030204" pitchFamily="34" charset="0"/>
              </a:rPr>
              <a:t>“ (hrubé křesťanské mravy) </a:t>
            </a:r>
          </a:p>
          <a:p>
            <a:r>
              <a:rPr lang="cs-CZ" dirty="0">
                <a:latin typeface="Arial Narrow" panose="020B0606020202030204" pitchFamily="34" charset="0"/>
              </a:rPr>
              <a:t>nutnost církevní správy – ideálně biskupství – Rostislav se obrací v roce </a:t>
            </a:r>
            <a:r>
              <a:rPr lang="cs-CZ" b="1" dirty="0">
                <a:latin typeface="Arial Narrow" panose="020B0606020202030204" pitchFamily="34" charset="0"/>
              </a:rPr>
              <a:t>862</a:t>
            </a:r>
            <a:r>
              <a:rPr lang="cs-CZ" dirty="0">
                <a:latin typeface="Arial Narrow" panose="020B0606020202030204" pitchFamily="34" charset="0"/>
              </a:rPr>
              <a:t> do Říma – odkaz na Salzburg – nesouhlas – až pak Konstantinopol (Michal III., </a:t>
            </a:r>
            <a:r>
              <a:rPr lang="cs-CZ" dirty="0" err="1">
                <a:latin typeface="Arial Narrow" panose="020B0606020202030204" pitchFamily="34" charset="0"/>
              </a:rPr>
              <a:t>Fotios</a:t>
            </a:r>
            <a:r>
              <a:rPr lang="cs-CZ" dirty="0">
                <a:latin typeface="Arial Narrow" panose="020B0606020202030204" pitchFamily="34" charset="0"/>
              </a:rPr>
              <a:t> x papež Mikuláš I. a Bulhaři)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8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4E3F2C-3205-B46A-807D-D03D6B5C8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6C98CE-CEFB-0667-D29C-B5848C3EF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6B990F-20CF-F3DC-14DA-0DA0BA52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D0BD30-0264-EF78-8EDE-B066E9000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541E73-7849-63C6-307C-E7EDDCBC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25" y="115308"/>
            <a:ext cx="8865193" cy="59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6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8569"/>
            <a:ext cx="8763842" cy="451576"/>
          </a:xfrm>
        </p:spPr>
        <p:txBody>
          <a:bodyPr/>
          <a:lstStyle/>
          <a:p>
            <a:r>
              <a:rPr lang="cs-CZ" sz="3600" dirty="0"/>
              <a:t>Christianizace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60424"/>
            <a:ext cx="11048327" cy="4678532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863</a:t>
            </a:r>
            <a:r>
              <a:rPr lang="cs-CZ" dirty="0">
                <a:latin typeface="Arial Narrow" panose="020B0606020202030204" pitchFamily="34" charset="0"/>
              </a:rPr>
              <a:t> - příchod Konstantina s Metodějem (se souhlasem papeže)</a:t>
            </a:r>
          </a:p>
          <a:p>
            <a:r>
              <a:rPr lang="cs-CZ" dirty="0">
                <a:latin typeface="Arial Narrow" panose="020B0606020202030204" pitchFamily="34" charset="0"/>
              </a:rPr>
              <a:t>liturgie svatého Petra (ne sv. Jana Zlatoústého) </a:t>
            </a:r>
          </a:p>
          <a:p>
            <a:r>
              <a:rPr lang="cs-CZ" dirty="0">
                <a:latin typeface="Arial Narrow" panose="020B0606020202030204" pitchFamily="34" charset="0"/>
              </a:rPr>
              <a:t>výuka kněží, aby mohlo vzniknout biskupství</a:t>
            </a:r>
          </a:p>
          <a:p>
            <a:r>
              <a:rPr lang="cs-CZ" dirty="0">
                <a:latin typeface="Arial Narrow" panose="020B0606020202030204" pitchFamily="34" charset="0"/>
              </a:rPr>
              <a:t>869 – bula </a:t>
            </a:r>
            <a:r>
              <a:rPr lang="cs-CZ" b="1" dirty="0">
                <a:latin typeface="Arial Narrow" panose="020B0606020202030204" pitchFamily="34" charset="0"/>
              </a:rPr>
              <a:t>Gloria in </a:t>
            </a:r>
            <a:r>
              <a:rPr lang="cs-CZ" b="1" dirty="0" err="1">
                <a:latin typeface="Arial Narrow" panose="020B0606020202030204" pitchFamily="34" charset="0"/>
              </a:rPr>
              <a:t>excelsis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Deo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(Hadrián II.) – povolení staroslověnštiny v rámci liturgie – translace těla sv. Klimenta do Říma – Konstantin vstoupil do kláštera a téhož roku zemřel</a:t>
            </a:r>
          </a:p>
          <a:p>
            <a:r>
              <a:rPr lang="cs-CZ" dirty="0">
                <a:latin typeface="Arial Narrow" panose="020B0606020202030204" pitchFamily="34" charset="0"/>
              </a:rPr>
              <a:t>Metoděj obdržel titul misijního (arci)biskupa – odkaz na </a:t>
            </a:r>
            <a:r>
              <a:rPr lang="cs-CZ" dirty="0" err="1">
                <a:latin typeface="Arial Narrow" panose="020B0606020202030204" pitchFamily="34" charset="0"/>
              </a:rPr>
              <a:t>Sirmium</a:t>
            </a:r>
            <a:endParaRPr lang="cs-CZ" dirty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</a:rPr>
              <a:t>870 – 873 - zajetí Metoděje – porušení práv salzburského metropolity</a:t>
            </a:r>
          </a:p>
          <a:p>
            <a:r>
              <a:rPr lang="cs-CZ" b="1" dirty="0">
                <a:latin typeface="Arial Narrow" panose="020B0606020202030204" pitchFamily="34" charset="0"/>
              </a:rPr>
              <a:t>880</a:t>
            </a:r>
            <a:r>
              <a:rPr lang="cs-CZ" dirty="0">
                <a:latin typeface="Arial Narrow" panose="020B0606020202030204" pitchFamily="34" charset="0"/>
              </a:rPr>
              <a:t> – bula </a:t>
            </a:r>
            <a:r>
              <a:rPr lang="cs-CZ" b="1" dirty="0">
                <a:latin typeface="Arial Narrow" panose="020B0606020202030204" pitchFamily="34" charset="0"/>
              </a:rPr>
              <a:t>Industrie </a:t>
            </a:r>
            <a:r>
              <a:rPr lang="cs-CZ" b="1" dirty="0" err="1">
                <a:latin typeface="Arial Narrow" panose="020B0606020202030204" pitchFamily="34" charset="0"/>
              </a:rPr>
              <a:t>tuae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(Jan VIII.) – zřízení církevní provincie – </a:t>
            </a:r>
            <a:r>
              <a:rPr lang="cs-CZ" b="1" dirty="0">
                <a:latin typeface="Arial Narrow" panose="020B0606020202030204" pitchFamily="34" charset="0"/>
              </a:rPr>
              <a:t>Metoděj metropolitou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err="1">
                <a:latin typeface="Arial Narrow" panose="020B0606020202030204" pitchFamily="34" charset="0"/>
              </a:rPr>
              <a:t>Wiching</a:t>
            </a:r>
            <a:r>
              <a:rPr lang="cs-CZ" dirty="0">
                <a:latin typeface="Arial Narrow" panose="020B0606020202030204" pitchFamily="34" charset="0"/>
              </a:rPr>
              <a:t> sufragánem v Nitře – nefunkční církevní provincie – druhý biskup má být teprve poslán; </a:t>
            </a:r>
            <a:r>
              <a:rPr lang="cs-CZ" b="1" dirty="0">
                <a:latin typeface="Arial Narrow" panose="020B0606020202030204" pitchFamily="34" charset="0"/>
              </a:rPr>
              <a:t>ochrana svatého stolce </a:t>
            </a:r>
            <a:r>
              <a:rPr lang="cs-CZ" dirty="0">
                <a:latin typeface="Arial Narrow" panose="020B0606020202030204" pitchFamily="34" charset="0"/>
              </a:rPr>
              <a:t>pro Svatoplukovo panství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EFBFF9-70B0-1C14-4B07-83D479D47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7DEB6-3968-8E60-1D15-76089C567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8ECA1C-B22C-E8D0-A8F9-F527E376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C584C3-3761-487E-95B5-4C241CB22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25767A-E2FD-A12A-E85D-B4AB4051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57" y="667425"/>
            <a:ext cx="9525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2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9680"/>
            <a:ext cx="8730000" cy="451576"/>
          </a:xfrm>
        </p:spPr>
        <p:txBody>
          <a:bodyPr/>
          <a:lstStyle/>
          <a:p>
            <a:r>
              <a:rPr lang="cs-CZ" sz="3600" dirty="0"/>
              <a:t>Christianizace</a:t>
            </a:r>
            <a:r>
              <a:rPr lang="cs-CZ" dirty="0"/>
              <a:t>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34449"/>
            <a:ext cx="10852250" cy="4536069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885</a:t>
            </a:r>
            <a:r>
              <a:rPr lang="cs-CZ" dirty="0">
                <a:latin typeface="Arial Narrow" panose="020B0606020202030204" pitchFamily="34" charset="0"/>
              </a:rPr>
              <a:t> – </a:t>
            </a:r>
            <a:r>
              <a:rPr lang="cs-CZ" b="1" dirty="0">
                <a:latin typeface="Arial Narrow" panose="020B0606020202030204" pitchFamily="34" charset="0"/>
              </a:rPr>
              <a:t>Metodějova smrt </a:t>
            </a:r>
            <a:r>
              <a:rPr lang="cs-CZ" dirty="0">
                <a:latin typeface="Arial Narrow" panose="020B0606020202030204" pitchFamily="34" charset="0"/>
              </a:rPr>
              <a:t>– papež Štěpán V. zakázal používání liturgie ve slovanském jazyce</a:t>
            </a:r>
          </a:p>
          <a:p>
            <a:r>
              <a:rPr lang="cs-CZ" dirty="0">
                <a:latin typeface="Arial Narrow" panose="020B0606020202030204" pitchFamily="34" charset="0"/>
              </a:rPr>
              <a:t>900 – stížnost bavorských biskupů – Moravané si oholili hlavy a přebrali maďarský způsob života</a:t>
            </a:r>
          </a:p>
          <a:p>
            <a:r>
              <a:rPr lang="cs-CZ" dirty="0">
                <a:latin typeface="Arial Narrow" panose="020B0606020202030204" pitchFamily="34" charset="0"/>
              </a:rPr>
              <a:t>za vlády Mojmíra II. – vizitační cesta z popudu papeže Benedikta IV. (900-903)</a:t>
            </a:r>
          </a:p>
          <a:p>
            <a:r>
              <a:rPr lang="cs-CZ" dirty="0">
                <a:latin typeface="Arial Narrow" panose="020B0606020202030204" pitchFamily="34" charset="0"/>
              </a:rPr>
              <a:t>kusé zprávy o dalších biskupech</a:t>
            </a:r>
          </a:p>
          <a:p>
            <a:r>
              <a:rPr lang="cs-CZ" dirty="0">
                <a:latin typeface="Arial Narrow" panose="020B0606020202030204" pitchFamily="34" charset="0"/>
              </a:rPr>
              <a:t>opětovný zájem pasovského biskupa o oblast Moravy</a:t>
            </a:r>
          </a:p>
          <a:p>
            <a:r>
              <a:rPr lang="cs-CZ" dirty="0">
                <a:latin typeface="Arial Narrow" panose="020B0606020202030204" pitchFamily="34" charset="0"/>
              </a:rPr>
              <a:t>postupný vznik nových církevně-správních center – Praha (973), Ostřihom (1000) </a:t>
            </a:r>
          </a:p>
          <a:p>
            <a:r>
              <a:rPr lang="cs-CZ" dirty="0">
                <a:latin typeface="Arial Narrow" panose="020B0606020202030204" pitchFamily="34" charset="0"/>
              </a:rPr>
              <a:t>obnovení? olomouckého biskupství (1063)</a:t>
            </a:r>
          </a:p>
          <a:p>
            <a:r>
              <a:rPr lang="cs-CZ" dirty="0">
                <a:latin typeface="Arial Narrow" panose="020B0606020202030204" pitchFamily="34" charset="0"/>
              </a:rPr>
              <a:t>postupný úpadek liturgie ve slovanské jazyce na území českých zemí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(1080 Řehoř VII.; 1096 Břetislav II.)</a:t>
            </a:r>
          </a:p>
          <a:p>
            <a:endParaRPr lang="cs-CZ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F451B4-4132-56BD-1DEE-C235339EB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2B60B6-08A4-F281-3623-7CE227F14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046A02-3771-86E7-165A-49D47E93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B77736-ED9C-4F1C-0118-7E835409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404A96-A679-9CF7-BA95-D1623E9E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52" y="302016"/>
            <a:ext cx="8744597" cy="58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6666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762</Words>
  <Application>Microsoft Office PowerPoint</Application>
  <PresentationFormat>Širokoúhlá obrazovka</PresentationFormat>
  <Paragraphs>74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Tahoma</vt:lpstr>
      <vt:lpstr>Wingdings</vt:lpstr>
      <vt:lpstr>Prezentace_MU_CZ</vt:lpstr>
      <vt:lpstr>Konstantin a Metoděj jako christianizátoři Velké Moravy</vt:lpstr>
      <vt:lpstr>„Velká Morava“</vt:lpstr>
      <vt:lpstr>Prezentace aplikace PowerPoint</vt:lpstr>
      <vt:lpstr>Christianizace Velké Moravy</vt:lpstr>
      <vt:lpstr>Prezentace aplikace PowerPoint</vt:lpstr>
      <vt:lpstr>Christianizace Velké Moravy</vt:lpstr>
      <vt:lpstr>Prezentace aplikace PowerPoint</vt:lpstr>
      <vt:lpstr>Christianizace Velké Moravy</vt:lpstr>
      <vt:lpstr>Prezentace aplikace PowerPoint</vt:lpstr>
      <vt:lpstr>Cyrilometodějské legendy</vt:lpstr>
      <vt:lpstr>Kult svatých Cyrila v Metoděje v českých zemích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45</cp:revision>
  <cp:lastPrinted>1601-01-01T00:00:00Z</cp:lastPrinted>
  <dcterms:created xsi:type="dcterms:W3CDTF">2021-09-18T10:12:07Z</dcterms:created>
  <dcterms:modified xsi:type="dcterms:W3CDTF">2022-10-31T12:47:43Z</dcterms:modified>
</cp:coreProperties>
</file>