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6" r:id="rId3"/>
    <p:sldId id="258" r:id="rId4"/>
    <p:sldId id="259" r:id="rId5"/>
    <p:sldId id="277" r:id="rId6"/>
    <p:sldId id="278" r:id="rId7"/>
    <p:sldId id="279" r:id="rId8"/>
    <p:sldId id="283" r:id="rId9"/>
    <p:sldId id="294" r:id="rId10"/>
    <p:sldId id="280" r:id="rId11"/>
    <p:sldId id="281" r:id="rId12"/>
    <p:sldId id="284" r:id="rId13"/>
    <p:sldId id="293" r:id="rId14"/>
    <p:sldId id="282" r:id="rId15"/>
    <p:sldId id="287" r:id="rId16"/>
    <p:sldId id="292" r:id="rId17"/>
    <p:sldId id="285" r:id="rId18"/>
    <p:sldId id="288" r:id="rId19"/>
    <p:sldId id="289" r:id="rId20"/>
    <p:sldId id="290" r:id="rId21"/>
    <p:sldId id="286" r:id="rId22"/>
    <p:sldId id="291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91" y="2447604"/>
            <a:ext cx="464824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Poutě ve středověku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E396138E-4AA9-48ED-8762-95846CA1A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81" y="5066312"/>
            <a:ext cx="5246518" cy="6984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pic>
        <p:nvPicPr>
          <p:cNvPr id="8" name="Obrázek 7" descr="Obsah obrázku text, tkanina, lůžkoviny&#10;&#10;Popis byl vytvořen automaticky">
            <a:extLst>
              <a:ext uri="{FF2B5EF4-FFF2-40B4-BE49-F238E27FC236}">
                <a16:creationId xmlns:a16="http://schemas.microsoft.com/office/drawing/2014/main" id="{556BFD5A-CF38-D479-9746-AAA1A442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792" r="2846"/>
          <a:stretch/>
        </p:blipFill>
        <p:spPr>
          <a:xfrm>
            <a:off x="4137142" y="718402"/>
            <a:ext cx="7908352" cy="52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978E91-792C-8FD9-5C5D-4FBC9EB6BE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13E82E-6801-2B07-5742-3EA6E4EE9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5FE87A-22F9-24B6-0306-C15395DA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31" y="515814"/>
            <a:ext cx="10753200" cy="451576"/>
          </a:xfrm>
        </p:spPr>
        <p:txBody>
          <a:bodyPr/>
          <a:lstStyle/>
          <a:p>
            <a:r>
              <a:rPr lang="cs-CZ" sz="3600" dirty="0"/>
              <a:t>Křížové výpravy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EB1B88-1907-ED6C-4484-803407FAB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3" y="1359001"/>
            <a:ext cx="8131037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speciální druh poutí vyhlášených za určitým cílem – především na obranu víry, svatých míst či proti heretikům</a:t>
            </a:r>
          </a:p>
          <a:p>
            <a:r>
              <a:rPr lang="cs-CZ" dirty="0">
                <a:latin typeface="Arial Narrow" panose="020B0606020202030204" pitchFamily="34" charset="0"/>
              </a:rPr>
              <a:t>1095 vyhlášení 1. křížové výpravy (Urban II.)</a:t>
            </a:r>
          </a:p>
          <a:p>
            <a:r>
              <a:rPr lang="cs-CZ" dirty="0">
                <a:latin typeface="Arial Narrow" panose="020B0606020202030204" pitchFamily="34" charset="0"/>
              </a:rPr>
              <a:t>spontánní výprava chudiny (Petr Poustevník) – pogromy, rozmetáni v Malé Asii</a:t>
            </a:r>
          </a:p>
          <a:p>
            <a:r>
              <a:rPr lang="cs-CZ" dirty="0">
                <a:latin typeface="Arial Narrow" panose="020B0606020202030204" pitchFamily="34" charset="0"/>
              </a:rPr>
              <a:t>1099 dobyt Jeruzalém – vznik křižáckých držav (Jeruzalémské království, hrabství </a:t>
            </a:r>
            <a:r>
              <a:rPr lang="cs-CZ" dirty="0" err="1">
                <a:latin typeface="Arial Narrow" panose="020B0606020202030204" pitchFamily="34" charset="0"/>
              </a:rPr>
              <a:t>Edessa</a:t>
            </a:r>
            <a:r>
              <a:rPr lang="cs-CZ" dirty="0">
                <a:latin typeface="Arial Narrow" panose="020B0606020202030204" pitchFamily="34" charset="0"/>
              </a:rPr>
              <a:t>, knížectví Antiochie, hrabství Tripolis)</a:t>
            </a:r>
          </a:p>
          <a:p>
            <a:r>
              <a:rPr lang="cs-CZ" dirty="0">
                <a:latin typeface="Arial Narrow" panose="020B0606020202030204" pitchFamily="34" charset="0"/>
              </a:rPr>
              <a:t>1187 bitva u </a:t>
            </a:r>
            <a:r>
              <a:rPr lang="cs-CZ" dirty="0" err="1">
                <a:latin typeface="Arial Narrow" panose="020B0606020202030204" pitchFamily="34" charset="0"/>
              </a:rPr>
              <a:t>Hattínu</a:t>
            </a:r>
            <a:endParaRPr lang="cs-CZ" dirty="0">
              <a:latin typeface="Arial Narrow" panose="020B0606020202030204" pitchFamily="34" charset="0"/>
            </a:endParaRPr>
          </a:p>
          <a:p>
            <a:r>
              <a:rPr lang="cs-CZ" dirty="0">
                <a:latin typeface="Arial Narrow" panose="020B0606020202030204" pitchFamily="34" charset="0"/>
              </a:rPr>
              <a:t>1291 pád </a:t>
            </a:r>
            <a:r>
              <a:rPr lang="cs-CZ" dirty="0" err="1">
                <a:latin typeface="Arial Narrow" panose="020B0606020202030204" pitchFamily="34" charset="0"/>
              </a:rPr>
              <a:t>Akkonu</a:t>
            </a:r>
            <a:endParaRPr lang="cs-CZ" dirty="0">
              <a:latin typeface="Arial Narrow" panose="020B0606020202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874ACD-CEDE-5BA5-E28E-FB509F91E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02" y="650774"/>
            <a:ext cx="3895298" cy="48482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7EA4C8-F13B-CEBA-5F45-3372D86D8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38" y="4946475"/>
            <a:ext cx="2301186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1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BDAADD-CB18-68C5-CDB2-CBE4BB957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64195-B106-893D-6E47-810606BA1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B10D6A-60B0-BB6B-F2E4-57447BBD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1292"/>
            <a:ext cx="10753200" cy="451576"/>
          </a:xfrm>
        </p:spPr>
        <p:txBody>
          <a:bodyPr/>
          <a:lstStyle/>
          <a:p>
            <a:r>
              <a:rPr lang="cs-CZ" sz="3600" dirty="0"/>
              <a:t>Ad </a:t>
            </a:r>
            <a:r>
              <a:rPr lang="cs-CZ" sz="3600" dirty="0" err="1"/>
              <a:t>limina</a:t>
            </a:r>
            <a:r>
              <a:rPr lang="cs-CZ" sz="3600" dirty="0"/>
              <a:t> </a:t>
            </a:r>
            <a:r>
              <a:rPr lang="cs-CZ" sz="3600" dirty="0" err="1"/>
              <a:t>apostolorum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D09340-BF44-AB53-BB72-0D2B47D5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560435"/>
            <a:ext cx="8415122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rozšíření spojeno v růstem významu Říma a papežství</a:t>
            </a:r>
          </a:p>
          <a:p>
            <a:r>
              <a:rPr lang="cs-CZ" dirty="0">
                <a:latin typeface="Arial Narrow" panose="020B0606020202030204" pitchFamily="34" charset="0"/>
              </a:rPr>
              <a:t>relativní dostupnost</a:t>
            </a:r>
          </a:p>
          <a:p>
            <a:r>
              <a:rPr lang="cs-CZ" dirty="0">
                <a:latin typeface="Arial Narrow" panose="020B0606020202030204" pitchFamily="34" charset="0"/>
              </a:rPr>
              <a:t>často součást diplomatické cesty ke Svatému stolci</a:t>
            </a:r>
          </a:p>
          <a:p>
            <a:r>
              <a:rPr lang="cs-CZ" dirty="0">
                <a:latin typeface="Arial Narrow" panose="020B0606020202030204" pitchFamily="34" charset="0"/>
              </a:rPr>
              <a:t>hroby apoštolů a nespočet dalších míst</a:t>
            </a:r>
          </a:p>
          <a:p>
            <a:r>
              <a:rPr lang="cs-CZ" dirty="0">
                <a:latin typeface="Arial Narrow" panose="020B0606020202030204" pitchFamily="34" charset="0"/>
              </a:rPr>
              <a:t>sv. Petr ve Vatikánu, sv. Pavel za hradbami, sv. Vavřinec,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sv. Anežka, sv. Cecílie, sv. Pankrác, Santa </a:t>
            </a:r>
            <a:r>
              <a:rPr lang="cs-CZ" dirty="0" err="1">
                <a:latin typeface="Arial Narrow" panose="020B0606020202030204" pitchFamily="34" charset="0"/>
              </a:rPr>
              <a:t>Magia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Maggiore</a:t>
            </a:r>
            <a:r>
              <a:rPr lang="cs-CZ" dirty="0">
                <a:latin typeface="Arial Narrow" panose="020B0606020202030204" pitchFamily="34" charset="0"/>
              </a:rPr>
              <a:t>, Laterán, ...)</a:t>
            </a:r>
          </a:p>
          <a:p>
            <a:r>
              <a:rPr lang="cs-CZ" dirty="0">
                <a:latin typeface="Arial Narrow" panose="020B0606020202030204" pitchFamily="34" charset="0"/>
              </a:rPr>
              <a:t>množství poutníků z českých zemí – záměr sv. Václava,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Mlada, sv. Vojtěch, biskup Ondřej, zbožná žena Milejší, ...)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C596C4D-7261-6477-2395-AC9DC9960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54" y="493680"/>
            <a:ext cx="3550059" cy="52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6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0807FA-E26E-740B-794D-AC92642FFF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BD5538-58ED-D6E5-F0B6-9A44FED3B9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582674-4655-D23D-38F9-B9214CC0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18CB72A4-1D20-8678-951F-3C391155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0" y="151442"/>
            <a:ext cx="10227500" cy="5755351"/>
          </a:xfrm>
        </p:spPr>
      </p:pic>
    </p:spTree>
    <p:extLst>
      <p:ext uri="{BB962C8B-B14F-4D97-AF65-F5344CB8AC3E}">
        <p14:creationId xmlns:p14="http://schemas.microsoft.com/office/powerpoint/2010/main" val="362602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DAADBA-9C5B-51B9-6738-3156BAB46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CEA5AF-124E-8E17-BE7A-35911FDAA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907B62-86B5-A358-91B4-EC7E535F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01DA7C-60BC-5E66-441E-12DEAF5F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67DA7B-0291-E222-CA2A-69313B16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93200"/>
            <a:ext cx="1143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2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BE797C-6965-0EE8-0DA7-A532CB369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1D3A5D-E868-1636-303B-8A18FB9DD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031E14-9C99-6E0C-6854-DB650A58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2" y="574424"/>
            <a:ext cx="10753200" cy="451576"/>
          </a:xfrm>
        </p:spPr>
        <p:txBody>
          <a:bodyPr/>
          <a:lstStyle/>
          <a:p>
            <a:r>
              <a:rPr lang="cs-CZ" sz="3600" dirty="0" err="1"/>
              <a:t>Compostela</a:t>
            </a:r>
            <a:r>
              <a:rPr lang="cs-CZ" sz="3600" dirty="0"/>
              <a:t> - </a:t>
            </a:r>
            <a:r>
              <a:rPr lang="cs-CZ" sz="3600" dirty="0" err="1"/>
              <a:t>Camino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B1248D-D236-C3DA-75C6-FF6DAA67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527355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nejznámější poutní trasa na světě – několik větví</a:t>
            </a:r>
          </a:p>
          <a:p>
            <a:r>
              <a:rPr lang="cs-CZ" dirty="0">
                <a:latin typeface="Arial Narrow" panose="020B0606020202030204" pitchFamily="34" charset="0"/>
              </a:rPr>
              <a:t>symbolem pouti je svatojakubská mušle</a:t>
            </a:r>
          </a:p>
          <a:p>
            <a:r>
              <a:rPr lang="cs-CZ" dirty="0">
                <a:latin typeface="Arial Narrow" panose="020B0606020202030204" pitchFamily="34" charset="0"/>
              </a:rPr>
              <a:t>počátek poutního místa v 10. století – nalezení hrobu sv. Jakuba</a:t>
            </a:r>
          </a:p>
          <a:p>
            <a:r>
              <a:rPr lang="cs-CZ" dirty="0">
                <a:latin typeface="Arial Narrow" panose="020B0606020202030204" pitchFamily="34" charset="0"/>
              </a:rPr>
              <a:t>vzestup v 11. století</a:t>
            </a:r>
          </a:p>
          <a:p>
            <a:r>
              <a:rPr lang="cs-CZ" i="1" dirty="0">
                <a:latin typeface="Arial Narrow" panose="020B0606020202030204" pitchFamily="34" charset="0"/>
              </a:rPr>
              <a:t>Liber </a:t>
            </a:r>
            <a:r>
              <a:rPr lang="cs-CZ" i="1" dirty="0" err="1">
                <a:latin typeface="Arial Narrow" panose="020B0606020202030204" pitchFamily="34" charset="0"/>
              </a:rPr>
              <a:t>Sancti</a:t>
            </a:r>
            <a:r>
              <a:rPr lang="cs-CZ" i="1" dirty="0">
                <a:latin typeface="Arial Narrow" panose="020B0606020202030204" pitchFamily="34" charset="0"/>
              </a:rPr>
              <a:t> Jacobi </a:t>
            </a:r>
            <a:r>
              <a:rPr lang="cs-CZ" dirty="0">
                <a:latin typeface="Arial Narrow" panose="020B0606020202030204" pitchFamily="34" charset="0"/>
              </a:rPr>
              <a:t>– manuál pro poutníky z 12. století </a:t>
            </a:r>
          </a:p>
          <a:p>
            <a:r>
              <a:rPr lang="cs-CZ" dirty="0">
                <a:latin typeface="Arial Narrow" panose="020B0606020202030204" pitchFamily="34" charset="0"/>
              </a:rPr>
              <a:t>pouť vykonala řada význačných osobností</a:t>
            </a:r>
          </a:p>
          <a:p>
            <a:r>
              <a:rPr lang="cs-CZ" dirty="0">
                <a:latin typeface="Arial Narrow" panose="020B0606020202030204" pitchFamily="34" charset="0"/>
              </a:rPr>
              <a:t>v českých zemích záchytný bod v Praze – minoritský klášter u  sv. Jakuba</a:t>
            </a:r>
          </a:p>
          <a:p>
            <a:r>
              <a:rPr lang="cs-CZ" dirty="0">
                <a:latin typeface="Arial Narrow" panose="020B0606020202030204" pitchFamily="34" charset="0"/>
              </a:rPr>
              <a:t>množství poutníků z českých zemí až od 14. století</a:t>
            </a:r>
          </a:p>
          <a:p>
            <a:endParaRPr lang="cs-CZ" dirty="0"/>
          </a:p>
        </p:txBody>
      </p:sp>
      <p:pic>
        <p:nvPicPr>
          <p:cNvPr id="7" name="Obrázek 6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7D574D7E-5AB6-282E-23FF-40EB67046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27889"/>
          <a:stretch/>
        </p:blipFill>
        <p:spPr>
          <a:xfrm>
            <a:off x="8137275" y="204787"/>
            <a:ext cx="35147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7B6738-56D0-6827-E676-7E16CBB1D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E55433-51AB-7934-2999-E642141D6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1C3347-D1D6-FD01-0A41-5072EA5D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A2CF83-8117-573B-4B1B-F7C0A616C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A3F510-23E2-4132-29F9-70D94FDB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13" y="0"/>
            <a:ext cx="8148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721C26-D254-F36A-D201-FCEABAD5A3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0030E9-1DCA-7BBD-8683-E1386502C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8862C8-6CEF-A690-9C4C-49847BC8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5ED3E2-7448-70D8-ED09-3F3000B4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890B83-3B6F-1E7D-7313-F40C2301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9" y="163945"/>
            <a:ext cx="5146995" cy="65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DD56E7C-1FA7-9658-5B1E-0E7F3E6F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26" y="1187041"/>
            <a:ext cx="6725874" cy="44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1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8D37D6-260F-016D-09BD-B0E03F25D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B536BB-42E9-B8FA-549F-38B94783C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952D8A-7A63-3C85-8660-34C02DF6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00087"/>
            <a:ext cx="10753200" cy="451576"/>
          </a:xfrm>
        </p:spPr>
        <p:txBody>
          <a:bodyPr/>
          <a:lstStyle/>
          <a:p>
            <a:r>
              <a:rPr lang="cs-CZ" sz="3600" dirty="0"/>
              <a:t>Další významná poutní místa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335DE1-840F-FD6D-6FE7-6249F65A0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688267"/>
            <a:ext cx="10753200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Konstantinopol – množství chrámů a relikvií</a:t>
            </a:r>
          </a:p>
          <a:p>
            <a:r>
              <a:rPr lang="cs-CZ" dirty="0" err="1">
                <a:latin typeface="Arial Narrow" panose="020B0606020202030204" pitchFamily="34" charset="0"/>
              </a:rPr>
              <a:t>Tours</a:t>
            </a:r>
            <a:r>
              <a:rPr lang="cs-CZ" dirty="0">
                <a:latin typeface="Arial Narrow" panose="020B0606020202030204" pitchFamily="34" charset="0"/>
              </a:rPr>
              <a:t> – hrob sv. Martina</a:t>
            </a:r>
          </a:p>
          <a:p>
            <a:r>
              <a:rPr lang="cs-CZ" dirty="0">
                <a:latin typeface="Arial Narrow" panose="020B0606020202030204" pitchFamily="34" charset="0"/>
              </a:rPr>
              <a:t>Kolín, Cáchy, Trevír, Mohuč, Maastricht – relikvie</a:t>
            </a:r>
          </a:p>
          <a:p>
            <a:r>
              <a:rPr lang="cs-CZ" dirty="0">
                <a:latin typeface="Arial Narrow" panose="020B0606020202030204" pitchFamily="34" charset="0"/>
              </a:rPr>
              <a:t>Bari – hrob sv. Mikuláše</a:t>
            </a:r>
          </a:p>
          <a:p>
            <a:r>
              <a:rPr lang="cs-CZ" dirty="0">
                <a:latin typeface="Arial Narrow" panose="020B0606020202030204" pitchFamily="34" charset="0"/>
              </a:rPr>
              <a:t>Milán – hrob sv. Ambrože</a:t>
            </a:r>
          </a:p>
          <a:p>
            <a:r>
              <a:rPr lang="cs-CZ" dirty="0">
                <a:latin typeface="Arial Narrow" panose="020B0606020202030204" pitchFamily="34" charset="0"/>
              </a:rPr>
              <a:t>Benátky – hrob sv. Marka</a:t>
            </a:r>
          </a:p>
          <a:p>
            <a:r>
              <a:rPr lang="cs-CZ" dirty="0">
                <a:latin typeface="Arial Narrow" panose="020B0606020202030204" pitchFamily="34" charset="0"/>
              </a:rPr>
              <a:t>Paříž – Svatá kaple a opatství Saint-Denise</a:t>
            </a:r>
          </a:p>
          <a:p>
            <a:r>
              <a:rPr lang="cs-CZ" dirty="0">
                <a:latin typeface="Arial Narrow" panose="020B0606020202030204" pitchFamily="34" charset="0"/>
              </a:rPr>
              <a:t>Canterbury – hrob sv. Tomáše </a:t>
            </a:r>
            <a:r>
              <a:rPr lang="cs-CZ" dirty="0" err="1">
                <a:latin typeface="Arial Narrow" panose="020B0606020202030204" pitchFamily="34" charset="0"/>
              </a:rPr>
              <a:t>Becketa</a:t>
            </a:r>
            <a:endParaRPr lang="cs-CZ" dirty="0">
              <a:latin typeface="Arial Narrow" panose="020B0606020202030204" pitchFamily="34" charset="0"/>
            </a:endParaRPr>
          </a:p>
          <a:p>
            <a:r>
              <a:rPr lang="cs-CZ" dirty="0">
                <a:latin typeface="Arial Narrow" panose="020B0606020202030204" pitchFamily="34" charset="0"/>
              </a:rPr>
              <a:t>Praha – ukazování svatých ostatků na Dobytčím trhu</a:t>
            </a:r>
          </a:p>
          <a:p>
            <a:endParaRPr lang="cs-CZ" dirty="0"/>
          </a:p>
        </p:txBody>
      </p:sp>
      <p:pic>
        <p:nvPicPr>
          <p:cNvPr id="7" name="Obrázek 6" descr="Obsah obrázku budova, staré, oltář&#10;&#10;Popis byl vytvořen automaticky">
            <a:extLst>
              <a:ext uri="{FF2B5EF4-FFF2-40B4-BE49-F238E27FC236}">
                <a16:creationId xmlns:a16="http://schemas.microsoft.com/office/drawing/2014/main" id="{81127B1A-69CA-5C46-018F-61BF4307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1" y="700087"/>
            <a:ext cx="4486183" cy="45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3FDDE7-A3AB-D522-D80A-A823E15C9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157342-C0B6-C440-D02B-5A8E9BAF9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A72D97-C877-5470-C3F8-20CBF8B2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599104-B736-B15D-8226-BE1F31EB7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DB0459-436B-4D00-ED03-BD06FDB1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83" y="496683"/>
            <a:ext cx="8324033" cy="55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9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1259F3-B9AE-6636-5457-E4F0D06388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E3DBCF-6CD0-D066-D279-54B875184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C49853-7C3C-5439-C18D-9D0F6972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2DC51A-C4F6-7C17-2B91-5867D8C3D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900E3D-D94B-DC01-D446-A0C90249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66" y="378000"/>
            <a:ext cx="9675446" cy="54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A2A26-DBF1-43F3-9CFA-59CE4B370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33F992-5044-499A-920B-548D69D68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E86AEB-5AAA-4C76-B0CB-A816BD39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0838"/>
            <a:ext cx="10753200" cy="451576"/>
          </a:xfrm>
        </p:spPr>
        <p:txBody>
          <a:bodyPr/>
          <a:lstStyle/>
          <a:p>
            <a:r>
              <a:rPr lang="cs-CZ" sz="3600" dirty="0"/>
              <a:t>Co je to pouť?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E1248B-42DE-4195-A7BF-7F1E248A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88" y="1506175"/>
            <a:ext cx="6687299" cy="4609920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putovaní za určitým cílem – nemusí být pouze náboženský</a:t>
            </a:r>
          </a:p>
          <a:p>
            <a:r>
              <a:rPr lang="cs-CZ" dirty="0">
                <a:latin typeface="Arial Narrow" panose="020B0606020202030204" pitchFamily="34" charset="0"/>
              </a:rPr>
              <a:t>v rámci náboženství cesta na dané poutní místo</a:t>
            </a:r>
          </a:p>
          <a:p>
            <a:r>
              <a:rPr lang="cs-CZ" dirty="0">
                <a:latin typeface="Arial Narrow" panose="020B0606020202030204" pitchFamily="34" charset="0"/>
              </a:rPr>
              <a:t>vyslyšení modlitby, vidina možného zázraku</a:t>
            </a:r>
          </a:p>
          <a:p>
            <a:r>
              <a:rPr lang="cs-CZ" dirty="0">
                <a:latin typeface="Arial Narrow" panose="020B0606020202030204" pitchFamily="34" charset="0"/>
              </a:rPr>
              <a:t>pouť jako kajícná cesta, součást trestu nebo poděkování Bohu (velmož Vilém)</a:t>
            </a:r>
          </a:p>
          <a:p>
            <a:r>
              <a:rPr lang="cs-CZ" dirty="0">
                <a:latin typeface="Arial Narrow" panose="020B0606020202030204" pitchFamily="34" charset="0"/>
              </a:rPr>
              <a:t>v potaz je nutné brát i jiné důvody pro vykonání pouti – vyplnění volného času, touha po poznání, místo setkávání</a:t>
            </a:r>
          </a:p>
          <a:p>
            <a:pPr marL="72000" indent="0">
              <a:buNone/>
            </a:pPr>
            <a:endParaRPr lang="cs-CZ" dirty="0">
              <a:latin typeface="Arial Narrow" panose="020B0606020202030204" pitchFamily="34" charset="0"/>
            </a:endParaRPr>
          </a:p>
        </p:txBody>
      </p:sp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4A0C9576-F61E-798F-7560-1F598302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26" y="716626"/>
            <a:ext cx="4217686" cy="50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3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270968-77D0-7EA7-77C6-3D39A8318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16A776-EC39-3C63-C28D-1CF0462E8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5C2E72-18FE-D8EA-8410-67B818C9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849718-FAD3-82EA-398B-3D0015870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A31134-F749-460F-32C8-BB29E042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45" y="624762"/>
            <a:ext cx="8743742" cy="53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43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F15B3E-2E7F-B061-5237-9888C989F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7DD7B-352C-E3BB-364E-61BAD22EB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60E322-718C-066A-64A1-A2C3381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12" y="590169"/>
            <a:ext cx="10753200" cy="451576"/>
          </a:xfrm>
        </p:spPr>
        <p:txBody>
          <a:bodyPr/>
          <a:lstStyle/>
          <a:p>
            <a:r>
              <a:rPr lang="cs-CZ" sz="3600" dirty="0"/>
              <a:t>Lokální poutní místa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C104668-9600-ABAB-8AF6-009BEABC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6257"/>
            <a:ext cx="10753200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Praha – hroby sv. Václava, Vojtěcha a Ludmily</a:t>
            </a:r>
          </a:p>
          <a:p>
            <a:r>
              <a:rPr lang="cs-CZ" dirty="0">
                <a:latin typeface="Arial Narrow" panose="020B0606020202030204" pitchFamily="34" charset="0"/>
              </a:rPr>
              <a:t>Stará Boleslav </a:t>
            </a:r>
          </a:p>
          <a:p>
            <a:r>
              <a:rPr lang="cs-CZ" dirty="0">
                <a:latin typeface="Arial Narrow" panose="020B0606020202030204" pitchFamily="34" charset="0"/>
              </a:rPr>
              <a:t>Sázava – hrob sv. Prokopa</a:t>
            </a:r>
          </a:p>
          <a:p>
            <a:r>
              <a:rPr lang="cs-CZ" dirty="0">
                <a:latin typeface="Arial Narrow" panose="020B0606020202030204" pitchFamily="34" charset="0"/>
              </a:rPr>
              <a:t>Hnězdno – původní hrob sv. Vojtěcha</a:t>
            </a:r>
          </a:p>
          <a:p>
            <a:r>
              <a:rPr lang="cs-CZ" dirty="0">
                <a:latin typeface="Arial Narrow" panose="020B0606020202030204" pitchFamily="34" charset="0"/>
              </a:rPr>
              <a:t>Stoličný Bělehrad – hrob sv. Štěpána</a:t>
            </a:r>
          </a:p>
          <a:p>
            <a:r>
              <a:rPr lang="cs-CZ" dirty="0">
                <a:latin typeface="Arial Narrow" panose="020B0606020202030204" pitchFamily="34" charset="0"/>
              </a:rPr>
              <a:t>Salzburg – hroby svatých Ruperta a Virgila</a:t>
            </a:r>
          </a:p>
          <a:p>
            <a:r>
              <a:rPr lang="cs-CZ" dirty="0" err="1">
                <a:latin typeface="Arial Narrow" panose="020B0606020202030204" pitchFamily="34" charset="0"/>
              </a:rPr>
              <a:t>Mariazell</a:t>
            </a:r>
            <a:r>
              <a:rPr lang="cs-CZ" dirty="0">
                <a:latin typeface="Arial Narrow" panose="020B0606020202030204" pitchFamily="34" charset="0"/>
              </a:rPr>
              <a:t> – mariánské poutní místo</a:t>
            </a:r>
          </a:p>
          <a:p>
            <a:r>
              <a:rPr lang="cs-CZ" dirty="0" err="1">
                <a:latin typeface="Arial Narrow" panose="020B0606020202030204" pitchFamily="34" charset="0"/>
              </a:rPr>
              <a:t>Freising</a:t>
            </a:r>
            <a:r>
              <a:rPr lang="cs-CZ" dirty="0">
                <a:latin typeface="Arial Narrow" panose="020B0606020202030204" pitchFamily="34" charset="0"/>
              </a:rPr>
              <a:t> – hrob sv. </a:t>
            </a:r>
            <a:r>
              <a:rPr lang="cs-CZ" dirty="0" err="1">
                <a:latin typeface="Arial Narrow" panose="020B0606020202030204" pitchFamily="34" charset="0"/>
              </a:rPr>
              <a:t>Korbiniána</a:t>
            </a:r>
            <a:endParaRPr lang="cs-CZ" dirty="0">
              <a:latin typeface="Arial Narrow" panose="020B0606020202030204" pitchFamily="34" charset="0"/>
            </a:endParaRPr>
          </a:p>
          <a:p>
            <a:r>
              <a:rPr lang="cs-CZ" dirty="0">
                <a:latin typeface="Arial Narrow" panose="020B0606020202030204" pitchFamily="34" charset="0"/>
              </a:rPr>
              <a:t>Řezno – hrob sv. </a:t>
            </a:r>
            <a:r>
              <a:rPr lang="cs-CZ" dirty="0" err="1">
                <a:latin typeface="Arial Narrow" panose="020B0606020202030204" pitchFamily="34" charset="0"/>
              </a:rPr>
              <a:t>Jimrama</a:t>
            </a:r>
            <a:endParaRPr lang="cs-CZ" dirty="0">
              <a:latin typeface="Arial Narrow" panose="020B0606020202030204" pitchFamily="34" charset="0"/>
            </a:endParaRPr>
          </a:p>
          <a:p>
            <a:pPr marL="72000" indent="0">
              <a:buNone/>
            </a:pPr>
            <a:endParaRPr lang="cs-CZ" dirty="0">
              <a:latin typeface="Arial Narrow" panose="020B0606020202030204" pitchFamily="34" charset="0"/>
            </a:endParaRPr>
          </a:p>
          <a:p>
            <a:endParaRPr lang="cs-CZ" dirty="0"/>
          </a:p>
        </p:txBody>
      </p:sp>
      <p:pic>
        <p:nvPicPr>
          <p:cNvPr id="9" name="Obrázek 8" descr="Obsah obrázku obloha, exteriér, cihla, staré&#10;&#10;Popis byl vytvořen automaticky">
            <a:extLst>
              <a:ext uri="{FF2B5EF4-FFF2-40B4-BE49-F238E27FC236}">
                <a16:creationId xmlns:a16="http://schemas.microsoft.com/office/drawing/2014/main" id="{07E6E31B-C1DB-0EB6-7E0D-97C5F186D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4"/>
          <a:stretch/>
        </p:blipFill>
        <p:spPr>
          <a:xfrm rot="5400000">
            <a:off x="6731179" y="620197"/>
            <a:ext cx="5561160" cy="50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9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5B7E4-65FA-0601-8D98-D1E281D50B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F8FCB-9BE1-53C3-D5E2-1272B8A623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41C847-6896-CFD6-EFD3-EB7DC0A1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FBE9F6-D689-7853-A643-9CBE18B2F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571B6C-FD4C-0840-9155-92E214C7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63224"/>
            <a:ext cx="4897153" cy="65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D1B4C9-529A-C498-DC18-50C8D7AC4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956" r="6971" b="-956"/>
          <a:stretch/>
        </p:blipFill>
        <p:spPr bwMode="auto">
          <a:xfrm>
            <a:off x="5617153" y="562399"/>
            <a:ext cx="6235839" cy="520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5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8E5EC3-0441-4AE8-8DE2-7949FEABB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1E47E-51F3-4D37-A852-40C736AA6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0236EA-4F91-48EE-A3E5-8A58D69E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2" y="691186"/>
            <a:ext cx="8763842" cy="451576"/>
          </a:xfrm>
        </p:spPr>
        <p:txBody>
          <a:bodyPr/>
          <a:lstStyle/>
          <a:p>
            <a:r>
              <a:rPr lang="cs-CZ" sz="3600" dirty="0"/>
              <a:t>Význam poutí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C385CC-3960-4DD2-839E-E9932E56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5468"/>
            <a:ext cx="6365625" cy="4678532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význam náboženský – duchovní pohnutky pro vykonání poutě</a:t>
            </a:r>
          </a:p>
          <a:p>
            <a:r>
              <a:rPr lang="cs-CZ" dirty="0">
                <a:latin typeface="Arial Narrow" panose="020B0606020202030204" pitchFamily="34" charset="0"/>
              </a:rPr>
              <a:t>kulturní výměna – zkušenosti a různé suvenýry</a:t>
            </a:r>
          </a:p>
          <a:p>
            <a:r>
              <a:rPr lang="cs-CZ" dirty="0">
                <a:latin typeface="Arial Narrow" panose="020B0606020202030204" pitchFamily="34" charset="0"/>
              </a:rPr>
              <a:t>šíření kultů svatých – darování ostatků</a:t>
            </a:r>
          </a:p>
          <a:p>
            <a:r>
              <a:rPr lang="cs-CZ" dirty="0">
                <a:latin typeface="Arial Narrow" panose="020B0606020202030204" pitchFamily="34" charset="0"/>
              </a:rPr>
              <a:t>vytváření kontaktů</a:t>
            </a:r>
          </a:p>
          <a:p>
            <a:r>
              <a:rPr lang="cs-CZ" dirty="0">
                <a:latin typeface="Arial Narrow" panose="020B0606020202030204" pitchFamily="34" charset="0"/>
              </a:rPr>
              <a:t>křížové výpravy jako speciální typ poutí</a:t>
            </a:r>
          </a:p>
          <a:p>
            <a:r>
              <a:rPr lang="cs-CZ" dirty="0">
                <a:latin typeface="Arial Narrow" panose="020B0606020202030204" pitchFamily="34" charset="0"/>
              </a:rPr>
              <a:t>ekonomická stránka pouti – kdo si ji mohl dovolit, jak náročnou pouť mohl zvolit</a:t>
            </a:r>
          </a:p>
          <a:p>
            <a:r>
              <a:rPr lang="cs-CZ" dirty="0">
                <a:latin typeface="Arial Narrow" panose="020B0606020202030204" pitchFamily="34" charset="0"/>
              </a:rPr>
              <a:t>společenská prestiž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52025E-62B2-C7E2-D82B-C103ECF4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17920"/>
          <a:stretch/>
        </p:blipFill>
        <p:spPr>
          <a:xfrm>
            <a:off x="7062801" y="565996"/>
            <a:ext cx="4910125" cy="52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C6356-65D6-4CE0-AAB8-81792FAEB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F7616-029C-4825-B047-E7DE150FD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8E5401-3D2F-4CEF-953F-1208FA3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25" y="525225"/>
            <a:ext cx="8730000" cy="451576"/>
          </a:xfrm>
        </p:spPr>
        <p:txBody>
          <a:bodyPr/>
          <a:lstStyle/>
          <a:p>
            <a:r>
              <a:rPr lang="cs-CZ" sz="3600" dirty="0"/>
              <a:t>Poutní místo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5F0EDF-1E18-4BAF-B75C-56C6415E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2250"/>
            <a:ext cx="9911100" cy="4536069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cíl poutníků a návštěvníků</a:t>
            </a:r>
          </a:p>
          <a:p>
            <a:r>
              <a:rPr lang="cs-CZ" dirty="0">
                <a:latin typeface="Arial Narrow" panose="020B0606020202030204" pitchFamily="34" charset="0"/>
              </a:rPr>
              <a:t>hrob světice či světce</a:t>
            </a:r>
          </a:p>
          <a:p>
            <a:r>
              <a:rPr lang="cs-CZ" dirty="0">
                <a:latin typeface="Arial Narrow" panose="020B0606020202030204" pitchFamily="34" charset="0"/>
              </a:rPr>
              <a:t>místo, o němž se píše v Bibli</a:t>
            </a:r>
          </a:p>
          <a:p>
            <a:r>
              <a:rPr lang="cs-CZ" dirty="0">
                <a:latin typeface="Arial Narrow" panose="020B0606020202030204" pitchFamily="34" charset="0"/>
              </a:rPr>
              <a:t>význačný kostel</a:t>
            </a:r>
          </a:p>
          <a:p>
            <a:r>
              <a:rPr lang="cs-CZ" dirty="0">
                <a:latin typeface="Arial Narrow" panose="020B0606020202030204" pitchFamily="34" charset="0"/>
              </a:rPr>
              <a:t>velká kolekce relikvií</a:t>
            </a:r>
          </a:p>
          <a:p>
            <a:r>
              <a:rPr lang="cs-CZ" dirty="0">
                <a:latin typeface="Arial Narrow" panose="020B0606020202030204" pitchFamily="34" charset="0"/>
              </a:rPr>
              <a:t>lokace spojená se zázraky nebo zjevením</a:t>
            </a:r>
          </a:p>
          <a:p>
            <a:r>
              <a:rPr lang="cs-CZ" dirty="0">
                <a:latin typeface="Arial Narrow" panose="020B0606020202030204" pitchFamily="34" charset="0"/>
              </a:rPr>
              <a:t>náboženská slavnost</a:t>
            </a:r>
          </a:p>
          <a:p>
            <a:r>
              <a:rPr lang="cs-CZ" dirty="0">
                <a:latin typeface="Arial Narrow" panose="020B0606020202030204" pitchFamily="34" charset="0"/>
              </a:rPr>
              <a:t>ekonomický aspekt poutního místa</a:t>
            </a:r>
          </a:p>
          <a:p>
            <a:r>
              <a:rPr lang="cs-CZ" dirty="0">
                <a:latin typeface="Arial Narrow" panose="020B0606020202030204" pitchFamily="34" charset="0"/>
              </a:rPr>
              <a:t>lokace s vyspělou infrastrukturou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a službami – ubytování, nemocnice, hostince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150DE1E-B046-B395-B851-06B04A02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8115"/>
          <a:stretch/>
        </p:blipFill>
        <p:spPr>
          <a:xfrm>
            <a:off x="6521751" y="1062927"/>
            <a:ext cx="5576199" cy="39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170490-91E3-4E07-AD12-2AFA8B5D6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C95B11-7497-4571-8145-C950B4BC3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5F3C-A71D-4B9D-9193-FACD6AEC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6936"/>
            <a:ext cx="10753200" cy="451576"/>
          </a:xfrm>
        </p:spPr>
        <p:txBody>
          <a:bodyPr/>
          <a:lstStyle/>
          <a:p>
            <a:r>
              <a:rPr lang="cs-CZ" sz="3600" dirty="0"/>
              <a:t>Počátky křesťanských poutí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3E581D-551D-B0F7-B718-BBDB65E6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332047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pouť jako misijní cesta (cesty sv. Pavla a dalších apoštolů)</a:t>
            </a:r>
          </a:p>
          <a:p>
            <a:r>
              <a:rPr lang="cs-CZ" dirty="0">
                <a:latin typeface="Arial Narrow" panose="020B0606020202030204" pitchFamily="34" charset="0"/>
              </a:rPr>
              <a:t>inspirace z Judaismu (putování Židů do Jeruzaléma)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a pohanských náboženství (kultovní místa)</a:t>
            </a:r>
          </a:p>
          <a:p>
            <a:r>
              <a:rPr lang="cs-CZ" dirty="0">
                <a:latin typeface="Arial Narrow" panose="020B0606020202030204" pitchFamily="34" charset="0"/>
              </a:rPr>
              <a:t>cesty k hrobům mučedníků – spojeno s počátkem kultu svatých – od 2. století</a:t>
            </a:r>
          </a:p>
          <a:p>
            <a:r>
              <a:rPr lang="cs-CZ" dirty="0">
                <a:latin typeface="Arial Narrow" panose="020B0606020202030204" pitchFamily="34" charset="0"/>
              </a:rPr>
              <a:t>počátek poutí do Svaté země – 4. století (sv. Helena, sv. Jeroným) – objevení pašijových relikvií</a:t>
            </a:r>
          </a:p>
          <a:p>
            <a:r>
              <a:rPr lang="cs-CZ" dirty="0">
                <a:latin typeface="Arial Narrow" panose="020B0606020202030204" pitchFamily="34" charset="0"/>
              </a:rPr>
              <a:t>utváření poutní mapy – velká a lokální poutní místa</a:t>
            </a:r>
          </a:p>
          <a:p>
            <a:r>
              <a:rPr lang="cs-CZ" dirty="0">
                <a:latin typeface="Arial Narrow" panose="020B0606020202030204" pitchFamily="34" charset="0"/>
              </a:rPr>
              <a:t>základy mariánské úcty po koncilu v </a:t>
            </a:r>
            <a:r>
              <a:rPr lang="cs-CZ" dirty="0" err="1">
                <a:latin typeface="Arial Narrow" panose="020B0606020202030204" pitchFamily="34" charset="0"/>
              </a:rPr>
              <a:t>Efesu</a:t>
            </a:r>
            <a:r>
              <a:rPr lang="cs-CZ" dirty="0">
                <a:latin typeface="Arial Narrow" panose="020B0606020202030204" pitchFamily="34" charset="0"/>
              </a:rPr>
              <a:t> (431)</a:t>
            </a:r>
          </a:p>
          <a:p>
            <a:endParaRPr lang="cs-CZ" dirty="0"/>
          </a:p>
        </p:txBody>
      </p:sp>
      <p:pic>
        <p:nvPicPr>
          <p:cNvPr id="7" name="Obrázek 6" descr="Obsah obrázku tráva, exteriér&#10;&#10;Popis byl vytvořen automaticky">
            <a:extLst>
              <a:ext uri="{FF2B5EF4-FFF2-40B4-BE49-F238E27FC236}">
                <a16:creationId xmlns:a16="http://schemas.microsoft.com/office/drawing/2014/main" id="{8545BAC2-111C-4F47-6AC1-9F6A16458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47" y="583136"/>
            <a:ext cx="4168047" cy="51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65083B-24F0-EEAF-1F9B-0E0799FAF5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803C84-96CD-AD3C-2B4D-ED7CFB474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CDF631-0809-4854-A7FA-D40F571B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6637"/>
            <a:ext cx="10753200" cy="451576"/>
          </a:xfrm>
        </p:spPr>
        <p:txBody>
          <a:bodyPr/>
          <a:lstStyle/>
          <a:p>
            <a:r>
              <a:rPr lang="cs-CZ" sz="3600" dirty="0"/>
              <a:t>Poutě ve středověku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C1F48F3-7642-F584-E9BD-8C0DDB4FA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9789"/>
            <a:ext cx="7704909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slib vykonání pouti – mnohdy s nutností zástavy majetku</a:t>
            </a:r>
          </a:p>
          <a:p>
            <a:r>
              <a:rPr lang="cs-CZ" dirty="0">
                <a:latin typeface="Arial Narrow" panose="020B0606020202030204" pitchFamily="34" charset="0"/>
              </a:rPr>
              <a:t>putování do Říma k hrobům apoštolů (Ad </a:t>
            </a:r>
            <a:r>
              <a:rPr lang="cs-CZ" dirty="0" err="1">
                <a:latin typeface="Arial Narrow" panose="020B0606020202030204" pitchFamily="34" charset="0"/>
              </a:rPr>
              <a:t>limina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apostolorum</a:t>
            </a:r>
            <a:r>
              <a:rPr lang="cs-CZ" dirty="0">
                <a:latin typeface="Arial Narrow" panose="020B0606020202030204" pitchFamily="34" charset="0"/>
              </a:rPr>
              <a:t>)</a:t>
            </a:r>
          </a:p>
          <a:p>
            <a:r>
              <a:rPr lang="cs-CZ" dirty="0">
                <a:latin typeface="Arial Narrow" panose="020B0606020202030204" pitchFamily="34" charset="0"/>
              </a:rPr>
              <a:t>od 10. století poutě do Santiaga</a:t>
            </a:r>
          </a:p>
          <a:p>
            <a:r>
              <a:rPr lang="cs-CZ" dirty="0">
                <a:latin typeface="Arial Narrow" panose="020B0606020202030204" pitchFamily="34" charset="0"/>
              </a:rPr>
              <a:t>ochranné listiny pro poutníky – útok na poutníka byl těžkým církevním zločinem</a:t>
            </a:r>
          </a:p>
          <a:p>
            <a:r>
              <a:rPr lang="cs-CZ" dirty="0">
                <a:latin typeface="Arial Narrow" panose="020B0606020202030204" pitchFamily="34" charset="0"/>
              </a:rPr>
              <a:t>počátek křížových výprav – idea křížové výpravy jako poutě</a:t>
            </a:r>
          </a:p>
          <a:p>
            <a:r>
              <a:rPr lang="cs-CZ" dirty="0">
                <a:latin typeface="Arial Narrow" panose="020B0606020202030204" pitchFamily="34" charset="0"/>
              </a:rPr>
              <a:t>odpustky pro účastníky poutí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588702C-01C7-3B71-09FD-96F9EF1B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b="4994"/>
          <a:stretch/>
        </p:blipFill>
        <p:spPr>
          <a:xfrm>
            <a:off x="8424327" y="162480"/>
            <a:ext cx="3513423" cy="58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F85921-0D84-7504-0265-DC03003F7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D08D16-71AB-114A-1964-E8E54E468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E8DE40-C26B-0DC9-E8D9-7050156F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10" y="795180"/>
            <a:ext cx="10753200" cy="451576"/>
          </a:xfrm>
        </p:spPr>
        <p:txBody>
          <a:bodyPr/>
          <a:lstStyle/>
          <a:p>
            <a:r>
              <a:rPr lang="cs-CZ" sz="3600" dirty="0"/>
              <a:t>Poutě do Svaté země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ACEDBD-3476-2944-0049-B0787229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10475"/>
            <a:ext cx="7039083" cy="4139998"/>
          </a:xfrm>
        </p:spPr>
        <p:txBody>
          <a:bodyPr/>
          <a:lstStyle/>
          <a:p>
            <a:r>
              <a:rPr lang="cs-CZ" dirty="0">
                <a:latin typeface="Arial Narrow" panose="020B0606020202030204" pitchFamily="34" charset="0"/>
              </a:rPr>
              <a:t>finančně nejnáročnější cesty – velká vzdálenost, politická situace</a:t>
            </a:r>
          </a:p>
          <a:p>
            <a:r>
              <a:rPr lang="cs-CZ" dirty="0">
                <a:latin typeface="Arial Narrow" panose="020B0606020202030204" pitchFamily="34" charset="0"/>
              </a:rPr>
              <a:t>touha vidět místa, o nichž se píše v Bibli</a:t>
            </a:r>
          </a:p>
          <a:p>
            <a:r>
              <a:rPr lang="cs-CZ" dirty="0">
                <a:latin typeface="Arial Narrow" panose="020B0606020202030204" pitchFamily="34" charset="0"/>
              </a:rPr>
              <a:t>Jeruzalém, Betlém, </a:t>
            </a:r>
            <a:r>
              <a:rPr lang="cs-CZ" dirty="0" err="1">
                <a:latin typeface="Arial Narrow" panose="020B0606020202030204" pitchFamily="34" charset="0"/>
              </a:rPr>
              <a:t>Hebron</a:t>
            </a:r>
            <a:r>
              <a:rPr lang="cs-CZ" dirty="0">
                <a:latin typeface="Arial Narrow" panose="020B0606020202030204" pitchFamily="34" charset="0"/>
              </a:rPr>
              <a:t>, Nazaret, Galilea</a:t>
            </a:r>
          </a:p>
          <a:p>
            <a:r>
              <a:rPr lang="cs-CZ" dirty="0">
                <a:latin typeface="Arial Narrow" panose="020B0606020202030204" pitchFamily="34" charset="0"/>
              </a:rPr>
              <a:t>některá místa společná s Judaismem a později i Islámem</a:t>
            </a:r>
          </a:p>
          <a:p>
            <a:r>
              <a:rPr lang="cs-CZ" dirty="0">
                <a:latin typeface="Arial Narrow" panose="020B0606020202030204" pitchFamily="34" charset="0"/>
              </a:rPr>
              <a:t>poutníci z českých zemí – záměr sv. Vojtěcha, biskup Jindřich Zdík, opat Silvestr, Spytihněv (syn Bořivoje II.)</a:t>
            </a:r>
          </a:p>
        </p:txBody>
      </p:sp>
      <p:pic>
        <p:nvPicPr>
          <p:cNvPr id="9" name="Obrázek 8" descr="Obsah obrázku text, barevné, tkanina, malování&#10;&#10;Popis byl vytvořen automaticky">
            <a:extLst>
              <a:ext uri="{FF2B5EF4-FFF2-40B4-BE49-F238E27FC236}">
                <a16:creationId xmlns:a16="http://schemas.microsoft.com/office/drawing/2014/main" id="{210EA3F9-8186-F079-D2AB-29EEC0BE9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83" y="179407"/>
            <a:ext cx="4415330" cy="56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36F461-BC8A-6794-3CAB-17888DB8F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D9AAC0-9A45-0F4D-2C9F-3A461C02B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E1ED1-74F6-6638-EE2A-3F5F0A61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5A84EE17-74EB-A17C-0354-D1B6BBDCB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14" y="166730"/>
            <a:ext cx="8538536" cy="5971270"/>
          </a:xfrm>
        </p:spPr>
      </p:pic>
    </p:spTree>
    <p:extLst>
      <p:ext uri="{BB962C8B-B14F-4D97-AF65-F5344CB8AC3E}">
        <p14:creationId xmlns:p14="http://schemas.microsoft.com/office/powerpoint/2010/main" val="189768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4BD6F8-A694-388C-9D5E-2AF64A59C5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D228E7-040F-2D76-89C8-CBC58A5FE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8FD544-5D88-8A9C-EFF4-6D673662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A55F30-4236-9BEC-124F-2B518745D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E0ADBF-D6D0-6B61-99F3-BFE726B2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69" y="61396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870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868</Words>
  <Application>Microsoft Office PowerPoint</Application>
  <PresentationFormat>Širokoúhlá obrazovka</PresentationFormat>
  <Paragraphs>133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Tahoma</vt:lpstr>
      <vt:lpstr>Wingdings</vt:lpstr>
      <vt:lpstr>Prezentace_MU_CZ</vt:lpstr>
      <vt:lpstr>Poutě ve středověku</vt:lpstr>
      <vt:lpstr>Co je to pouť?</vt:lpstr>
      <vt:lpstr>Význam poutí</vt:lpstr>
      <vt:lpstr>Poutní místo</vt:lpstr>
      <vt:lpstr>Počátky křesťanských poutí</vt:lpstr>
      <vt:lpstr>Poutě ve středověku</vt:lpstr>
      <vt:lpstr>Poutě do Svaté země</vt:lpstr>
      <vt:lpstr>Prezentace aplikace PowerPoint</vt:lpstr>
      <vt:lpstr>Prezentace aplikace PowerPoint</vt:lpstr>
      <vt:lpstr>Křížové výpravy</vt:lpstr>
      <vt:lpstr>Ad limina apostolorum</vt:lpstr>
      <vt:lpstr>Prezentace aplikace PowerPoint</vt:lpstr>
      <vt:lpstr>Prezentace aplikace PowerPoint</vt:lpstr>
      <vt:lpstr>Compostela - Camino</vt:lpstr>
      <vt:lpstr>Prezentace aplikace PowerPoint</vt:lpstr>
      <vt:lpstr>Prezentace aplikace PowerPoint</vt:lpstr>
      <vt:lpstr>Další významná poutní místa</vt:lpstr>
      <vt:lpstr>Prezentace aplikace PowerPoint</vt:lpstr>
      <vt:lpstr>Prezentace aplikace PowerPoint</vt:lpstr>
      <vt:lpstr>Prezentace aplikace PowerPoint</vt:lpstr>
      <vt:lpstr>Lokální poutní místa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46</cp:revision>
  <cp:lastPrinted>1601-01-01T00:00:00Z</cp:lastPrinted>
  <dcterms:created xsi:type="dcterms:W3CDTF">2021-09-18T10:12:07Z</dcterms:created>
  <dcterms:modified xsi:type="dcterms:W3CDTF">2022-11-14T13:30:34Z</dcterms:modified>
</cp:coreProperties>
</file>