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4" r:id="rId9"/>
    <p:sldId id="268" r:id="rId10"/>
    <p:sldId id="283" r:id="rId11"/>
    <p:sldId id="285" r:id="rId12"/>
    <p:sldId id="275" r:id="rId13"/>
    <p:sldId id="284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91" y="2447604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Svatí patroni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text, malování, staré&#10;&#10;Popis byl vytvořen automaticky">
            <a:extLst>
              <a:ext uri="{FF2B5EF4-FFF2-40B4-BE49-F238E27FC236}">
                <a16:creationId xmlns:a16="http://schemas.microsoft.com/office/drawing/2014/main" id="{EF9078FB-C4C9-4C55-9D16-D16524526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22" y="936450"/>
            <a:ext cx="7732011" cy="48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386BAB-F87C-41D0-A4E3-E553E5E9C6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4DBD20-9F71-4B5F-8259-10D319D3B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B5218D-AEF4-4CDE-95B4-027E83EB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8880FD34-2B90-47FA-8C0B-698C89C62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75" y="1700212"/>
            <a:ext cx="2571750" cy="3352800"/>
          </a:xfr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09D62F2-0110-4F25-81CE-2EA4294A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04" y="1804987"/>
            <a:ext cx="718589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8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AADBD9-EAD4-48BF-85C6-F1241E2D5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B17B57-0B3A-4CCD-BB60-0734B628D9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4BCA72-BD81-4A0C-AC5B-CE91828C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3681"/>
            <a:ext cx="10753200" cy="451576"/>
          </a:xfrm>
        </p:spPr>
        <p:txBody>
          <a:bodyPr/>
          <a:lstStyle/>
          <a:p>
            <a:r>
              <a:rPr lang="cs-CZ" dirty="0"/>
              <a:t>Chrámová patrocinia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5E75D3-02B2-4B9B-8428-FBB5401EF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798533"/>
            <a:ext cx="1075320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dedikace určitého kostela danému světci nebo také skupině světců</a:t>
            </a:r>
          </a:p>
          <a:p>
            <a:r>
              <a:rPr lang="cs-CZ" dirty="0">
                <a:latin typeface="Arial Narrow" panose="020B0606020202030204" pitchFamily="34" charset="0"/>
              </a:rPr>
              <a:t>výběr na základě několika kritérií – oblíbenost světce u zakladatele chrámu, oblíbenost v době vzniku kostela, zvýšená úcta v dané oblasti, geografické podmínky, řádová pravidla</a:t>
            </a:r>
          </a:p>
          <a:p>
            <a:r>
              <a:rPr lang="cs-CZ" dirty="0">
                <a:latin typeface="Arial Narrow" panose="020B0606020202030204" pitchFamily="34" charset="0"/>
              </a:rPr>
              <a:t>nejběžnější patrocinia – Panna Maria, sv. Petr, sv. Pavel, sv. Jakub, sv. Martin, sv. Jan Křtitel, sv. Barbora, sv. Kateřina</a:t>
            </a:r>
          </a:p>
          <a:p>
            <a:r>
              <a:rPr lang="cs-CZ" dirty="0">
                <a:latin typeface="Arial Narrow" panose="020B0606020202030204" pitchFamily="34" charset="0"/>
              </a:rPr>
              <a:t>specifická patrocinia – Všech svatých, sv. Kříže, Nejsvětější trojice</a:t>
            </a:r>
          </a:p>
          <a:p>
            <a:r>
              <a:rPr lang="cs-CZ" dirty="0">
                <a:latin typeface="Arial Narrow" panose="020B0606020202030204" pitchFamily="34" charset="0"/>
              </a:rPr>
              <a:t>v rámci daného kostela také několik oltářů, dedikovaných různým patronům</a:t>
            </a:r>
          </a:p>
        </p:txBody>
      </p:sp>
    </p:spTree>
    <p:extLst>
      <p:ext uri="{BB962C8B-B14F-4D97-AF65-F5344CB8AC3E}">
        <p14:creationId xmlns:p14="http://schemas.microsoft.com/office/powerpoint/2010/main" val="392899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3712E-AB33-47CE-A343-86B536C50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D027F-E6AE-4795-B3AD-64F8A6737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80C78-ED75-41DF-BC33-05789590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98" y="731027"/>
            <a:ext cx="10753200" cy="451576"/>
          </a:xfrm>
        </p:spPr>
        <p:txBody>
          <a:bodyPr/>
          <a:lstStyle/>
          <a:p>
            <a:r>
              <a:rPr lang="cs-CZ" dirty="0"/>
              <a:t>Ikonografie světců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F0C205-EF20-4FE8-B0B9-9F21558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35302"/>
            <a:ext cx="10243922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v ikonografii má světec specifické atributy, díky nimž může být rozeznán od jiných světců</a:t>
            </a:r>
          </a:p>
          <a:p>
            <a:r>
              <a:rPr lang="cs-CZ" dirty="0">
                <a:latin typeface="Arial Narrow" panose="020B0606020202030204" pitchFamily="34" charset="0"/>
              </a:rPr>
              <a:t>oděv má většinou vycházející z jeho profese (liturgický oděv, řeholní roucho, vojenská uniforma, běžný oděv, ...)</a:t>
            </a:r>
          </a:p>
          <a:p>
            <a:r>
              <a:rPr lang="cs-CZ" dirty="0">
                <a:latin typeface="Arial Narrow" panose="020B0606020202030204" pitchFamily="34" charset="0"/>
              </a:rPr>
              <a:t>mučedníci často v bílém rouchu (odkaz na Zjevení Janovo)</a:t>
            </a:r>
          </a:p>
          <a:p>
            <a:r>
              <a:rPr lang="cs-CZ" dirty="0">
                <a:latin typeface="Arial Narrow" panose="020B0606020202030204" pitchFamily="34" charset="0"/>
              </a:rPr>
              <a:t>při sobě mají věci, které souvisí s jejich životem nebo smrtí (kniha, liturgické předměty, meč, kopí, kříž, ...)</a:t>
            </a:r>
          </a:p>
          <a:p>
            <a:r>
              <a:rPr lang="cs-CZ" dirty="0">
                <a:latin typeface="Arial Narrow" panose="020B0606020202030204" pitchFamily="34" charset="0"/>
              </a:rPr>
              <a:t>sv. Barbora – věž, sv. Mikuláš – biskupský oděv, sv. Petr – klíč, sv. Pavel – meč, sv. Vavřinec – rošt, sv. Anežka - beránek</a:t>
            </a:r>
          </a:p>
        </p:txBody>
      </p:sp>
    </p:spTree>
    <p:extLst>
      <p:ext uri="{BB962C8B-B14F-4D97-AF65-F5344CB8AC3E}">
        <p14:creationId xmlns:p14="http://schemas.microsoft.com/office/powerpoint/2010/main" val="261550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F1A70-9001-4F47-A5A9-B8C9B3AD34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BFBB31-AF33-4383-B609-A6458A691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74CE50-4660-4180-B5A9-6AC71D13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osoba&#10;&#10;Popis byl vytvořen automaticky">
            <a:extLst>
              <a:ext uri="{FF2B5EF4-FFF2-40B4-BE49-F238E27FC236}">
                <a16:creationId xmlns:a16="http://schemas.microsoft.com/office/drawing/2014/main" id="{02FFCEB3-7FB4-46D2-A61D-D46272160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7999"/>
            <a:ext cx="4091640" cy="5479875"/>
          </a:xfrm>
        </p:spPr>
      </p:pic>
      <p:pic>
        <p:nvPicPr>
          <p:cNvPr id="9" name="Obrázek 8" descr="Obsah obrázku text, osoba, černá&#10;&#10;Popis byl vytvořen automaticky">
            <a:extLst>
              <a:ext uri="{FF2B5EF4-FFF2-40B4-BE49-F238E27FC236}">
                <a16:creationId xmlns:a16="http://schemas.microsoft.com/office/drawing/2014/main" id="{936DF43D-B5DC-4BD3-BFEF-39932184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0" y="377999"/>
            <a:ext cx="4292550" cy="5607143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F4906059-9B67-4FF2-A9B4-40BAA910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720000"/>
            <a:ext cx="3216374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1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17877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Kdo je to svatý patron?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7" y="1868856"/>
            <a:ext cx="8570202" cy="461114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přímluvce a zprostředkovatel modliteb z řad svatých</a:t>
            </a:r>
          </a:p>
          <a:p>
            <a:r>
              <a:rPr lang="cs-CZ" dirty="0">
                <a:latin typeface="Arial Narrow" panose="020B0606020202030204" pitchFamily="34" charset="0"/>
              </a:rPr>
              <a:t>ochránce před nějakou konkrétní pohromou</a:t>
            </a:r>
          </a:p>
          <a:p>
            <a:r>
              <a:rPr lang="cs-CZ" dirty="0">
                <a:latin typeface="Arial Narrow" panose="020B0606020202030204" pitchFamily="34" charset="0"/>
              </a:rPr>
              <a:t>osoba výrazněji uctívaná na určitém území (zemi, kraji, městě, vesnici)</a:t>
            </a:r>
          </a:p>
          <a:p>
            <a:r>
              <a:rPr lang="cs-CZ" dirty="0">
                <a:latin typeface="Arial Narrow" panose="020B0606020202030204" pitchFamily="34" charset="0"/>
              </a:rPr>
              <a:t>patron místního kostela</a:t>
            </a:r>
          </a:p>
          <a:p>
            <a:r>
              <a:rPr lang="cs-CZ" dirty="0">
                <a:latin typeface="Arial Narrow" panose="020B0606020202030204" pitchFamily="34" charset="0"/>
              </a:rPr>
              <a:t>osobní patron</a:t>
            </a:r>
          </a:p>
          <a:p>
            <a:r>
              <a:rPr lang="cs-CZ" dirty="0">
                <a:latin typeface="Arial Narrow" panose="020B0606020202030204" pitchFamily="34" charset="0"/>
              </a:rPr>
              <a:t>vlastnosti patrona vycházejí většinou z jejich životů (legendy)</a:t>
            </a:r>
          </a:p>
          <a:p>
            <a:r>
              <a:rPr lang="cs-CZ" dirty="0">
                <a:latin typeface="Arial Narrow" panose="020B0606020202030204" pitchFamily="34" charset="0"/>
              </a:rPr>
              <a:t>souvislost s ikonografickými atributy určitých světců</a:t>
            </a:r>
          </a:p>
          <a:p>
            <a:endParaRPr lang="en-US" dirty="0"/>
          </a:p>
        </p:txBody>
      </p:sp>
      <p:pic>
        <p:nvPicPr>
          <p:cNvPr id="4" name="Obrázek 3" descr="Obsah obrázku tráva, exteriér, strom, obloha&#10;&#10;Popis byl vytvořen automaticky">
            <a:extLst>
              <a:ext uri="{FF2B5EF4-FFF2-40B4-BE49-F238E27FC236}">
                <a16:creationId xmlns:a16="http://schemas.microsoft.com/office/drawing/2014/main" id="{ACCC368C-0795-40DA-B9D1-B9552E5D5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49" y="1121625"/>
            <a:ext cx="2908917" cy="43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8337356" cy="451576"/>
          </a:xfrm>
        </p:spPr>
        <p:txBody>
          <a:bodyPr/>
          <a:lstStyle/>
          <a:p>
            <a:r>
              <a:rPr lang="cs-CZ" sz="3600" dirty="0"/>
              <a:t>Svatí jako přímluvci za určitou věc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7262"/>
            <a:ext cx="7032652" cy="467853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za zdárný a bezproblémový porod</a:t>
            </a:r>
          </a:p>
          <a:p>
            <a:r>
              <a:rPr lang="cs-CZ" dirty="0">
                <a:latin typeface="Arial Narrow" panose="020B0606020202030204" pitchFamily="34" charset="0"/>
              </a:rPr>
              <a:t>při výběru partnera</a:t>
            </a:r>
          </a:p>
          <a:p>
            <a:r>
              <a:rPr lang="cs-CZ" dirty="0">
                <a:latin typeface="Arial Narrow" panose="020B0606020202030204" pitchFamily="34" charset="0"/>
              </a:rPr>
              <a:t>za dobrou úrodu a počasí</a:t>
            </a:r>
          </a:p>
          <a:p>
            <a:r>
              <a:rPr lang="cs-CZ" dirty="0">
                <a:latin typeface="Arial Narrow" panose="020B0606020202030204" pitchFamily="34" charset="0"/>
              </a:rPr>
              <a:t>za dobrou smrt</a:t>
            </a:r>
          </a:p>
          <a:p>
            <a:r>
              <a:rPr lang="cs-CZ" dirty="0">
                <a:latin typeface="Arial Narrow" panose="020B0606020202030204" pitchFamily="34" charset="0"/>
              </a:rPr>
              <a:t>za nalezení ztracených věcí</a:t>
            </a:r>
          </a:p>
          <a:p>
            <a:r>
              <a:rPr lang="cs-CZ" dirty="0">
                <a:latin typeface="Arial Narrow" panose="020B0606020202030204" pitchFamily="34" charset="0"/>
              </a:rPr>
              <a:t>za zdraví dobytka a dobré hospodářství</a:t>
            </a:r>
          </a:p>
          <a:p>
            <a:r>
              <a:rPr lang="cs-CZ" dirty="0">
                <a:latin typeface="Arial Narrow" panose="020B0606020202030204" pitchFamily="34" charset="0"/>
              </a:rPr>
              <a:t>za dobré a šťastné manželství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okno, budova, barevné&#10;&#10;Popis byl vytvořen automaticky">
            <a:extLst>
              <a:ext uri="{FF2B5EF4-FFF2-40B4-BE49-F238E27FC236}">
                <a16:creationId xmlns:a16="http://schemas.microsoft.com/office/drawing/2014/main" id="{1FA752CB-88F5-44E3-B7EA-7785794D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57" y="470348"/>
            <a:ext cx="3009627" cy="44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6178"/>
            <a:ext cx="8730000" cy="451576"/>
          </a:xfrm>
        </p:spPr>
        <p:txBody>
          <a:bodyPr/>
          <a:lstStyle/>
          <a:p>
            <a:r>
              <a:rPr lang="cs-CZ" sz="3600" dirty="0"/>
              <a:t>Svatí jako ochránci proti určitému nebezpečí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6969"/>
            <a:ext cx="7540392" cy="4536069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svatý Kliment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</a:t>
            </a:r>
            <a:r>
              <a:rPr lang="cs-CZ" dirty="0" err="1">
                <a:latin typeface="Arial Narrow" panose="020B0606020202030204" pitchFamily="34" charset="0"/>
              </a:rPr>
              <a:t>Roch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svatý Isidor z Madridu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Oldřich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Florián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Vít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Blažej</a:t>
            </a:r>
          </a:p>
          <a:p>
            <a:r>
              <a:rPr lang="cs-CZ" dirty="0">
                <a:latin typeface="Arial Narrow" panose="020B0606020202030204" pitchFamily="34" charset="0"/>
              </a:rPr>
              <a:t>svatá Barbora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Hubert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Donát</a:t>
            </a:r>
          </a:p>
          <a:p>
            <a:endParaRPr lang="cs-CZ" dirty="0"/>
          </a:p>
        </p:txBody>
      </p:sp>
      <p:pic>
        <p:nvPicPr>
          <p:cNvPr id="8" name="Obrázek 7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148AB707-CB4A-48E6-909C-641FC021B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63" y="982716"/>
            <a:ext cx="3357341" cy="5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5" y="554812"/>
            <a:ext cx="10753200" cy="451576"/>
          </a:xfrm>
        </p:spPr>
        <p:txBody>
          <a:bodyPr/>
          <a:lstStyle/>
          <a:p>
            <a:r>
              <a:rPr lang="cs-CZ" sz="3600" dirty="0"/>
              <a:t>Patroni určité skupiny lidí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64721"/>
            <a:ext cx="10394843" cy="442045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svatý Hubert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Ambrož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Lukáš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Urban</a:t>
            </a:r>
          </a:p>
          <a:p>
            <a:r>
              <a:rPr lang="cs-CZ" dirty="0">
                <a:latin typeface="Arial Narrow" panose="020B0606020202030204" pitchFamily="34" charset="0"/>
              </a:rPr>
              <a:t>svatá Marie Magdalena</a:t>
            </a:r>
          </a:p>
          <a:p>
            <a:r>
              <a:rPr lang="cs-CZ" dirty="0">
                <a:latin typeface="Arial Narrow" panose="020B0606020202030204" pitchFamily="34" charset="0"/>
              </a:rPr>
              <a:t>svatá Anna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Jiří 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Jakub</a:t>
            </a:r>
          </a:p>
          <a:p>
            <a:r>
              <a:rPr lang="cs-CZ" dirty="0">
                <a:latin typeface="Arial Narrow" panose="020B0606020202030204" pitchFamily="34" charset="0"/>
              </a:rPr>
              <a:t>svatá Cecílie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 descr="Obsah obrázku text, budova, staré, kolonáda&#10;&#10;Popis byl vytvořen automaticky">
            <a:extLst>
              <a:ext uri="{FF2B5EF4-FFF2-40B4-BE49-F238E27FC236}">
                <a16:creationId xmlns:a16="http://schemas.microsoft.com/office/drawing/2014/main" id="{B2AF1C01-03E8-4E17-8062-B71C9CB1E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82" y="446316"/>
            <a:ext cx="3605218" cy="54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140"/>
            <a:ext cx="7922132" cy="451576"/>
          </a:xfrm>
        </p:spPr>
        <p:txBody>
          <a:bodyPr/>
          <a:lstStyle/>
          <a:p>
            <a:r>
              <a:rPr lang="cs-CZ" sz="3600" dirty="0"/>
              <a:t>Čtrnáct svatých pomocníků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68405"/>
            <a:ext cx="11328727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specifická skupina svatých ochránců proti různým nemocem a neštěstí</a:t>
            </a:r>
          </a:p>
          <a:p>
            <a:r>
              <a:rPr lang="cs-CZ" dirty="0">
                <a:latin typeface="Arial Narrow" panose="020B0606020202030204" pitchFamily="34" charset="0"/>
              </a:rPr>
              <a:t>původ ve 13. století – Německo – Franky</a:t>
            </a:r>
          </a:p>
          <a:p>
            <a:r>
              <a:rPr lang="cs-CZ" dirty="0">
                <a:latin typeface="Arial Narrow" panose="020B0606020202030204" pitchFamily="34" charset="0"/>
              </a:rPr>
              <a:t>vznik poutní tradice – bazilika </a:t>
            </a:r>
            <a:r>
              <a:rPr lang="cs-CZ" dirty="0" err="1">
                <a:latin typeface="Arial Narrow" panose="020B0606020202030204" pitchFamily="34" charset="0"/>
              </a:rPr>
              <a:t>Vierzehnheiligen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šíření kultu po Říši a také do okolních zemí (Kadaň)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Akátius</a:t>
            </a:r>
            <a:r>
              <a:rPr lang="cs-CZ" dirty="0">
                <a:latin typeface="Arial Narrow" panose="020B0606020202030204" pitchFamily="34" charset="0"/>
              </a:rPr>
              <a:t> (bolest hlavy), Barbora (horečka), Blažej (krční nemoci), </a:t>
            </a:r>
            <a:r>
              <a:rPr lang="cs-CZ" dirty="0" err="1">
                <a:latin typeface="Arial Narrow" panose="020B0606020202030204" pitchFamily="34" charset="0"/>
              </a:rPr>
              <a:t>Cyriak</a:t>
            </a:r>
            <a:r>
              <a:rPr lang="cs-CZ" dirty="0">
                <a:latin typeface="Arial Narrow" panose="020B0606020202030204" pitchFamily="34" charset="0"/>
              </a:rPr>
              <a:t> (v pokušení), Kateřina (náhlá smrt), Kryštof (nebezpečí na cestách), Diviš (bolest hlavy), Erasmus (zažívání), Eustach (problémy v rodině), Jiří (zdraví domácích zvířat), Jiljí (mor), Markéta (porod), </a:t>
            </a:r>
            <a:r>
              <a:rPr lang="cs-CZ" dirty="0" err="1">
                <a:latin typeface="Arial Narrow" panose="020B0606020202030204" pitchFamily="34" charset="0"/>
              </a:rPr>
              <a:t>Pantaleon</a:t>
            </a:r>
            <a:r>
              <a:rPr lang="cs-CZ" dirty="0">
                <a:latin typeface="Arial Narrow" panose="020B0606020202030204" pitchFamily="34" charset="0"/>
              </a:rPr>
              <a:t> (tuberkulóza), Vít (epilepsie) </a:t>
            </a:r>
          </a:p>
        </p:txBody>
      </p:sp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62C175-FBCE-44EB-AF0B-10FD15168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7C104-0B0B-436F-8DBE-59350929A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8B2E54-832C-4C69-811C-1C23AC56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interiér&#10;&#10;Popis byl vytvořen automaticky">
            <a:extLst>
              <a:ext uri="{FF2B5EF4-FFF2-40B4-BE49-F238E27FC236}">
                <a16:creationId xmlns:a16="http://schemas.microsoft.com/office/drawing/2014/main" id="{1B9C89AD-6526-4003-820A-6253535D4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7" y="1286985"/>
            <a:ext cx="5856203" cy="4140200"/>
          </a:xfrm>
        </p:spPr>
      </p:pic>
      <p:pic>
        <p:nvPicPr>
          <p:cNvPr id="9" name="Obrázek 8" descr="Obsah obrázku exteriér, budova, obloha, velké&#10;&#10;Popis byl vytvořen automaticky">
            <a:extLst>
              <a:ext uri="{FF2B5EF4-FFF2-40B4-BE49-F238E27FC236}">
                <a16:creationId xmlns:a16="http://schemas.microsoft.com/office/drawing/2014/main" id="{35219976-FC8D-4F38-A295-180247A2A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01" y="378000"/>
            <a:ext cx="4127797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8801021" cy="378215"/>
          </a:xfrm>
        </p:spPr>
        <p:txBody>
          <a:bodyPr/>
          <a:lstStyle/>
          <a:p>
            <a:r>
              <a:rPr lang="cs-CZ" sz="3600" dirty="0"/>
              <a:t>Místní patroni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1029"/>
            <a:ext cx="6618182" cy="4225142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svatí patroni určitého území, města, nebo obce</a:t>
            </a:r>
          </a:p>
          <a:p>
            <a:r>
              <a:rPr lang="cs-CZ" dirty="0">
                <a:latin typeface="Arial Narrow" panose="020B0606020202030204" pitchFamily="34" charset="0"/>
              </a:rPr>
              <a:t>často osoby, kterým je zasvěcen kostel nebo se zde přímo nachází jejich relikvie</a:t>
            </a:r>
          </a:p>
          <a:p>
            <a:r>
              <a:rPr lang="cs-CZ" dirty="0">
                <a:latin typeface="Arial Narrow" panose="020B0606020202030204" pitchFamily="34" charset="0"/>
              </a:rPr>
              <a:t>také místa spjatá s životem daného svatého</a:t>
            </a:r>
          </a:p>
          <a:p>
            <a:r>
              <a:rPr lang="cs-CZ" dirty="0">
                <a:latin typeface="Arial Narrow" panose="020B0606020202030204" pitchFamily="34" charset="0"/>
              </a:rPr>
              <a:t>zemští patroni</a:t>
            </a:r>
          </a:p>
          <a:p>
            <a:r>
              <a:rPr lang="cs-CZ" dirty="0">
                <a:latin typeface="Arial Narrow" panose="020B0606020202030204" pitchFamily="34" charset="0"/>
              </a:rPr>
              <a:t>úcta v pohodě slavení jejich svátku a prostoupení kultu do běžného života – názvy míst, vyobrazení v erbu nebo znaku, světské události, vysoký výskyt křestních jmen, přítomnost v lidové slovesnosti a literárních dílech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BCAFF2-84DB-BF5E-E7FD-2F8811FB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93" y="567107"/>
            <a:ext cx="3882581" cy="18054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57BB68-9528-08C2-1E92-F9372A752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2738437"/>
            <a:ext cx="2566813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05772"/>
            <a:ext cx="6768035" cy="451576"/>
          </a:xfrm>
        </p:spPr>
        <p:txBody>
          <a:bodyPr/>
          <a:lstStyle/>
          <a:p>
            <a:r>
              <a:rPr lang="cs-CZ" sz="3600" dirty="0"/>
              <a:t>Místní patroni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63634"/>
            <a:ext cx="6948035" cy="4788594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svatý Václav – patron Čech 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Štěpán Uherský – patron Uher</a:t>
            </a:r>
          </a:p>
          <a:p>
            <a:r>
              <a:rPr lang="cs-CZ" dirty="0">
                <a:latin typeface="Arial Narrow" panose="020B0606020202030204" pitchFamily="34" charset="0"/>
              </a:rPr>
              <a:t>svatá Rozárie – patronka Sicílie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Marek – patron Benátek</a:t>
            </a:r>
          </a:p>
          <a:p>
            <a:r>
              <a:rPr lang="cs-CZ" dirty="0">
                <a:latin typeface="Arial Narrow" panose="020B0606020202030204" pitchFamily="34" charset="0"/>
              </a:rPr>
              <a:t>svatí Anežka, Cecílie a Vavřinec – hlavní patroni města Řím</a:t>
            </a:r>
          </a:p>
          <a:p>
            <a:r>
              <a:rPr lang="cs-CZ" dirty="0">
                <a:latin typeface="Arial Narrow" panose="020B0606020202030204" pitchFamily="34" charset="0"/>
              </a:rPr>
              <a:t>svatá Jenovéfa – patronka Paříže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Diviš – patron pařížské diecéze</a:t>
            </a:r>
          </a:p>
          <a:p>
            <a:r>
              <a:rPr lang="cs-CZ" dirty="0">
                <a:latin typeface="Arial Narrow" panose="020B0606020202030204" pitchFamily="34" charset="0"/>
              </a:rPr>
              <a:t>svatý Šebestián – patron obce Hora svatého Šebestiána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 descr="Obsah obrázku obloha, svatyně&#10;&#10;Popis byl vytvořen automaticky">
            <a:extLst>
              <a:ext uri="{FF2B5EF4-FFF2-40B4-BE49-F238E27FC236}">
                <a16:creationId xmlns:a16="http://schemas.microsoft.com/office/drawing/2014/main" id="{45DCBB41-939B-EAEB-B9F0-242009E51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35" y="80804"/>
            <a:ext cx="4372714" cy="58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Širokoúhlá obrazovka</PresentationFormat>
  <Paragraphs>97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Tahoma</vt:lpstr>
      <vt:lpstr>Wingdings</vt:lpstr>
      <vt:lpstr>Prezentace_MU_CZ</vt:lpstr>
      <vt:lpstr>Svatí patroni</vt:lpstr>
      <vt:lpstr>Kdo je to svatý patron?</vt:lpstr>
      <vt:lpstr>Svatí jako přímluvci za určitou věc</vt:lpstr>
      <vt:lpstr>Svatí jako ochránci proti určitému nebezpečí</vt:lpstr>
      <vt:lpstr>Patroni určité skupiny lidí</vt:lpstr>
      <vt:lpstr>Čtrnáct svatých pomocníků</vt:lpstr>
      <vt:lpstr>Prezentace aplikace PowerPoint</vt:lpstr>
      <vt:lpstr>Místní patroni</vt:lpstr>
      <vt:lpstr>Místní patroni</vt:lpstr>
      <vt:lpstr>Prezentace aplikace PowerPoint</vt:lpstr>
      <vt:lpstr>Chrámová patrocinia</vt:lpstr>
      <vt:lpstr>Ikonografie světců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42</cp:revision>
  <cp:lastPrinted>1601-01-01T00:00:00Z</cp:lastPrinted>
  <dcterms:created xsi:type="dcterms:W3CDTF">2021-09-18T10:12:07Z</dcterms:created>
  <dcterms:modified xsi:type="dcterms:W3CDTF">2022-11-25T08:55:41Z</dcterms:modified>
</cp:coreProperties>
</file>