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683" r:id="rId3"/>
    <p:sldId id="684" r:id="rId4"/>
    <p:sldId id="751" r:id="rId5"/>
    <p:sldId id="752" r:id="rId6"/>
    <p:sldId id="753" r:id="rId7"/>
    <p:sldId id="754" r:id="rId8"/>
    <p:sldId id="755" r:id="rId9"/>
    <p:sldId id="756" r:id="rId10"/>
    <p:sldId id="757" r:id="rId11"/>
    <p:sldId id="758" r:id="rId12"/>
    <p:sldId id="759" r:id="rId13"/>
    <p:sldId id="760" r:id="rId14"/>
    <p:sldId id="761" r:id="rId15"/>
    <p:sldId id="762" r:id="rId16"/>
    <p:sldId id="763" r:id="rId17"/>
    <p:sldId id="764" r:id="rId18"/>
    <p:sldId id="765" r:id="rId19"/>
    <p:sldId id="766" r:id="rId20"/>
    <p:sldId id="767" r:id="rId21"/>
    <p:sldId id="768" r:id="rId22"/>
    <p:sldId id="769" r:id="rId23"/>
    <p:sldId id="770" r:id="rId24"/>
    <p:sldId id="771" r:id="rId25"/>
    <p:sldId id="773" r:id="rId26"/>
    <p:sldId id="772" r:id="rId27"/>
    <p:sldId id="774" r:id="rId28"/>
    <p:sldId id="781" r:id="rId29"/>
    <p:sldId id="782" r:id="rId30"/>
    <p:sldId id="780" r:id="rId31"/>
    <p:sldId id="775" r:id="rId32"/>
    <p:sldId id="776" r:id="rId33"/>
    <p:sldId id="777" r:id="rId34"/>
    <p:sldId id="778" r:id="rId35"/>
    <p:sldId id="779" r:id="rId36"/>
    <p:sldId id="783" r:id="rId37"/>
    <p:sldId id="794" r:id="rId38"/>
    <p:sldId id="793" r:id="rId39"/>
    <p:sldId id="795" r:id="rId40"/>
    <p:sldId id="784" r:id="rId41"/>
    <p:sldId id="785" r:id="rId42"/>
    <p:sldId id="796" r:id="rId43"/>
    <p:sldId id="786" r:id="rId44"/>
    <p:sldId id="792" r:id="rId45"/>
    <p:sldId id="797" r:id="rId46"/>
    <p:sldId id="789" r:id="rId47"/>
    <p:sldId id="810" r:id="rId48"/>
    <p:sldId id="802" r:id="rId49"/>
    <p:sldId id="800" r:id="rId50"/>
    <p:sldId id="799" r:id="rId51"/>
    <p:sldId id="801" r:id="rId52"/>
    <p:sldId id="804" r:id="rId53"/>
    <p:sldId id="805" r:id="rId54"/>
    <p:sldId id="505" r:id="rId55"/>
    <p:sldId id="806" r:id="rId56"/>
    <p:sldId id="502" r:id="rId57"/>
    <p:sldId id="506" r:id="rId58"/>
    <p:sldId id="507" r:id="rId59"/>
    <p:sldId id="807" r:id="rId60"/>
    <p:sldId id="808" r:id="rId61"/>
    <p:sldId id="791" r:id="rId62"/>
    <p:sldId id="812" r:id="rId63"/>
    <p:sldId id="817" r:id="rId64"/>
    <p:sldId id="813" r:id="rId65"/>
    <p:sldId id="814" r:id="rId66"/>
    <p:sldId id="815" r:id="rId67"/>
    <p:sldId id="816" r:id="rId68"/>
    <p:sldId id="809" r:id="rId69"/>
    <p:sldId id="790" r:id="rId70"/>
    <p:sldId id="811" r:id="rId71"/>
    <p:sldId id="787" r:id="rId72"/>
    <p:sldId id="798" r:id="rId73"/>
    <p:sldId id="733" r:id="rId74"/>
    <p:sldId id="591" r:id="rId75"/>
  </p:sldIdLst>
  <p:sldSz cx="12192000" cy="6858000"/>
  <p:notesSz cx="6858000" cy="9144000"/>
  <p:custDataLst>
    <p:tags r:id="rId76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CB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3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00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tags" Target="tags/tag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image" Target="../media/image34.png"/><Relationship Id="rId4" Type="http://schemas.openxmlformats.org/officeDocument/2006/relationships/image" Target="../media/image37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69CB8-F204-4D06-B913-C5A26A89888A}" type="datetimeFigureOut">
              <a:rPr lang="en-US" smtClean="0"/>
              <a:t>12/9/2022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75032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6E300-0A13-4A81-945A-7333C271A069}" type="datetimeFigureOut">
              <a:rPr lang="en-US" smtClean="0"/>
              <a:t>12/9/2022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17249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71962-1EA4-46E7-BCB0-F36CE46D1A59}" type="datetimeFigureOut">
              <a:rPr lang="en-US" smtClean="0"/>
              <a:t>12/9/2022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50074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Nadpis a 4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sz="quarter"/>
          </p:nvPr>
        </p:nvSpPr>
        <p:spPr>
          <a:xfrm>
            <a:off x="1390651" y="473075"/>
            <a:ext cx="10369549" cy="508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1390651" y="1196976"/>
            <a:ext cx="5082116" cy="265906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6675968" y="1196976"/>
            <a:ext cx="5084233" cy="265906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1390651" y="4008438"/>
            <a:ext cx="5082116" cy="266065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675968" y="4008438"/>
            <a:ext cx="5084233" cy="266065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826833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 b="1"/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956816"/>
            <a:ext cx="10058400" cy="3912278"/>
          </a:xfrm>
        </p:spPr>
        <p:txBody>
          <a:bodyPr>
            <a:normAutofit/>
          </a:bodyPr>
          <a:lstStyle>
            <a:lvl1pPr marL="447675" indent="-447675">
              <a:buFont typeface="Wingdings" panose="05000000000000000000" pitchFamily="2" charset="2"/>
              <a:buChar char="q"/>
              <a:defRPr sz="3200"/>
            </a:lvl1pPr>
            <a:lvl2pPr marL="804863" indent="-357188">
              <a:buFont typeface="Wingdings" panose="05000000000000000000" pitchFamily="2" charset="2"/>
              <a:buChar char="Ø"/>
              <a:tabLst>
                <a:tab pos="804863" algn="l"/>
              </a:tabLst>
              <a:defRPr sz="2800"/>
            </a:lvl2pPr>
            <a:lvl3pPr marL="1162050" indent="-265113">
              <a:buFont typeface="Wingdings" panose="05000000000000000000" pitchFamily="2" charset="2"/>
              <a:buChar char="v"/>
              <a:defRPr sz="2000"/>
            </a:lvl3pPr>
            <a:lvl4pPr marL="1252538" indent="-182563">
              <a:defRPr sz="2000"/>
            </a:lvl4pPr>
            <a:lvl5pPr marL="1435100" indent="-182563">
              <a:buFont typeface="Wingdings" panose="05000000000000000000" pitchFamily="2" charset="2"/>
              <a:buChar char="§"/>
              <a:defRPr sz="2000"/>
            </a:lvl5pPr>
          </a:lstStyle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BB376-B19C-488D-ABEB-03C7E6E9E3E0}" type="datetimeFigureOut">
              <a:rPr lang="en-US" smtClean="0"/>
              <a:t>12/9/2022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45745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F077B-A50F-4D64-8574-E2D6A98A5553}" type="datetimeFigureOut">
              <a:rPr lang="en-US" smtClean="0"/>
              <a:t>12/9/2022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64066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E2A62-1983-43A1-A163-D8AA46534C80}" type="datetimeFigureOut">
              <a:rPr lang="en-US" smtClean="0"/>
              <a:t>12/9/2022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55834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F3E3B-34E3-4345-B2A1-994B83598A9C}" type="datetimeFigureOut">
              <a:rPr lang="en-US" smtClean="0"/>
              <a:t>12/9/2022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5769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16C96-82A1-4D77-8ADA-627AC6FE3D65}" type="datetimeFigureOut">
              <a:rPr lang="en-US" smtClean="0"/>
              <a:t>12/9/2022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32929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02C1E-28F2-47E9-802D-339E64E2F920}" type="datetimeFigureOut">
              <a:rPr lang="en-US" smtClean="0"/>
              <a:t>12/9/2022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78452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24271A48-F18A-45B3-BC05-1E27DA3F88AF}" type="datetimeFigureOut">
              <a:rPr lang="en-US" smtClean="0"/>
              <a:t>12/9/2022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75756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747F8-9654-4282-85D2-65F41AAE7A75}" type="datetimeFigureOut">
              <a:rPr lang="en-US" smtClean="0"/>
              <a:t>12/9/2022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6773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5DC5B261-8843-42D1-AAFC-05E20E2D9B97}" type="datetimeFigureOut">
              <a:rPr lang="en-US" smtClean="0"/>
              <a:t>12/9/2022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7826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  <p:sldLayoutId id="2147483852" r:id="rId12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ipk.nkp.cz/docs/gdpr/KNIHOVNI_RAD_POUCENI_VZOR.docx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://knihovnam.nkp.cz/sekce.php3?page=03_Leg/01_LegPod/Zakon257Vyhl.htm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s://ziskej.knihovny.cz/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zk.cz/sluzby/e-knihy-na-objednavku" TargetMode="External"/><Relationship Id="rId2" Type="http://schemas.openxmlformats.org/officeDocument/2006/relationships/hyperlink" Target="https://books2ebooks.eu/cs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png"/><Relationship Id="rId4" Type="http://schemas.openxmlformats.org/officeDocument/2006/relationships/hyperlink" Target="https://www.nkp.cz/sluzby/edodo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hyperlink" Target="http://texty.jinonice.cuni.cz/studijni-texty/stocklova-anna/stocklova_05.pdf/view" TargetMode="Externa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hyperlink" Target="http://www.ptejteseknihovny.cz/" TargetMode="Externa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://clanky.rvp.cz/clanek/o/z/446/CO-JE-CTENARSKA-GRAMOTNOST-PROC-A-JAK-JI-ROZVIJET.html/" TargetMode="Externa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nihovny.cz/Record/mzk.MZK01-001724224" TargetMode="External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hyperlink" Target="https://ct24.ceskatelevize.cz/kultura/3020159-co-vse-souvisi-se-ctenim-rodice-messi-i-chalupareni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hyperlink" Target="https://ct24.ceskatelevize.cz/kultura/3020159-co-vse-souvisi-se-ctenim-rodice-messi-i-chalupareni" TargetMode="Externa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s://ct24.ceskatelevize.cz/kultura/3020159-co-vse-souvisi-se-ctenim-rodice-messi-i-chalupareni" TargetMode="Externa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iaac.cz/" TargetMode="External"/><Relationship Id="rId2" Type="http://schemas.openxmlformats.org/officeDocument/2006/relationships/hyperlink" Target="http://www.oecd.org/pisa/" TargetMode="Externa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ea.nl/" TargetMode="External"/><Relationship Id="rId2" Type="http://schemas.openxmlformats.org/officeDocument/2006/relationships/hyperlink" Target="http://timssandpirls.bc.edu/pirls2011/index.html" TargetMode="Externa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8.png"/><Relationship Id="rId18" Type="http://schemas.openxmlformats.org/officeDocument/2006/relationships/hyperlink" Target="http://www.ctesyrad.cz/" TargetMode="External"/><Relationship Id="rId26" Type="http://schemas.openxmlformats.org/officeDocument/2006/relationships/hyperlink" Target="http://www.ceskatelevize.cz/porady/10214215895-kniha-meho-srdce/" TargetMode="External"/><Relationship Id="rId3" Type="http://schemas.openxmlformats.org/officeDocument/2006/relationships/hyperlink" Target="http://www.mlp.cz/cz/akce/e5662-cteni-cteni-nad-nej-neni/" TargetMode="External"/><Relationship Id="rId21" Type="http://schemas.openxmlformats.org/officeDocument/2006/relationships/image" Target="../media/image42.png"/><Relationship Id="rId34" Type="http://schemas.openxmlformats.org/officeDocument/2006/relationships/image" Target="../media/image47.png"/><Relationship Id="rId7" Type="http://schemas.openxmlformats.org/officeDocument/2006/relationships/oleObject" Target="../embeddings/oleObject2.bin"/><Relationship Id="rId12" Type="http://schemas.openxmlformats.org/officeDocument/2006/relationships/hyperlink" Target="http://www.bibliohelp.cz/" TargetMode="External"/><Relationship Id="rId17" Type="http://schemas.openxmlformats.org/officeDocument/2006/relationships/image" Target="../media/image40.png"/><Relationship Id="rId25" Type="http://schemas.openxmlformats.org/officeDocument/2006/relationships/image" Target="../media/image44.png"/><Relationship Id="rId33" Type="http://schemas.openxmlformats.org/officeDocument/2006/relationships/hyperlink" Target="http://www.rostemesknihou.cz/" TargetMode="External"/><Relationship Id="rId2" Type="http://schemas.openxmlformats.org/officeDocument/2006/relationships/slideLayout" Target="../slideLayouts/slideLayout12.xml"/><Relationship Id="rId16" Type="http://schemas.openxmlformats.org/officeDocument/2006/relationships/hyperlink" Target="http://www.audioknihy.net/" TargetMode="External"/><Relationship Id="rId20" Type="http://schemas.openxmlformats.org/officeDocument/2006/relationships/hyperlink" Target="http://www.citarny.cz/" TargetMode="External"/><Relationship Id="rId29" Type="http://schemas.openxmlformats.org/officeDocument/2006/relationships/image" Target="../media/image46.png"/><Relationship Id="rId1" Type="http://schemas.openxmlformats.org/officeDocument/2006/relationships/vmlDrawing" Target="../drawings/vmlDrawing1.vml"/><Relationship Id="rId6" Type="http://schemas.openxmlformats.org/officeDocument/2006/relationships/hyperlink" Target="http://skip.nkp.cz/odbKDKkde08.htm" TargetMode="External"/><Relationship Id="rId11" Type="http://schemas.openxmlformats.org/officeDocument/2006/relationships/image" Target="../media/image36.png"/><Relationship Id="rId24" Type="http://schemas.openxmlformats.org/officeDocument/2006/relationships/hyperlink" Target="http://www.hlavanehlava.cz/" TargetMode="External"/><Relationship Id="rId32" Type="http://schemas.openxmlformats.org/officeDocument/2006/relationships/image" Target="../media/image37.png"/><Relationship Id="rId5" Type="http://schemas.openxmlformats.org/officeDocument/2006/relationships/image" Target="../media/image34.png"/><Relationship Id="rId15" Type="http://schemas.openxmlformats.org/officeDocument/2006/relationships/image" Target="../media/image39.png"/><Relationship Id="rId23" Type="http://schemas.openxmlformats.org/officeDocument/2006/relationships/image" Target="../media/image43.png"/><Relationship Id="rId28" Type="http://schemas.openxmlformats.org/officeDocument/2006/relationships/hyperlink" Target="http://www.mojekniha.cz/" TargetMode="External"/><Relationship Id="rId10" Type="http://schemas.openxmlformats.org/officeDocument/2006/relationships/oleObject" Target="../embeddings/oleObject3.bin"/><Relationship Id="rId19" Type="http://schemas.openxmlformats.org/officeDocument/2006/relationships/image" Target="../media/image41.png"/><Relationship Id="rId31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hyperlink" Target="http://www.prodos-cz.cz/emil2.php" TargetMode="External"/><Relationship Id="rId14" Type="http://schemas.openxmlformats.org/officeDocument/2006/relationships/hyperlink" Target="http://www.celeceskoctedetem.cz/" TargetMode="External"/><Relationship Id="rId22" Type="http://schemas.openxmlformats.org/officeDocument/2006/relationships/hyperlink" Target="http://skip.nkp.cz/akcDen09.htm" TargetMode="External"/><Relationship Id="rId27" Type="http://schemas.openxmlformats.org/officeDocument/2006/relationships/image" Target="../media/image45.png"/><Relationship Id="rId30" Type="http://schemas.openxmlformats.org/officeDocument/2006/relationships/hyperlink" Target="http://www.nocsandersenem.cz/" TargetMode="External"/><Relationship Id="rId8" Type="http://schemas.openxmlformats.org/officeDocument/2006/relationships/image" Target="../media/image35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ostemesknihou.cz/" TargetMode="External"/><Relationship Id="rId2" Type="http://schemas.openxmlformats.org/officeDocument/2006/relationships/hyperlink" Target="https://ipk.nkp.cz/odborne-cinnosti/ctenarstvi-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sicr.cz/getattachment/cz/O-nas/Mezinarodni-setreni-archiv/PISA/PISA-2009/Publikace-Zakrouzkuj,-vyber,-zduvodni.pdf" TargetMode="External"/><Relationship Id="rId5" Type="http://schemas.openxmlformats.org/officeDocument/2006/relationships/hyperlink" Target="https://celeceskoctedetem.cz/" TargetMode="External"/><Relationship Id="rId4" Type="http://schemas.openxmlformats.org/officeDocument/2006/relationships/hyperlink" Target="https://www.rostemesknihou.cz/cz/ctenarstvi/ctenarstvi-ve-svete/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hyperlink" Target="http://openlibrary.org/subjects/accessible_book" TargetMode="External"/><Relationship Id="rId2" Type="http://schemas.openxmlformats.org/officeDocument/2006/relationships/hyperlink" Target="http://www.onleihe.net/" TargetMode="Externa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hyperlink" Target="https://dnnt.mzk.cz/" TargetMode="Externa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jpeg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6000"/>
                <a:shade val="99000"/>
                <a:satMod val="140000"/>
              </a:schemeClr>
            </a:gs>
            <a:gs pos="65000">
              <a:schemeClr val="bg1">
                <a:tint val="100000"/>
                <a:shade val="80000"/>
                <a:satMod val="130000"/>
              </a:schemeClr>
            </a:gs>
            <a:gs pos="100000">
              <a:schemeClr val="bg1">
                <a:tint val="100000"/>
                <a:shade val="48000"/>
                <a:satMod val="120000"/>
              </a:scheme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VÃ½sledek obrÃ¡zku pro future library">
            <a:extLst>
              <a:ext uri="{FF2B5EF4-FFF2-40B4-BE49-F238E27FC236}">
                <a16:creationId xmlns:a16="http://schemas.microsoft.com/office/drawing/2014/main" id="{AD9DEC00-479E-4F9D-9262-2A5D7BE3BC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0882"/>
            <a:ext cx="12191985" cy="6327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bdélník 8">
            <a:extLst>
              <a:ext uri="{FF2B5EF4-FFF2-40B4-BE49-F238E27FC236}">
                <a16:creationId xmlns:a16="http://schemas.microsoft.com/office/drawing/2014/main" id="{63FE2CFA-A850-4340-A63C-B208734418EC}"/>
              </a:ext>
            </a:extLst>
          </p:cNvPr>
          <p:cNvSpPr/>
          <p:nvPr/>
        </p:nvSpPr>
        <p:spPr>
          <a:xfrm>
            <a:off x="9306" y="-13131"/>
            <a:ext cx="12191985" cy="6347447"/>
          </a:xfrm>
          <a:prstGeom prst="rect">
            <a:avLst/>
          </a:prstGeom>
          <a:solidFill>
            <a:schemeClr val="bg1">
              <a:alpha val="6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E25F4A20-71FB-4A26-92E2-89DED49264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C4E89C94-E462-4566-A15A-32835FD68B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4071767D-5FF7-4508-B8B7-BB60FF3AB2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097279" y="758952"/>
            <a:ext cx="9985899" cy="3566160"/>
          </a:xfrm>
        </p:spPr>
        <p:txBody>
          <a:bodyPr>
            <a:normAutofit/>
          </a:bodyPr>
          <a:lstStyle/>
          <a:p>
            <a:r>
              <a:rPr lang="cs-CZ" dirty="0"/>
              <a:t>Služby knihoven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00050" y="4455620"/>
            <a:ext cx="10233421" cy="1143000"/>
          </a:xfrm>
        </p:spPr>
        <p:txBody>
          <a:bodyPr>
            <a:normAutofit/>
          </a:bodyPr>
          <a:lstStyle/>
          <a:p>
            <a:r>
              <a:rPr lang="cs-CZ" dirty="0"/>
              <a:t>co nabízejí knihovny svým uživatelům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4821F543-BE39-43A0-9DDF-2D4035511DE6}"/>
              </a:ext>
            </a:extLst>
          </p:cNvPr>
          <p:cNvSpPr txBox="1"/>
          <p:nvPr/>
        </p:nvSpPr>
        <p:spPr>
          <a:xfrm>
            <a:off x="1207658" y="5609995"/>
            <a:ext cx="38440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Martin Krčál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6A8E1BDA-BDB5-4C4A-BFF9-9639A068F1BD}"/>
              </a:ext>
            </a:extLst>
          </p:cNvPr>
          <p:cNvSpPr txBox="1"/>
          <p:nvPr/>
        </p:nvSpPr>
        <p:spPr>
          <a:xfrm>
            <a:off x="6259347" y="5667601"/>
            <a:ext cx="48963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dirty="0"/>
              <a:t>ISKB02 Úvod do knihovnictví, podzim 2022</a:t>
            </a:r>
          </a:p>
        </p:txBody>
      </p:sp>
      <p:pic>
        <p:nvPicPr>
          <p:cNvPr id="19" name="Picture 2" descr="VÃ½sledek obrÃ¡zku pro logo kisk">
            <a:extLst>
              <a:ext uri="{FF2B5EF4-FFF2-40B4-BE49-F238E27FC236}">
                <a16:creationId xmlns:a16="http://schemas.microsoft.com/office/drawing/2014/main" id="{3B57F92C-9D22-4BC0-9F68-A5A65AFCB4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 trans="0" detail="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797" y="265521"/>
            <a:ext cx="2696948" cy="461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ovéPole 19">
            <a:extLst>
              <a:ext uri="{FF2B5EF4-FFF2-40B4-BE49-F238E27FC236}">
                <a16:creationId xmlns:a16="http://schemas.microsoft.com/office/drawing/2014/main" id="{1C191A60-EA6C-4A32-AC7B-179E84EECFF3}"/>
              </a:ext>
            </a:extLst>
          </p:cNvPr>
          <p:cNvSpPr txBox="1"/>
          <p:nvPr/>
        </p:nvSpPr>
        <p:spPr>
          <a:xfrm>
            <a:off x="431797" y="748672"/>
            <a:ext cx="28083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/>
              <a:t>Filozofická fakulta Masarykovy univerzity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9E17AF45-91D9-4A6F-B9DB-D98486527C97}"/>
              </a:ext>
            </a:extLst>
          </p:cNvPr>
          <p:cNvSpPr txBox="1"/>
          <p:nvPr/>
        </p:nvSpPr>
        <p:spPr>
          <a:xfrm>
            <a:off x="11333472" y="56174"/>
            <a:ext cx="76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800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8462321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C33BF9DD-8A45-4EEE-B231-0A14D322E5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9CDB3EB-06B4-47DE-A56B-BA278B50F1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4771" y="634946"/>
            <a:ext cx="6574972" cy="1450757"/>
          </a:xfrm>
        </p:spPr>
        <p:txBody>
          <a:bodyPr>
            <a:normAutofit/>
          </a:bodyPr>
          <a:lstStyle/>
          <a:p>
            <a:r>
              <a:rPr lang="cs-CZ" dirty="0"/>
              <a:t>Právní úprava půjčování</a:t>
            </a:r>
          </a:p>
        </p:txBody>
      </p:sp>
      <p:pic>
        <p:nvPicPr>
          <p:cNvPr id="24578" name="Picture 2" descr="Silueta, Dáma, Spravedlnosti, Právní, Váhy, Zákon">
            <a:extLst>
              <a:ext uri="{FF2B5EF4-FFF2-40B4-BE49-F238E27FC236}">
                <a16:creationId xmlns:a16="http://schemas.microsoft.com/office/drawing/2014/main" id="{EDD43BE5-1052-425C-9204-A139B2D97E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86836" y="640081"/>
            <a:ext cx="3095641" cy="5314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9020DCC9-F851-4562-BB20-1AB3C51BF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74770" y="2086188"/>
            <a:ext cx="608976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5AEFDC1-96D4-401F-AEE8-5A807CDC4D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4769" y="2198914"/>
            <a:ext cx="6574973" cy="3670180"/>
          </a:xfrm>
        </p:spPr>
        <p:txBody>
          <a:bodyPr>
            <a:normAutofit/>
          </a:bodyPr>
          <a:lstStyle/>
          <a:p>
            <a:r>
              <a:rPr lang="cs-CZ" altLang="cs-CZ" dirty="0"/>
              <a:t>knihovní zákon</a:t>
            </a:r>
          </a:p>
          <a:p>
            <a:pPr lvl="1"/>
            <a:r>
              <a:rPr lang="cs-CZ" altLang="cs-CZ" dirty="0"/>
              <a:t>obecně</a:t>
            </a:r>
          </a:p>
          <a:p>
            <a:r>
              <a:rPr lang="cs-CZ" altLang="cs-CZ" dirty="0"/>
              <a:t>občanský zákoník</a:t>
            </a:r>
          </a:p>
          <a:p>
            <a:pPr lvl="1"/>
            <a:r>
              <a:rPr lang="cs-CZ" altLang="cs-CZ" dirty="0"/>
              <a:t>vztah čtenář-knihovna</a:t>
            </a:r>
          </a:p>
          <a:p>
            <a:r>
              <a:rPr lang="cs-CZ" altLang="cs-CZ" dirty="0"/>
              <a:t>knihovní a výpůjční řád knihovny</a:t>
            </a:r>
          </a:p>
          <a:p>
            <a:pPr lvl="1"/>
            <a:r>
              <a:rPr lang="cs-CZ" altLang="cs-CZ" dirty="0"/>
              <a:t>není-li něco definováno, řídí se OZ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D5FBCAC9-BD8B-4F3B-AD74-EF37D42113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9556C5A8-AD7E-4CE7-87BE-9EA3B5E178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047182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C33BF9DD-8A45-4EEE-B231-0A14D322E5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D134055-2B20-435B-804C-5499DD1B2B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4771" y="634946"/>
            <a:ext cx="6574972" cy="1450757"/>
          </a:xfrm>
        </p:spPr>
        <p:txBody>
          <a:bodyPr>
            <a:normAutofit/>
          </a:bodyPr>
          <a:lstStyle/>
          <a:p>
            <a:r>
              <a:rPr lang="cs-CZ" dirty="0"/>
              <a:t>Knihovní řád</a:t>
            </a:r>
          </a:p>
        </p:txBody>
      </p:sp>
      <p:pic>
        <p:nvPicPr>
          <p:cNvPr id="25602" name="Picture 2" descr="Knihovní řád 2020 by Městská knihovna v Praze - issuu">
            <a:extLst>
              <a:ext uri="{FF2B5EF4-FFF2-40B4-BE49-F238E27FC236}">
                <a16:creationId xmlns:a16="http://schemas.microsoft.com/office/drawing/2014/main" id="{6E6C108D-05D2-4030-AF2F-5E2176ECDE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1347874">
            <a:off x="723248" y="759497"/>
            <a:ext cx="3585465" cy="5067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9020DCC9-F851-4562-BB20-1AB3C51BF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74770" y="2086188"/>
            <a:ext cx="608976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92CABFC-F816-4107-9415-95E6002187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4769" y="2198914"/>
            <a:ext cx="6574973" cy="3670180"/>
          </a:xfrm>
        </p:spPr>
        <p:txBody>
          <a:bodyPr>
            <a:normAutofit/>
          </a:bodyPr>
          <a:lstStyle/>
          <a:p>
            <a:r>
              <a:rPr lang="cs-CZ" altLang="cs-CZ" dirty="0"/>
              <a:t>základní pravidla pro využívání knihovního fondu a služeb</a:t>
            </a:r>
          </a:p>
          <a:p>
            <a:r>
              <a:rPr lang="cs-CZ" altLang="cs-CZ" dirty="0"/>
              <a:t>pro různé typy knihoven</a:t>
            </a:r>
          </a:p>
          <a:p>
            <a:r>
              <a:rPr lang="cs-CZ" altLang="cs-CZ" dirty="0"/>
              <a:t>vzor KŘ na </a:t>
            </a:r>
            <a:r>
              <a:rPr lang="cs-CZ" altLang="cs-CZ" dirty="0">
                <a:hlinkClick r:id="rId3"/>
              </a:rPr>
              <a:t>webu NKP</a:t>
            </a:r>
            <a:endParaRPr lang="cs-CZ" altLang="cs-CZ" dirty="0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D5FBCAC9-BD8B-4F3B-AD74-EF37D42113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9556C5A8-AD7E-4CE7-87BE-9EA3B5E178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7858451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62100CA-5320-43BF-84A4-8D8EE83DA3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Obsah knihovního řádu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08AE755-7CC2-43C1-92EA-3F3A095682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altLang="cs-CZ" dirty="0"/>
              <a:t>uživatelé</a:t>
            </a:r>
          </a:p>
          <a:p>
            <a:pPr lvl="1"/>
            <a:r>
              <a:rPr lang="cs-CZ" altLang="cs-CZ" dirty="0"/>
              <a:t>kdo se může stát uživatelem, za jakých podmínek, dělení uživatelů, způsob registrace, platby za registraci</a:t>
            </a:r>
          </a:p>
          <a:p>
            <a:r>
              <a:rPr lang="cs-CZ" altLang="cs-CZ" dirty="0"/>
              <a:t>přehled služeb</a:t>
            </a:r>
          </a:p>
          <a:p>
            <a:pPr lvl="1"/>
            <a:r>
              <a:rPr lang="cs-CZ" altLang="cs-CZ" dirty="0"/>
              <a:t>charakteristika, jaké služby jakému okruhu uživatelů, délka výpůjček, poplatky, sankce, podmínky</a:t>
            </a:r>
          </a:p>
          <a:p>
            <a:r>
              <a:rPr lang="cs-CZ" altLang="cs-CZ" dirty="0"/>
              <a:t>práva a povinnosti uživatelů</a:t>
            </a:r>
          </a:p>
          <a:p>
            <a:r>
              <a:rPr lang="cs-CZ" altLang="cs-CZ" dirty="0"/>
              <a:t>pravidla využívání studoven a ICT</a:t>
            </a:r>
          </a:p>
        </p:txBody>
      </p:sp>
    </p:spTree>
    <p:extLst>
      <p:ext uri="{BB962C8B-B14F-4D97-AF65-F5344CB8AC3E}">
        <p14:creationId xmlns:p14="http://schemas.microsoft.com/office/powerpoint/2010/main" val="39269436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274FE09-ADB4-4B62-90DC-6DFAA62627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Čtenář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882B35-D2C1-4BC8-8445-3927E0BAF9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altLang="cs-CZ" dirty="0"/>
              <a:t>Práva</a:t>
            </a:r>
          </a:p>
          <a:p>
            <a:pPr lvl="1"/>
            <a:r>
              <a:rPr lang="cs-CZ" altLang="cs-CZ" dirty="0"/>
              <a:t>vypůjčit si dokument</a:t>
            </a:r>
          </a:p>
          <a:p>
            <a:pPr lvl="1"/>
            <a:r>
              <a:rPr lang="cs-CZ" altLang="cs-CZ" dirty="0"/>
              <a:t>užívat jej sám (v rámci rodiny)</a:t>
            </a:r>
          </a:p>
          <a:p>
            <a:r>
              <a:rPr lang="cs-CZ" altLang="cs-CZ" dirty="0"/>
              <a:t>Povinnosti</a:t>
            </a:r>
          </a:p>
          <a:p>
            <a:pPr lvl="1"/>
            <a:r>
              <a:rPr lang="cs-CZ" altLang="cs-CZ" dirty="0"/>
              <a:t>chránit vypůjčený dokument před poškozením, ztrátou, zničením</a:t>
            </a:r>
          </a:p>
          <a:p>
            <a:pPr lvl="1"/>
            <a:r>
              <a:rPr lang="cs-CZ" altLang="cs-CZ" dirty="0"/>
              <a:t>okamžitě ohlásit poškození, ztrátu, zničení</a:t>
            </a:r>
          </a:p>
          <a:p>
            <a:pPr lvl="1"/>
            <a:r>
              <a:rPr lang="cs-CZ" altLang="cs-CZ" dirty="0"/>
              <a:t>dodržovat výpůjční lhůtu, platit upomínky</a:t>
            </a:r>
          </a:p>
          <a:p>
            <a:pPr lvl="1"/>
            <a:r>
              <a:rPr lang="cs-CZ" altLang="cs-CZ" dirty="0"/>
              <a:t>na žádost knihovny dokument vrátit dříve (pokud byl zapůjčen bezplatně)</a:t>
            </a:r>
          </a:p>
        </p:txBody>
      </p:sp>
      <p:pic>
        <p:nvPicPr>
          <p:cNvPr id="4" name="Picture 4" descr="MC900390758[1]">
            <a:extLst>
              <a:ext uri="{FF2B5EF4-FFF2-40B4-BE49-F238E27FC236}">
                <a16:creationId xmlns:a16="http://schemas.microsoft.com/office/drawing/2014/main" id="{C7F7D9DD-6F6C-4216-8C2C-CA9C3B540D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0880" y="286603"/>
            <a:ext cx="2340611" cy="2417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32387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58AE4A7-4C69-4749-8830-F5728A244C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Knihovna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952CA84-F26F-4F40-A026-76B61E6B42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/>
              <a:t>Práva</a:t>
            </a:r>
          </a:p>
          <a:p>
            <a:pPr lvl="1"/>
            <a:r>
              <a:rPr lang="cs-CZ" altLang="cs-CZ" dirty="0"/>
              <a:t>požadovat vrácení dokumentu i před ukončením výpůjčky (bezplatné půjčení)</a:t>
            </a:r>
          </a:p>
          <a:p>
            <a:pPr lvl="1"/>
            <a:r>
              <a:rPr lang="cs-CZ" altLang="cs-CZ" dirty="0"/>
              <a:t>vybírat upomínky za pozdní vrácení</a:t>
            </a:r>
          </a:p>
          <a:p>
            <a:pPr lvl="1"/>
            <a:r>
              <a:rPr lang="cs-CZ" altLang="cs-CZ" dirty="0"/>
              <a:t>neprodloužit výpůjčku (v případě zájmu dalších uživatelů)</a:t>
            </a:r>
          </a:p>
          <a:p>
            <a:r>
              <a:rPr lang="cs-CZ" altLang="cs-CZ" dirty="0"/>
              <a:t>Povinnosti</a:t>
            </a:r>
          </a:p>
          <a:p>
            <a:pPr lvl="1"/>
            <a:r>
              <a:rPr lang="cs-CZ" altLang="cs-CZ" dirty="0"/>
              <a:t>vyžadovat vrácení dokumentu po uplynutí výpůjční lhůty</a:t>
            </a:r>
          </a:p>
          <a:p>
            <a:pPr lvl="1"/>
            <a:r>
              <a:rPr lang="cs-CZ" altLang="cs-CZ" dirty="0"/>
              <a:t>vymáhat náhradu ztracené nebo poškozené výpůjčky (i soudně)</a:t>
            </a:r>
          </a:p>
        </p:txBody>
      </p:sp>
      <p:pic>
        <p:nvPicPr>
          <p:cNvPr id="4" name="Picture 4" descr="MC900056755[1]">
            <a:extLst>
              <a:ext uri="{FF2B5EF4-FFF2-40B4-BE49-F238E27FC236}">
                <a16:creationId xmlns:a16="http://schemas.microsoft.com/office/drawing/2014/main" id="{77D59C74-C10C-4D1B-A64D-6D1096CDE9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9120" y="307023"/>
            <a:ext cx="2429193" cy="1943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45490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93A8EFA-47E6-4812-B6E6-F243F7ACA2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Právo na náhradu škody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8A9898F-3435-48CA-B9FA-E384C3A41B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/>
              <a:t>promlčí se 2 roky ode dne, kdy:</a:t>
            </a:r>
          </a:p>
          <a:p>
            <a:pPr lvl="1"/>
            <a:r>
              <a:rPr lang="cs-CZ" altLang="cs-CZ" dirty="0"/>
              <a:t>čtenář ohlásil ztrátu nebo poškození výpůjčky</a:t>
            </a:r>
          </a:p>
          <a:p>
            <a:pPr lvl="1"/>
            <a:r>
              <a:rPr lang="cs-CZ" altLang="cs-CZ" dirty="0"/>
              <a:t>knihovna prokázala čtenáři ztrátu nebo poškození výpůjčky</a:t>
            </a:r>
          </a:p>
          <a:p>
            <a:r>
              <a:rPr lang="cs-CZ" altLang="cs-CZ" dirty="0"/>
              <a:t>povinnost hlídat termíny!!!</a:t>
            </a:r>
          </a:p>
        </p:txBody>
      </p:sp>
      <p:pic>
        <p:nvPicPr>
          <p:cNvPr id="4" name="Picture 4" descr="MC900354002[1]">
            <a:extLst>
              <a:ext uri="{FF2B5EF4-FFF2-40B4-BE49-F238E27FC236}">
                <a16:creationId xmlns:a16="http://schemas.microsoft.com/office/drawing/2014/main" id="{C6F9D490-46F7-4A6F-9C08-2894AA5EA8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1050" y="3950187"/>
            <a:ext cx="1760538" cy="2138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02541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73B90B8B-F76B-4130-8370-38033EEACB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5E074D2-FB06-48A9-BAF6-78801A35A8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4679" y="634946"/>
            <a:ext cx="6405063" cy="1450757"/>
          </a:xfrm>
        </p:spPr>
        <p:txBody>
          <a:bodyPr>
            <a:normAutofit/>
          </a:bodyPr>
          <a:lstStyle/>
          <a:p>
            <a:r>
              <a:rPr lang="cs-CZ"/>
              <a:t>Půjčování</a:t>
            </a:r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BAD0E51F-1CCD-4DEE-BDE6-8FE1A6BDF0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75" r="3" b="15106"/>
          <a:stretch/>
        </p:blipFill>
        <p:spPr bwMode="auto">
          <a:xfrm>
            <a:off x="633999" y="581098"/>
            <a:ext cx="4020297" cy="2476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2D93264-3FF9-4175-A7FA-F927F0F77A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81247" y="2086188"/>
            <a:ext cx="58521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6">
            <a:extLst>
              <a:ext uri="{FF2B5EF4-FFF2-40B4-BE49-F238E27FC236}">
                <a16:creationId xmlns:a16="http://schemas.microsoft.com/office/drawing/2014/main" id="{657B6183-5784-4A17-B834-E4BFD9A8C6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45" r="3" b="14511"/>
          <a:stretch/>
        </p:blipFill>
        <p:spPr bwMode="auto">
          <a:xfrm>
            <a:off x="633999" y="3218101"/>
            <a:ext cx="4020296" cy="2476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147C001-0D06-45F3-B385-BA97832FAB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4679" y="2198914"/>
            <a:ext cx="6405063" cy="3670180"/>
          </a:xfrm>
        </p:spPr>
        <p:txBody>
          <a:bodyPr>
            <a:normAutofit/>
          </a:bodyPr>
          <a:lstStyle/>
          <a:p>
            <a:r>
              <a:rPr lang="cs-CZ"/>
              <a:t>samoobslužné (např. </a:t>
            </a:r>
            <a:r>
              <a:rPr lang="cs-CZ" err="1"/>
              <a:t>self-check</a:t>
            </a:r>
            <a:r>
              <a:rPr lang="cs-CZ"/>
              <a:t>, )</a:t>
            </a:r>
          </a:p>
          <a:p>
            <a:r>
              <a:rPr lang="cs-CZ"/>
              <a:t>u výpůjčního pultu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1C67939-3FD0-4B45-8AA4-9FE55C7EE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981A96A-A87C-4F87-845A-3B0A6529F5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5102090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EB56A1A-8685-45C8-A64C-D5045ACB42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EC32297-5BF2-487F-B416-0994CF7B19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4655" y="634946"/>
            <a:ext cx="4015087" cy="1450757"/>
          </a:xfrm>
        </p:spPr>
        <p:txBody>
          <a:bodyPr>
            <a:normAutofit/>
          </a:bodyPr>
          <a:lstStyle/>
          <a:p>
            <a:r>
              <a:rPr lang="cs-CZ" dirty="0"/>
              <a:t>Vracení</a:t>
            </a:r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667C2EFE-27A8-4D92-9BF4-3B8305F572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5" r="247" b="1"/>
          <a:stretch/>
        </p:blipFill>
        <p:spPr bwMode="auto">
          <a:xfrm>
            <a:off x="628952" y="623178"/>
            <a:ext cx="3671055" cy="2923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79DF55E6-8C71-4381-81E4-31D3EBC96D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863" y="623178"/>
            <a:ext cx="2447148" cy="172862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3DBD9A78-04C7-49D4-BC42-3CD4C287F6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16" r="2" b="2"/>
          <a:stretch/>
        </p:blipFill>
        <p:spPr bwMode="auto">
          <a:xfrm>
            <a:off x="4465863" y="623178"/>
            <a:ext cx="2447148" cy="1728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6E0AD8B-255F-4090-B0E4-668B3F32FC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685671" y="2085703"/>
            <a:ext cx="35661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19DE44C1-A00E-40B3-B723-D1199BD4EB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3709572"/>
            <a:ext cx="3659927" cy="197347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B6D2E64A-57BB-4F2D-9D1B-6948CBEAC9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454" r="1" b="21128"/>
          <a:stretch/>
        </p:blipFill>
        <p:spPr bwMode="auto">
          <a:xfrm>
            <a:off x="640080" y="3709572"/>
            <a:ext cx="3659927" cy="1973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B937AB46-008D-417A-A052-2213E50CD4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69" r="15143" b="-2"/>
          <a:stretch/>
        </p:blipFill>
        <p:spPr bwMode="auto">
          <a:xfrm>
            <a:off x="4465863" y="2512667"/>
            <a:ext cx="2447148" cy="3181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1309827-BA11-45F7-9DAC-050451B67D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4655" y="2198914"/>
            <a:ext cx="4015087" cy="3670180"/>
          </a:xfrm>
        </p:spPr>
        <p:txBody>
          <a:bodyPr>
            <a:normAutofit/>
          </a:bodyPr>
          <a:lstStyle/>
          <a:p>
            <a:r>
              <a:rPr lang="cs-CZ" dirty="0"/>
              <a:t>u výpůjčního pultu</a:t>
            </a:r>
          </a:p>
          <a:p>
            <a:r>
              <a:rPr lang="cs-CZ" dirty="0" err="1"/>
              <a:t>vracecí</a:t>
            </a:r>
            <a:r>
              <a:rPr lang="cs-CZ" dirty="0"/>
              <a:t> box (např. </a:t>
            </a:r>
            <a:r>
              <a:rPr lang="cs-CZ" dirty="0" err="1"/>
              <a:t>bibliobox</a:t>
            </a:r>
            <a:r>
              <a:rPr lang="cs-CZ" dirty="0"/>
              <a:t>)</a:t>
            </a:r>
          </a:p>
          <a:p>
            <a:r>
              <a:rPr lang="cs-CZ" dirty="0"/>
              <a:t>okénka a jiné sofistikované systémy založené na RFID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DD14EB9-7D82-468B-B45D-876BE90A5E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8302865-9184-47F8-9D42-09980A3E5D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5068722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6000"/>
                <a:shade val="99000"/>
                <a:satMod val="140000"/>
              </a:schemeClr>
            </a:gs>
            <a:gs pos="65000">
              <a:schemeClr val="bg1">
                <a:tint val="100000"/>
                <a:shade val="80000"/>
                <a:satMod val="130000"/>
              </a:schemeClr>
            </a:gs>
            <a:gs pos="100000">
              <a:schemeClr val="bg1">
                <a:tint val="100000"/>
                <a:shade val="48000"/>
                <a:satMod val="120000"/>
              </a:scheme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About – Library Operations">
            <a:extLst>
              <a:ext uri="{FF2B5EF4-FFF2-40B4-BE49-F238E27FC236}">
                <a16:creationId xmlns:a16="http://schemas.microsoft.com/office/drawing/2014/main" id="{19B91EC1-0AEA-4936-857B-AC79D386BA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245" r="1" b="24037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45549E29-E797-4A00-B030-3AB01640CF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Nadpis 1">
            <a:extLst>
              <a:ext uri="{FF2B5EF4-FFF2-40B4-BE49-F238E27FC236}">
                <a16:creationId xmlns:a16="http://schemas.microsoft.com/office/drawing/2014/main" id="{5D041FE4-7B92-428F-A3CE-EDCAAADA65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chemeClr val="tx1"/>
                </a:solidFill>
              </a:rPr>
              <a:t>Druhy výpůjček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0549A1E-B22F-4FB0-BB14-8C54448D22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023360"/>
          </a:xfrm>
        </p:spPr>
        <p:txBody>
          <a:bodyPr>
            <a:normAutofit/>
          </a:bodyPr>
          <a:lstStyle/>
          <a:p>
            <a:r>
              <a:rPr lang="cs-CZ" altLang="cs-CZ" dirty="0"/>
              <a:t>absenční</a:t>
            </a:r>
          </a:p>
          <a:p>
            <a:r>
              <a:rPr lang="cs-CZ" altLang="cs-CZ" dirty="0"/>
              <a:t>prezenční</a:t>
            </a:r>
          </a:p>
          <a:p>
            <a:r>
              <a:rPr lang="cs-CZ" altLang="cs-CZ" dirty="0"/>
              <a:t>cirkulační</a:t>
            </a:r>
          </a:p>
          <a:p>
            <a:r>
              <a:rPr lang="cs-CZ" altLang="cs-CZ" dirty="0"/>
              <a:t>MVS, MMVS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C609E9FA-BDDE-45C4-8F5E-974D4208D2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7737E529-E43B-4948-B3C4-7F6B806FCC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7878389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08AB937-0665-4D46-B66C-00D08D47B9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Absenční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7ABBE43-5B40-4F8C-91FA-E0B87B89D5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56816"/>
            <a:ext cx="10058400" cy="4434152"/>
          </a:xfrm>
        </p:spPr>
        <p:txBody>
          <a:bodyPr>
            <a:normAutofit fontScale="92500" lnSpcReduction="10000"/>
          </a:bodyPr>
          <a:lstStyle/>
          <a:p>
            <a:r>
              <a:rPr lang="cs-CZ" altLang="cs-CZ" dirty="0"/>
              <a:t>výpůjčky mimo knihovnu</a:t>
            </a:r>
          </a:p>
          <a:p>
            <a:r>
              <a:rPr lang="cs-CZ" altLang="cs-CZ" dirty="0"/>
              <a:t>omezení počtu současných výpůjček</a:t>
            </a:r>
          </a:p>
          <a:p>
            <a:pPr lvl="1"/>
            <a:r>
              <a:rPr lang="cs-CZ" altLang="cs-CZ" dirty="0"/>
              <a:t>např. 10, 30, neomezeno</a:t>
            </a:r>
          </a:p>
          <a:p>
            <a:r>
              <a:rPr lang="cs-CZ" altLang="cs-CZ" dirty="0"/>
              <a:t>dělení</a:t>
            </a:r>
          </a:p>
          <a:p>
            <a:pPr lvl="1"/>
            <a:r>
              <a:rPr lang="cs-CZ" altLang="cs-CZ" dirty="0"/>
              <a:t>měsíční (28, 30 dnů)</a:t>
            </a:r>
          </a:p>
          <a:p>
            <a:pPr lvl="1"/>
            <a:r>
              <a:rPr lang="cs-CZ" altLang="cs-CZ" dirty="0"/>
              <a:t>dlouhodobá/trvalá</a:t>
            </a:r>
          </a:p>
          <a:p>
            <a:pPr lvl="2"/>
            <a:r>
              <a:rPr lang="cs-CZ" altLang="cs-CZ" dirty="0"/>
              <a:t>semestr, pracovní poměr</a:t>
            </a:r>
          </a:p>
          <a:p>
            <a:pPr lvl="1"/>
            <a:r>
              <a:rPr lang="cs-CZ" altLang="cs-CZ" dirty="0"/>
              <a:t>krátkodobá</a:t>
            </a:r>
          </a:p>
          <a:p>
            <a:pPr lvl="2"/>
            <a:r>
              <a:rPr lang="cs-CZ" altLang="cs-CZ" dirty="0"/>
              <a:t>žádané dokumenty</a:t>
            </a:r>
          </a:p>
          <a:p>
            <a:pPr lvl="2"/>
            <a:r>
              <a:rPr lang="cs-CZ" altLang="cs-CZ" dirty="0"/>
              <a:t>např. 1 týden</a:t>
            </a:r>
          </a:p>
          <a:p>
            <a:pPr lvl="2"/>
            <a:r>
              <a:rPr lang="cs-CZ" altLang="cs-CZ" dirty="0"/>
              <a:t>výpůjčky přes noc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961562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6000"/>
                <a:shade val="99000"/>
                <a:satMod val="140000"/>
              </a:schemeClr>
            </a:gs>
            <a:gs pos="65000">
              <a:schemeClr val="bg1">
                <a:tint val="100000"/>
                <a:shade val="80000"/>
                <a:satMod val="130000"/>
              </a:schemeClr>
            </a:gs>
            <a:gs pos="100000">
              <a:schemeClr val="bg1">
                <a:tint val="100000"/>
                <a:shade val="48000"/>
                <a:satMod val="120000"/>
              </a:scheme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Knihovna, Přírody, Naturopatii, Vzdělání, Literatura">
            <a:extLst>
              <a:ext uri="{FF2B5EF4-FFF2-40B4-BE49-F238E27FC236}">
                <a16:creationId xmlns:a16="http://schemas.microsoft.com/office/drawing/2014/main" id="{1EF07255-F4EB-430F-89C8-B3FEC74700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51" b="5562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45549E29-E797-4A00-B030-3AB01640CF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Nadpis 1">
            <a:extLst>
              <a:ext uri="{FF2B5EF4-FFF2-40B4-BE49-F238E27FC236}">
                <a16:creationId xmlns:a16="http://schemas.microsoft.com/office/drawing/2014/main" id="{09CF3645-60E3-464F-BB58-D084EAADD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cs-CZ" altLang="cs-CZ">
                <a:solidFill>
                  <a:schemeClr val="tx1"/>
                </a:solidFill>
              </a:rPr>
              <a:t>Veřejné knihovnické a informační služby</a:t>
            </a:r>
            <a:endParaRPr lang="cs-CZ">
              <a:solidFill>
                <a:schemeClr val="tx1"/>
              </a:solidFill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070ABAD-6364-42ED-B4E8-78CE2431BA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023360"/>
          </a:xfrm>
        </p:spPr>
        <p:txBody>
          <a:bodyPr>
            <a:normAutofit/>
          </a:bodyPr>
          <a:lstStyle/>
          <a:p>
            <a:r>
              <a:rPr lang="cs-CZ" altLang="cs-CZ">
                <a:solidFill>
                  <a:schemeClr val="tx1"/>
                </a:solidFill>
              </a:rPr>
              <a:t>služby poskytované knihovnou</a:t>
            </a:r>
          </a:p>
          <a:p>
            <a:r>
              <a:rPr lang="cs-CZ" altLang="cs-CZ">
                <a:solidFill>
                  <a:schemeClr val="tx1"/>
                </a:solidFill>
              </a:rPr>
              <a:t>definovány knihovním zákonem</a:t>
            </a:r>
          </a:p>
          <a:p>
            <a:r>
              <a:rPr lang="cs-CZ" altLang="cs-CZ">
                <a:solidFill>
                  <a:schemeClr val="tx1"/>
                </a:solidFill>
              </a:rPr>
              <a:t>poskytovány bezplatně</a:t>
            </a:r>
          </a:p>
          <a:p>
            <a:pPr lvl="1"/>
            <a:r>
              <a:rPr lang="cs-CZ" altLang="cs-CZ">
                <a:solidFill>
                  <a:schemeClr val="tx1"/>
                </a:solidFill>
              </a:rPr>
              <a:t>výjimky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C609E9FA-BDDE-45C4-8F5E-974D4208D2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7737E529-E43B-4948-B3C4-7F6B806FCC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4732732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F6153E0-59F0-4724-8E56-43C436054C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Prolongace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F8DB9DC-F92D-47C4-A369-FE6E0A8872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/>
              <a:t>prodloužení výpůjční lhůty</a:t>
            </a:r>
          </a:p>
          <a:p>
            <a:r>
              <a:rPr lang="cs-CZ" altLang="cs-CZ" dirty="0"/>
              <a:t>nesmí být další požadavek</a:t>
            </a:r>
          </a:p>
          <a:p>
            <a:r>
              <a:rPr lang="cs-CZ" altLang="cs-CZ" dirty="0"/>
              <a:t>pro statistiky nová výpůjčka</a:t>
            </a:r>
          </a:p>
          <a:p>
            <a:r>
              <a:rPr lang="cs-CZ" altLang="cs-CZ" dirty="0"/>
              <a:t>prostřednictvím AKS</a:t>
            </a:r>
          </a:p>
          <a:p>
            <a:pPr lvl="1"/>
            <a:r>
              <a:rPr lang="cs-CZ" altLang="cs-CZ" dirty="0"/>
              <a:t>čtenářské konto</a:t>
            </a:r>
          </a:p>
          <a:p>
            <a:pPr lvl="1"/>
            <a:r>
              <a:rPr lang="cs-CZ" altLang="cs-CZ" dirty="0"/>
              <a:t>na výpůjčním pultu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140300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44F098D-4A31-4D67-9EDB-03DF49707E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Rezervace dokumentů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7E336D9-9074-4968-89E5-A603BC052D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altLang="cs-CZ" dirty="0"/>
              <a:t>pokud je dokument vypůjčený</a:t>
            </a:r>
          </a:p>
          <a:p>
            <a:r>
              <a:rPr lang="cs-CZ" altLang="cs-CZ" dirty="0"/>
              <a:t>uživatel v řadě čekatelů</a:t>
            </a:r>
          </a:p>
          <a:p>
            <a:r>
              <a:rPr lang="cs-CZ" altLang="cs-CZ" dirty="0"/>
              <a:t>po vrácení se odešle upozornění dalšímu v pořadí</a:t>
            </a:r>
          </a:p>
          <a:p>
            <a:pPr lvl="1"/>
            <a:r>
              <a:rPr lang="cs-CZ" altLang="cs-CZ" dirty="0"/>
              <a:t>elektronicky (AKS, e-mail)</a:t>
            </a:r>
          </a:p>
          <a:p>
            <a:pPr lvl="1"/>
            <a:r>
              <a:rPr lang="cs-CZ" altLang="cs-CZ" dirty="0"/>
              <a:t>písemně, telefonicky</a:t>
            </a:r>
          </a:p>
          <a:p>
            <a:r>
              <a:rPr lang="cs-CZ" altLang="cs-CZ" dirty="0"/>
              <a:t>poplatky???</a:t>
            </a:r>
          </a:p>
          <a:p>
            <a:r>
              <a:rPr lang="cs-CZ" altLang="cs-CZ" dirty="0"/>
              <a:t>omezení počtu rezervací</a:t>
            </a:r>
          </a:p>
        </p:txBody>
      </p:sp>
    </p:spTree>
    <p:extLst>
      <p:ext uri="{BB962C8B-B14F-4D97-AF65-F5344CB8AC3E}">
        <p14:creationId xmlns:p14="http://schemas.microsoft.com/office/powerpoint/2010/main" val="41013713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4B71B91-ADDF-45ED-8D65-3EAD8CE5C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Upomínky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760F4F1-C8FA-4D4D-BCE4-C6227CBFB6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56815"/>
            <a:ext cx="10058400" cy="4355495"/>
          </a:xfrm>
        </p:spPr>
        <p:txBody>
          <a:bodyPr>
            <a:normAutofit fontScale="92500" lnSpcReduction="10000"/>
          </a:bodyPr>
          <a:lstStyle/>
          <a:p>
            <a:r>
              <a:rPr lang="cs-CZ" altLang="cs-CZ" dirty="0"/>
              <a:t>poplatek za pozdní vrácení</a:t>
            </a:r>
          </a:p>
          <a:p>
            <a:r>
              <a:rPr lang="cs-CZ" altLang="cs-CZ" dirty="0"/>
              <a:t>definovány v KŘ</a:t>
            </a:r>
          </a:p>
          <a:p>
            <a:r>
              <a:rPr lang="cs-CZ" altLang="cs-CZ" dirty="0"/>
              <a:t>upozornění</a:t>
            </a:r>
          </a:p>
          <a:p>
            <a:pPr lvl="1"/>
            <a:r>
              <a:rPr lang="cs-CZ" altLang="cs-CZ" dirty="0"/>
              <a:t>elektronicky (AKS, e-mail od knihovníka)</a:t>
            </a:r>
          </a:p>
          <a:p>
            <a:pPr lvl="1"/>
            <a:r>
              <a:rPr lang="cs-CZ" altLang="cs-CZ" dirty="0"/>
              <a:t>písemně, telefonicky</a:t>
            </a:r>
          </a:p>
          <a:p>
            <a:pPr lvl="1"/>
            <a:r>
              <a:rPr lang="cs-CZ" altLang="cs-CZ" dirty="0"/>
              <a:t>upomínky se evidují</a:t>
            </a:r>
          </a:p>
          <a:p>
            <a:pPr lvl="1"/>
            <a:r>
              <a:rPr lang="cs-CZ" altLang="cs-CZ" dirty="0"/>
              <a:t>poslední = doporučený dopis</a:t>
            </a:r>
          </a:p>
          <a:p>
            <a:r>
              <a:rPr lang="cs-CZ" altLang="cs-CZ" dirty="0"/>
              <a:t>lze uplatňovat soudně</a:t>
            </a:r>
          </a:p>
          <a:p>
            <a:r>
              <a:rPr lang="cs-CZ" altLang="cs-CZ" dirty="0"/>
              <a:t>podepsaný doklad o výpůjčce???</a:t>
            </a:r>
          </a:p>
        </p:txBody>
      </p:sp>
    </p:spTree>
    <p:extLst>
      <p:ext uri="{BB962C8B-B14F-4D97-AF65-F5344CB8AC3E}">
        <p14:creationId xmlns:p14="http://schemas.microsoft.com/office/powerpoint/2010/main" val="19988077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05158D2-D968-4FB4-9F69-40A444CDE6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Prezenční výpůjčky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FFB9D78-5EBE-4C36-BC5E-15E0F8BB3C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altLang="cs-CZ" dirty="0"/>
              <a:t>pouze do studovny</a:t>
            </a:r>
          </a:p>
          <a:p>
            <a:r>
              <a:rPr lang="cs-CZ" altLang="cs-CZ" dirty="0"/>
              <a:t>žádaná literatura, málo výtisků, vzácná nebo drahá literatura, i podle typu uživatelů</a:t>
            </a:r>
          </a:p>
          <a:p>
            <a:r>
              <a:rPr lang="cs-CZ" altLang="cs-CZ" dirty="0"/>
              <a:t>odlišení od absenčního fondu</a:t>
            </a:r>
          </a:p>
          <a:p>
            <a:pPr lvl="1"/>
            <a:r>
              <a:rPr lang="cs-CZ" altLang="cs-CZ" dirty="0"/>
              <a:t>např. červený proužek, kolečko apod.</a:t>
            </a:r>
          </a:p>
          <a:p>
            <a:r>
              <a:rPr lang="cs-CZ" altLang="cs-CZ" dirty="0"/>
              <a:t>výpůjčky přes noc</a:t>
            </a:r>
          </a:p>
          <a:p>
            <a:r>
              <a:rPr lang="cs-CZ" altLang="cs-CZ" dirty="0"/>
              <a:t>periodika, VŠKP, AV nosiče</a:t>
            </a:r>
          </a:p>
        </p:txBody>
      </p:sp>
      <p:sp>
        <p:nvSpPr>
          <p:cNvPr id="4" name="Oval 6">
            <a:extLst>
              <a:ext uri="{FF2B5EF4-FFF2-40B4-BE49-F238E27FC236}">
                <a16:creationId xmlns:a16="http://schemas.microsoft.com/office/drawing/2014/main" id="{1BBC4FF4-2309-41D6-8094-4376D6A008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40988" y="549308"/>
            <a:ext cx="865188" cy="86518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cs-CZ" altLang="cs-CZ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24D2E5E4-E8FE-44C1-B854-768B421749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76817" y="708712"/>
            <a:ext cx="1903413" cy="560388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4292127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6DED906-349C-4981-A6D6-16BCA47556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Cirkulační služby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7BAA4F9-859F-40E2-9045-2F6840E60F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/>
              <a:t>výpůjčky v rámci instituce</a:t>
            </a:r>
          </a:p>
          <a:p>
            <a:r>
              <a:rPr lang="cs-CZ" altLang="cs-CZ" dirty="0"/>
              <a:t>zejména pro časopisy</a:t>
            </a:r>
          </a:p>
          <a:p>
            <a:r>
              <a:rPr lang="cs-CZ" altLang="cs-CZ" dirty="0"/>
              <a:t>předem dané pořadí a lhůty vrácení</a:t>
            </a:r>
          </a:p>
        </p:txBody>
      </p:sp>
      <p:grpSp>
        <p:nvGrpSpPr>
          <p:cNvPr id="4" name="Group 6">
            <a:extLst>
              <a:ext uri="{FF2B5EF4-FFF2-40B4-BE49-F238E27FC236}">
                <a16:creationId xmlns:a16="http://schemas.microsoft.com/office/drawing/2014/main" id="{35FFE569-972A-4086-8EA2-6D2B957B23EA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519396" y="2966474"/>
            <a:ext cx="2430462" cy="2592388"/>
            <a:chOff x="2381" y="2296"/>
            <a:chExt cx="1531" cy="1633"/>
          </a:xfrm>
        </p:grpSpPr>
        <p:sp>
          <p:nvSpPr>
            <p:cNvPr id="5" name="AutoShape 5">
              <a:extLst>
                <a:ext uri="{FF2B5EF4-FFF2-40B4-BE49-F238E27FC236}">
                  <a16:creationId xmlns:a16="http://schemas.microsoft.com/office/drawing/2014/main" id="{7621182E-5731-4D3D-A7D9-C9E647583C37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381" y="2296"/>
              <a:ext cx="1531" cy="16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6" name="Freeform 7">
              <a:extLst>
                <a:ext uri="{FF2B5EF4-FFF2-40B4-BE49-F238E27FC236}">
                  <a16:creationId xmlns:a16="http://schemas.microsoft.com/office/drawing/2014/main" id="{4796408F-0949-4489-AC1A-9DDD2C49FE72}"/>
                </a:ext>
              </a:extLst>
            </p:cNvPr>
            <p:cNvSpPr>
              <a:spLocks/>
            </p:cNvSpPr>
            <p:nvPr/>
          </p:nvSpPr>
          <p:spPr bwMode="auto">
            <a:xfrm>
              <a:off x="2381" y="2296"/>
              <a:ext cx="1124" cy="523"/>
            </a:xfrm>
            <a:custGeom>
              <a:avLst/>
              <a:gdLst>
                <a:gd name="T0" fmla="*/ 50 w 1124"/>
                <a:gd name="T1" fmla="*/ 507 h 523"/>
                <a:gd name="T2" fmla="*/ 58 w 1124"/>
                <a:gd name="T3" fmla="*/ 520 h 523"/>
                <a:gd name="T4" fmla="*/ 64 w 1124"/>
                <a:gd name="T5" fmla="*/ 523 h 523"/>
                <a:gd name="T6" fmla="*/ 72 w 1124"/>
                <a:gd name="T7" fmla="*/ 523 h 523"/>
                <a:gd name="T8" fmla="*/ 235 w 1124"/>
                <a:gd name="T9" fmla="*/ 482 h 523"/>
                <a:gd name="T10" fmla="*/ 244 w 1124"/>
                <a:gd name="T11" fmla="*/ 476 h 523"/>
                <a:gd name="T12" fmla="*/ 252 w 1124"/>
                <a:gd name="T13" fmla="*/ 462 h 523"/>
                <a:gd name="T14" fmla="*/ 252 w 1124"/>
                <a:gd name="T15" fmla="*/ 454 h 523"/>
                <a:gd name="T16" fmla="*/ 241 w 1124"/>
                <a:gd name="T17" fmla="*/ 440 h 523"/>
                <a:gd name="T18" fmla="*/ 224 w 1124"/>
                <a:gd name="T19" fmla="*/ 437 h 523"/>
                <a:gd name="T20" fmla="*/ 122 w 1124"/>
                <a:gd name="T21" fmla="*/ 465 h 523"/>
                <a:gd name="T22" fmla="*/ 166 w 1124"/>
                <a:gd name="T23" fmla="*/ 376 h 523"/>
                <a:gd name="T24" fmla="*/ 224 w 1124"/>
                <a:gd name="T25" fmla="*/ 296 h 523"/>
                <a:gd name="T26" fmla="*/ 293 w 1124"/>
                <a:gd name="T27" fmla="*/ 224 h 523"/>
                <a:gd name="T28" fmla="*/ 371 w 1124"/>
                <a:gd name="T29" fmla="*/ 163 h 523"/>
                <a:gd name="T30" fmla="*/ 460 w 1124"/>
                <a:gd name="T31" fmla="*/ 113 h 523"/>
                <a:gd name="T32" fmla="*/ 554 w 1124"/>
                <a:gd name="T33" fmla="*/ 77 h 523"/>
                <a:gd name="T34" fmla="*/ 653 w 1124"/>
                <a:gd name="T35" fmla="*/ 55 h 523"/>
                <a:gd name="T36" fmla="*/ 759 w 1124"/>
                <a:gd name="T37" fmla="*/ 47 h 523"/>
                <a:gd name="T38" fmla="*/ 803 w 1124"/>
                <a:gd name="T39" fmla="*/ 47 h 523"/>
                <a:gd name="T40" fmla="*/ 889 w 1124"/>
                <a:gd name="T41" fmla="*/ 58 h 523"/>
                <a:gd name="T42" fmla="*/ 975 w 1124"/>
                <a:gd name="T43" fmla="*/ 80 h 523"/>
                <a:gd name="T44" fmla="*/ 1052 w 1124"/>
                <a:gd name="T45" fmla="*/ 113 h 523"/>
                <a:gd name="T46" fmla="*/ 1091 w 1124"/>
                <a:gd name="T47" fmla="*/ 130 h 523"/>
                <a:gd name="T48" fmla="*/ 1107 w 1124"/>
                <a:gd name="T49" fmla="*/ 133 h 523"/>
                <a:gd name="T50" fmla="*/ 1121 w 1124"/>
                <a:gd name="T51" fmla="*/ 122 h 523"/>
                <a:gd name="T52" fmla="*/ 1124 w 1124"/>
                <a:gd name="T53" fmla="*/ 113 h 523"/>
                <a:gd name="T54" fmla="*/ 1118 w 1124"/>
                <a:gd name="T55" fmla="*/ 97 h 523"/>
                <a:gd name="T56" fmla="*/ 1113 w 1124"/>
                <a:gd name="T57" fmla="*/ 91 h 523"/>
                <a:gd name="T58" fmla="*/ 1030 w 1124"/>
                <a:gd name="T59" fmla="*/ 53 h 523"/>
                <a:gd name="T60" fmla="*/ 944 w 1124"/>
                <a:gd name="T61" fmla="*/ 22 h 523"/>
                <a:gd name="T62" fmla="*/ 853 w 1124"/>
                <a:gd name="T63" fmla="*/ 6 h 523"/>
                <a:gd name="T64" fmla="*/ 759 w 1124"/>
                <a:gd name="T65" fmla="*/ 0 h 523"/>
                <a:gd name="T66" fmla="*/ 700 w 1124"/>
                <a:gd name="T67" fmla="*/ 3 h 523"/>
                <a:gd name="T68" fmla="*/ 592 w 1124"/>
                <a:gd name="T69" fmla="*/ 19 h 523"/>
                <a:gd name="T70" fmla="*/ 490 w 1124"/>
                <a:gd name="T71" fmla="*/ 50 h 523"/>
                <a:gd name="T72" fmla="*/ 393 w 1124"/>
                <a:gd name="T73" fmla="*/ 94 h 523"/>
                <a:gd name="T74" fmla="*/ 307 w 1124"/>
                <a:gd name="T75" fmla="*/ 152 h 523"/>
                <a:gd name="T76" fmla="*/ 227 w 1124"/>
                <a:gd name="T77" fmla="*/ 221 h 523"/>
                <a:gd name="T78" fmla="*/ 161 w 1124"/>
                <a:gd name="T79" fmla="*/ 302 h 523"/>
                <a:gd name="T80" fmla="*/ 105 w 1124"/>
                <a:gd name="T81" fmla="*/ 390 h 523"/>
                <a:gd name="T82" fmla="*/ 47 w 1124"/>
                <a:gd name="T83" fmla="*/ 288 h 523"/>
                <a:gd name="T84" fmla="*/ 42 w 1124"/>
                <a:gd name="T85" fmla="*/ 280 h 523"/>
                <a:gd name="T86" fmla="*/ 28 w 1124"/>
                <a:gd name="T87" fmla="*/ 271 h 523"/>
                <a:gd name="T88" fmla="*/ 19 w 1124"/>
                <a:gd name="T89" fmla="*/ 271 h 523"/>
                <a:gd name="T90" fmla="*/ 3 w 1124"/>
                <a:gd name="T91" fmla="*/ 282 h 523"/>
                <a:gd name="T92" fmla="*/ 0 w 1124"/>
                <a:gd name="T93" fmla="*/ 299 h 523"/>
                <a:gd name="T94" fmla="*/ 50 w 1124"/>
                <a:gd name="T95" fmla="*/ 507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124" h="523">
                  <a:moveTo>
                    <a:pt x="50" y="507"/>
                  </a:moveTo>
                  <a:lnTo>
                    <a:pt x="50" y="507"/>
                  </a:lnTo>
                  <a:lnTo>
                    <a:pt x="53" y="515"/>
                  </a:lnTo>
                  <a:lnTo>
                    <a:pt x="58" y="520"/>
                  </a:lnTo>
                  <a:lnTo>
                    <a:pt x="58" y="520"/>
                  </a:lnTo>
                  <a:lnTo>
                    <a:pt x="64" y="523"/>
                  </a:lnTo>
                  <a:lnTo>
                    <a:pt x="72" y="523"/>
                  </a:lnTo>
                  <a:lnTo>
                    <a:pt x="72" y="523"/>
                  </a:lnTo>
                  <a:lnTo>
                    <a:pt x="78" y="523"/>
                  </a:lnTo>
                  <a:lnTo>
                    <a:pt x="235" y="482"/>
                  </a:lnTo>
                  <a:lnTo>
                    <a:pt x="235" y="482"/>
                  </a:lnTo>
                  <a:lnTo>
                    <a:pt x="244" y="476"/>
                  </a:lnTo>
                  <a:lnTo>
                    <a:pt x="249" y="471"/>
                  </a:lnTo>
                  <a:lnTo>
                    <a:pt x="252" y="462"/>
                  </a:lnTo>
                  <a:lnTo>
                    <a:pt x="252" y="454"/>
                  </a:lnTo>
                  <a:lnTo>
                    <a:pt x="252" y="454"/>
                  </a:lnTo>
                  <a:lnTo>
                    <a:pt x="246" y="446"/>
                  </a:lnTo>
                  <a:lnTo>
                    <a:pt x="241" y="440"/>
                  </a:lnTo>
                  <a:lnTo>
                    <a:pt x="233" y="437"/>
                  </a:lnTo>
                  <a:lnTo>
                    <a:pt x="224" y="437"/>
                  </a:lnTo>
                  <a:lnTo>
                    <a:pt x="122" y="465"/>
                  </a:lnTo>
                  <a:lnTo>
                    <a:pt x="122" y="465"/>
                  </a:lnTo>
                  <a:lnTo>
                    <a:pt x="141" y="418"/>
                  </a:lnTo>
                  <a:lnTo>
                    <a:pt x="166" y="376"/>
                  </a:lnTo>
                  <a:lnTo>
                    <a:pt x="194" y="335"/>
                  </a:lnTo>
                  <a:lnTo>
                    <a:pt x="224" y="296"/>
                  </a:lnTo>
                  <a:lnTo>
                    <a:pt x="257" y="257"/>
                  </a:lnTo>
                  <a:lnTo>
                    <a:pt x="293" y="224"/>
                  </a:lnTo>
                  <a:lnTo>
                    <a:pt x="332" y="191"/>
                  </a:lnTo>
                  <a:lnTo>
                    <a:pt x="371" y="163"/>
                  </a:lnTo>
                  <a:lnTo>
                    <a:pt x="415" y="136"/>
                  </a:lnTo>
                  <a:lnTo>
                    <a:pt x="460" y="113"/>
                  </a:lnTo>
                  <a:lnTo>
                    <a:pt x="504" y="94"/>
                  </a:lnTo>
                  <a:lnTo>
                    <a:pt x="554" y="77"/>
                  </a:lnTo>
                  <a:lnTo>
                    <a:pt x="601" y="64"/>
                  </a:lnTo>
                  <a:lnTo>
                    <a:pt x="653" y="55"/>
                  </a:lnTo>
                  <a:lnTo>
                    <a:pt x="703" y="47"/>
                  </a:lnTo>
                  <a:lnTo>
                    <a:pt x="759" y="47"/>
                  </a:lnTo>
                  <a:lnTo>
                    <a:pt x="759" y="47"/>
                  </a:lnTo>
                  <a:lnTo>
                    <a:pt x="803" y="47"/>
                  </a:lnTo>
                  <a:lnTo>
                    <a:pt x="847" y="53"/>
                  </a:lnTo>
                  <a:lnTo>
                    <a:pt x="889" y="58"/>
                  </a:lnTo>
                  <a:lnTo>
                    <a:pt x="933" y="69"/>
                  </a:lnTo>
                  <a:lnTo>
                    <a:pt x="975" y="80"/>
                  </a:lnTo>
                  <a:lnTo>
                    <a:pt x="1013" y="94"/>
                  </a:lnTo>
                  <a:lnTo>
                    <a:pt x="1052" y="113"/>
                  </a:lnTo>
                  <a:lnTo>
                    <a:pt x="1091" y="130"/>
                  </a:lnTo>
                  <a:lnTo>
                    <a:pt x="1091" y="130"/>
                  </a:lnTo>
                  <a:lnTo>
                    <a:pt x="1099" y="133"/>
                  </a:lnTo>
                  <a:lnTo>
                    <a:pt x="1107" y="133"/>
                  </a:lnTo>
                  <a:lnTo>
                    <a:pt x="1116" y="130"/>
                  </a:lnTo>
                  <a:lnTo>
                    <a:pt x="1121" y="122"/>
                  </a:lnTo>
                  <a:lnTo>
                    <a:pt x="1121" y="122"/>
                  </a:lnTo>
                  <a:lnTo>
                    <a:pt x="1124" y="113"/>
                  </a:lnTo>
                  <a:lnTo>
                    <a:pt x="1124" y="105"/>
                  </a:lnTo>
                  <a:lnTo>
                    <a:pt x="1118" y="97"/>
                  </a:lnTo>
                  <a:lnTo>
                    <a:pt x="1113" y="91"/>
                  </a:lnTo>
                  <a:lnTo>
                    <a:pt x="1113" y="91"/>
                  </a:lnTo>
                  <a:lnTo>
                    <a:pt x="1071" y="69"/>
                  </a:lnTo>
                  <a:lnTo>
                    <a:pt x="1030" y="53"/>
                  </a:lnTo>
                  <a:lnTo>
                    <a:pt x="988" y="36"/>
                  </a:lnTo>
                  <a:lnTo>
                    <a:pt x="944" y="22"/>
                  </a:lnTo>
                  <a:lnTo>
                    <a:pt x="900" y="14"/>
                  </a:lnTo>
                  <a:lnTo>
                    <a:pt x="853" y="6"/>
                  </a:lnTo>
                  <a:lnTo>
                    <a:pt x="806" y="3"/>
                  </a:lnTo>
                  <a:lnTo>
                    <a:pt x="759" y="0"/>
                  </a:lnTo>
                  <a:lnTo>
                    <a:pt x="759" y="0"/>
                  </a:lnTo>
                  <a:lnTo>
                    <a:pt x="700" y="3"/>
                  </a:lnTo>
                  <a:lnTo>
                    <a:pt x="645" y="8"/>
                  </a:lnTo>
                  <a:lnTo>
                    <a:pt x="592" y="19"/>
                  </a:lnTo>
                  <a:lnTo>
                    <a:pt x="540" y="33"/>
                  </a:lnTo>
                  <a:lnTo>
                    <a:pt x="490" y="50"/>
                  </a:lnTo>
                  <a:lnTo>
                    <a:pt x="440" y="69"/>
                  </a:lnTo>
                  <a:lnTo>
                    <a:pt x="393" y="94"/>
                  </a:lnTo>
                  <a:lnTo>
                    <a:pt x="349" y="122"/>
                  </a:lnTo>
                  <a:lnTo>
                    <a:pt x="307" y="152"/>
                  </a:lnTo>
                  <a:lnTo>
                    <a:pt x="266" y="185"/>
                  </a:lnTo>
                  <a:lnTo>
                    <a:pt x="227" y="221"/>
                  </a:lnTo>
                  <a:lnTo>
                    <a:pt x="194" y="260"/>
                  </a:lnTo>
                  <a:lnTo>
                    <a:pt x="161" y="302"/>
                  </a:lnTo>
                  <a:lnTo>
                    <a:pt x="130" y="346"/>
                  </a:lnTo>
                  <a:lnTo>
                    <a:pt x="105" y="390"/>
                  </a:lnTo>
                  <a:lnTo>
                    <a:pt x="80" y="440"/>
                  </a:lnTo>
                  <a:lnTo>
                    <a:pt x="47" y="288"/>
                  </a:lnTo>
                  <a:lnTo>
                    <a:pt x="47" y="288"/>
                  </a:lnTo>
                  <a:lnTo>
                    <a:pt x="42" y="280"/>
                  </a:lnTo>
                  <a:lnTo>
                    <a:pt x="36" y="274"/>
                  </a:lnTo>
                  <a:lnTo>
                    <a:pt x="28" y="271"/>
                  </a:lnTo>
                  <a:lnTo>
                    <a:pt x="19" y="271"/>
                  </a:lnTo>
                  <a:lnTo>
                    <a:pt x="19" y="271"/>
                  </a:lnTo>
                  <a:lnTo>
                    <a:pt x="11" y="274"/>
                  </a:lnTo>
                  <a:lnTo>
                    <a:pt x="3" y="282"/>
                  </a:lnTo>
                  <a:lnTo>
                    <a:pt x="0" y="291"/>
                  </a:lnTo>
                  <a:lnTo>
                    <a:pt x="0" y="299"/>
                  </a:lnTo>
                  <a:lnTo>
                    <a:pt x="0" y="299"/>
                  </a:lnTo>
                  <a:lnTo>
                    <a:pt x="50" y="507"/>
                  </a:lnTo>
                  <a:close/>
                </a:path>
              </a:pathLst>
            </a:custGeom>
            <a:solidFill>
              <a:srgbClr val="0094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7" name="Freeform 8">
              <a:extLst>
                <a:ext uri="{FF2B5EF4-FFF2-40B4-BE49-F238E27FC236}">
                  <a16:creationId xmlns:a16="http://schemas.microsoft.com/office/drawing/2014/main" id="{FEBFA4EE-7E99-462F-AE56-E75B80BDB3B8}"/>
                </a:ext>
              </a:extLst>
            </p:cNvPr>
            <p:cNvSpPr>
              <a:spLocks/>
            </p:cNvSpPr>
            <p:nvPr/>
          </p:nvSpPr>
          <p:spPr bwMode="auto">
            <a:xfrm>
              <a:off x="2395" y="3032"/>
              <a:ext cx="891" cy="897"/>
            </a:xfrm>
            <a:custGeom>
              <a:avLst/>
              <a:gdLst>
                <a:gd name="T0" fmla="*/ 761 w 891"/>
                <a:gd name="T1" fmla="*/ 590 h 897"/>
                <a:gd name="T2" fmla="*/ 745 w 891"/>
                <a:gd name="T3" fmla="*/ 584 h 897"/>
                <a:gd name="T4" fmla="*/ 728 w 891"/>
                <a:gd name="T5" fmla="*/ 590 h 897"/>
                <a:gd name="T6" fmla="*/ 722 w 891"/>
                <a:gd name="T7" fmla="*/ 598 h 897"/>
                <a:gd name="T8" fmla="*/ 722 w 891"/>
                <a:gd name="T9" fmla="*/ 615 h 897"/>
                <a:gd name="T10" fmla="*/ 811 w 891"/>
                <a:gd name="T11" fmla="*/ 706 h 897"/>
                <a:gd name="T12" fmla="*/ 775 w 891"/>
                <a:gd name="T13" fmla="*/ 709 h 897"/>
                <a:gd name="T14" fmla="*/ 742 w 891"/>
                <a:gd name="T15" fmla="*/ 709 h 897"/>
                <a:gd name="T16" fmla="*/ 650 w 891"/>
                <a:gd name="T17" fmla="*/ 703 h 897"/>
                <a:gd name="T18" fmla="*/ 562 w 891"/>
                <a:gd name="T19" fmla="*/ 687 h 897"/>
                <a:gd name="T20" fmla="*/ 476 w 891"/>
                <a:gd name="T21" fmla="*/ 656 h 897"/>
                <a:gd name="T22" fmla="*/ 396 w 891"/>
                <a:gd name="T23" fmla="*/ 617 h 897"/>
                <a:gd name="T24" fmla="*/ 318 w 891"/>
                <a:gd name="T25" fmla="*/ 568 h 897"/>
                <a:gd name="T26" fmla="*/ 249 w 891"/>
                <a:gd name="T27" fmla="*/ 507 h 897"/>
                <a:gd name="T28" fmla="*/ 188 w 891"/>
                <a:gd name="T29" fmla="*/ 435 h 897"/>
                <a:gd name="T30" fmla="*/ 136 w 891"/>
                <a:gd name="T31" fmla="*/ 355 h 897"/>
                <a:gd name="T32" fmla="*/ 116 w 891"/>
                <a:gd name="T33" fmla="*/ 316 h 897"/>
                <a:gd name="T34" fmla="*/ 83 w 891"/>
                <a:gd name="T35" fmla="*/ 233 h 897"/>
                <a:gd name="T36" fmla="*/ 61 w 891"/>
                <a:gd name="T37" fmla="*/ 150 h 897"/>
                <a:gd name="T38" fmla="*/ 47 w 891"/>
                <a:gd name="T39" fmla="*/ 67 h 897"/>
                <a:gd name="T40" fmla="*/ 47 w 891"/>
                <a:gd name="T41" fmla="*/ 22 h 897"/>
                <a:gd name="T42" fmla="*/ 39 w 891"/>
                <a:gd name="T43" fmla="*/ 6 h 897"/>
                <a:gd name="T44" fmla="*/ 22 w 891"/>
                <a:gd name="T45" fmla="*/ 0 h 897"/>
                <a:gd name="T46" fmla="*/ 14 w 891"/>
                <a:gd name="T47" fmla="*/ 3 h 897"/>
                <a:gd name="T48" fmla="*/ 3 w 891"/>
                <a:gd name="T49" fmla="*/ 14 h 897"/>
                <a:gd name="T50" fmla="*/ 0 w 891"/>
                <a:gd name="T51" fmla="*/ 22 h 897"/>
                <a:gd name="T52" fmla="*/ 5 w 891"/>
                <a:gd name="T53" fmla="*/ 114 h 897"/>
                <a:gd name="T54" fmla="*/ 25 w 891"/>
                <a:gd name="T55" fmla="*/ 205 h 897"/>
                <a:gd name="T56" fmla="*/ 52 w 891"/>
                <a:gd name="T57" fmla="*/ 291 h 897"/>
                <a:gd name="T58" fmla="*/ 94 w 891"/>
                <a:gd name="T59" fmla="*/ 377 h 897"/>
                <a:gd name="T60" fmla="*/ 122 w 891"/>
                <a:gd name="T61" fmla="*/ 421 h 897"/>
                <a:gd name="T62" fmla="*/ 183 w 891"/>
                <a:gd name="T63" fmla="*/ 501 h 897"/>
                <a:gd name="T64" fmla="*/ 252 w 891"/>
                <a:gd name="T65" fmla="*/ 573 h 897"/>
                <a:gd name="T66" fmla="*/ 329 w 891"/>
                <a:gd name="T67" fmla="*/ 631 h 897"/>
                <a:gd name="T68" fmla="*/ 415 w 891"/>
                <a:gd name="T69" fmla="*/ 681 h 897"/>
                <a:gd name="T70" fmla="*/ 504 w 891"/>
                <a:gd name="T71" fmla="*/ 717 h 897"/>
                <a:gd name="T72" fmla="*/ 598 w 891"/>
                <a:gd name="T73" fmla="*/ 742 h 897"/>
                <a:gd name="T74" fmla="*/ 692 w 891"/>
                <a:gd name="T75" fmla="*/ 753 h 897"/>
                <a:gd name="T76" fmla="*/ 742 w 891"/>
                <a:gd name="T77" fmla="*/ 756 h 897"/>
                <a:gd name="T78" fmla="*/ 695 w 891"/>
                <a:gd name="T79" fmla="*/ 855 h 897"/>
                <a:gd name="T80" fmla="*/ 689 w 891"/>
                <a:gd name="T81" fmla="*/ 864 h 897"/>
                <a:gd name="T82" fmla="*/ 689 w 891"/>
                <a:gd name="T83" fmla="*/ 880 h 897"/>
                <a:gd name="T84" fmla="*/ 695 w 891"/>
                <a:gd name="T85" fmla="*/ 889 h 897"/>
                <a:gd name="T86" fmla="*/ 711 w 891"/>
                <a:gd name="T87" fmla="*/ 897 h 897"/>
                <a:gd name="T88" fmla="*/ 720 w 891"/>
                <a:gd name="T89" fmla="*/ 894 h 897"/>
                <a:gd name="T90" fmla="*/ 883 w 891"/>
                <a:gd name="T91" fmla="*/ 748 h 897"/>
                <a:gd name="T92" fmla="*/ 889 w 891"/>
                <a:gd name="T93" fmla="*/ 739 h 897"/>
                <a:gd name="T94" fmla="*/ 891 w 891"/>
                <a:gd name="T95" fmla="*/ 731 h 897"/>
                <a:gd name="T96" fmla="*/ 886 w 891"/>
                <a:gd name="T97" fmla="*/ 714 h 8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91" h="897">
                  <a:moveTo>
                    <a:pt x="761" y="590"/>
                  </a:moveTo>
                  <a:lnTo>
                    <a:pt x="761" y="590"/>
                  </a:lnTo>
                  <a:lnTo>
                    <a:pt x="753" y="584"/>
                  </a:lnTo>
                  <a:lnTo>
                    <a:pt x="745" y="584"/>
                  </a:lnTo>
                  <a:lnTo>
                    <a:pt x="736" y="584"/>
                  </a:lnTo>
                  <a:lnTo>
                    <a:pt x="728" y="590"/>
                  </a:lnTo>
                  <a:lnTo>
                    <a:pt x="728" y="590"/>
                  </a:lnTo>
                  <a:lnTo>
                    <a:pt x="722" y="598"/>
                  </a:lnTo>
                  <a:lnTo>
                    <a:pt x="720" y="606"/>
                  </a:lnTo>
                  <a:lnTo>
                    <a:pt x="722" y="615"/>
                  </a:lnTo>
                  <a:lnTo>
                    <a:pt x="728" y="623"/>
                  </a:lnTo>
                  <a:lnTo>
                    <a:pt x="811" y="706"/>
                  </a:lnTo>
                  <a:lnTo>
                    <a:pt x="811" y="706"/>
                  </a:lnTo>
                  <a:lnTo>
                    <a:pt x="775" y="709"/>
                  </a:lnTo>
                  <a:lnTo>
                    <a:pt x="742" y="709"/>
                  </a:lnTo>
                  <a:lnTo>
                    <a:pt x="742" y="709"/>
                  </a:lnTo>
                  <a:lnTo>
                    <a:pt x="695" y="709"/>
                  </a:lnTo>
                  <a:lnTo>
                    <a:pt x="650" y="703"/>
                  </a:lnTo>
                  <a:lnTo>
                    <a:pt x="606" y="695"/>
                  </a:lnTo>
                  <a:lnTo>
                    <a:pt x="562" y="687"/>
                  </a:lnTo>
                  <a:lnTo>
                    <a:pt x="518" y="673"/>
                  </a:lnTo>
                  <a:lnTo>
                    <a:pt x="476" y="656"/>
                  </a:lnTo>
                  <a:lnTo>
                    <a:pt x="435" y="637"/>
                  </a:lnTo>
                  <a:lnTo>
                    <a:pt x="396" y="617"/>
                  </a:lnTo>
                  <a:lnTo>
                    <a:pt x="357" y="593"/>
                  </a:lnTo>
                  <a:lnTo>
                    <a:pt x="318" y="568"/>
                  </a:lnTo>
                  <a:lnTo>
                    <a:pt x="282" y="537"/>
                  </a:lnTo>
                  <a:lnTo>
                    <a:pt x="249" y="507"/>
                  </a:lnTo>
                  <a:lnTo>
                    <a:pt x="219" y="471"/>
                  </a:lnTo>
                  <a:lnTo>
                    <a:pt x="188" y="435"/>
                  </a:lnTo>
                  <a:lnTo>
                    <a:pt x="160" y="396"/>
                  </a:lnTo>
                  <a:lnTo>
                    <a:pt x="136" y="355"/>
                  </a:lnTo>
                  <a:lnTo>
                    <a:pt x="136" y="355"/>
                  </a:lnTo>
                  <a:lnTo>
                    <a:pt x="116" y="316"/>
                  </a:lnTo>
                  <a:lnTo>
                    <a:pt x="97" y="274"/>
                  </a:lnTo>
                  <a:lnTo>
                    <a:pt x="83" y="233"/>
                  </a:lnTo>
                  <a:lnTo>
                    <a:pt x="69" y="191"/>
                  </a:lnTo>
                  <a:lnTo>
                    <a:pt x="61" y="150"/>
                  </a:lnTo>
                  <a:lnTo>
                    <a:pt x="52" y="108"/>
                  </a:lnTo>
                  <a:lnTo>
                    <a:pt x="47" y="67"/>
                  </a:lnTo>
                  <a:lnTo>
                    <a:pt x="47" y="22"/>
                  </a:lnTo>
                  <a:lnTo>
                    <a:pt x="47" y="22"/>
                  </a:lnTo>
                  <a:lnTo>
                    <a:pt x="44" y="14"/>
                  </a:lnTo>
                  <a:lnTo>
                    <a:pt x="39" y="6"/>
                  </a:lnTo>
                  <a:lnTo>
                    <a:pt x="33" y="3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14" y="3"/>
                  </a:lnTo>
                  <a:lnTo>
                    <a:pt x="5" y="9"/>
                  </a:lnTo>
                  <a:lnTo>
                    <a:pt x="3" y="14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3" y="69"/>
                  </a:lnTo>
                  <a:lnTo>
                    <a:pt x="5" y="114"/>
                  </a:lnTo>
                  <a:lnTo>
                    <a:pt x="14" y="158"/>
                  </a:lnTo>
                  <a:lnTo>
                    <a:pt x="25" y="205"/>
                  </a:lnTo>
                  <a:lnTo>
                    <a:pt x="39" y="249"/>
                  </a:lnTo>
                  <a:lnTo>
                    <a:pt x="52" y="291"/>
                  </a:lnTo>
                  <a:lnTo>
                    <a:pt x="72" y="335"/>
                  </a:lnTo>
                  <a:lnTo>
                    <a:pt x="94" y="377"/>
                  </a:lnTo>
                  <a:lnTo>
                    <a:pt x="94" y="377"/>
                  </a:lnTo>
                  <a:lnTo>
                    <a:pt x="122" y="421"/>
                  </a:lnTo>
                  <a:lnTo>
                    <a:pt x="152" y="462"/>
                  </a:lnTo>
                  <a:lnTo>
                    <a:pt x="183" y="501"/>
                  </a:lnTo>
                  <a:lnTo>
                    <a:pt x="216" y="540"/>
                  </a:lnTo>
                  <a:lnTo>
                    <a:pt x="252" y="573"/>
                  </a:lnTo>
                  <a:lnTo>
                    <a:pt x="291" y="604"/>
                  </a:lnTo>
                  <a:lnTo>
                    <a:pt x="329" y="631"/>
                  </a:lnTo>
                  <a:lnTo>
                    <a:pt x="371" y="656"/>
                  </a:lnTo>
                  <a:lnTo>
                    <a:pt x="415" y="681"/>
                  </a:lnTo>
                  <a:lnTo>
                    <a:pt x="459" y="700"/>
                  </a:lnTo>
                  <a:lnTo>
                    <a:pt x="504" y="717"/>
                  </a:lnTo>
                  <a:lnTo>
                    <a:pt x="551" y="731"/>
                  </a:lnTo>
                  <a:lnTo>
                    <a:pt x="598" y="742"/>
                  </a:lnTo>
                  <a:lnTo>
                    <a:pt x="645" y="750"/>
                  </a:lnTo>
                  <a:lnTo>
                    <a:pt x="692" y="753"/>
                  </a:lnTo>
                  <a:lnTo>
                    <a:pt x="742" y="756"/>
                  </a:lnTo>
                  <a:lnTo>
                    <a:pt x="742" y="756"/>
                  </a:lnTo>
                  <a:lnTo>
                    <a:pt x="808" y="753"/>
                  </a:lnTo>
                  <a:lnTo>
                    <a:pt x="695" y="855"/>
                  </a:lnTo>
                  <a:lnTo>
                    <a:pt x="695" y="855"/>
                  </a:lnTo>
                  <a:lnTo>
                    <a:pt x="689" y="864"/>
                  </a:lnTo>
                  <a:lnTo>
                    <a:pt x="686" y="872"/>
                  </a:lnTo>
                  <a:lnTo>
                    <a:pt x="689" y="880"/>
                  </a:lnTo>
                  <a:lnTo>
                    <a:pt x="695" y="889"/>
                  </a:lnTo>
                  <a:lnTo>
                    <a:pt x="695" y="889"/>
                  </a:lnTo>
                  <a:lnTo>
                    <a:pt x="700" y="894"/>
                  </a:lnTo>
                  <a:lnTo>
                    <a:pt x="711" y="897"/>
                  </a:lnTo>
                  <a:lnTo>
                    <a:pt x="711" y="897"/>
                  </a:lnTo>
                  <a:lnTo>
                    <a:pt x="720" y="894"/>
                  </a:lnTo>
                  <a:lnTo>
                    <a:pt x="725" y="891"/>
                  </a:lnTo>
                  <a:lnTo>
                    <a:pt x="883" y="748"/>
                  </a:lnTo>
                  <a:lnTo>
                    <a:pt x="883" y="748"/>
                  </a:lnTo>
                  <a:lnTo>
                    <a:pt x="889" y="739"/>
                  </a:lnTo>
                  <a:lnTo>
                    <a:pt x="891" y="731"/>
                  </a:lnTo>
                  <a:lnTo>
                    <a:pt x="891" y="731"/>
                  </a:lnTo>
                  <a:lnTo>
                    <a:pt x="889" y="720"/>
                  </a:lnTo>
                  <a:lnTo>
                    <a:pt x="886" y="714"/>
                  </a:lnTo>
                  <a:lnTo>
                    <a:pt x="761" y="590"/>
                  </a:lnTo>
                  <a:close/>
                </a:path>
              </a:pathLst>
            </a:custGeom>
            <a:solidFill>
              <a:srgbClr val="0094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8" name="Freeform 9">
              <a:extLst>
                <a:ext uri="{FF2B5EF4-FFF2-40B4-BE49-F238E27FC236}">
                  <a16:creationId xmlns:a16="http://schemas.microsoft.com/office/drawing/2014/main" id="{634E1C1C-328E-40C5-8DE7-ECFE8F3466EC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7" y="2542"/>
              <a:ext cx="435" cy="1132"/>
            </a:xfrm>
            <a:custGeom>
              <a:avLst/>
              <a:gdLst>
                <a:gd name="T0" fmla="*/ 418 w 435"/>
                <a:gd name="T1" fmla="*/ 67 h 1132"/>
                <a:gd name="T2" fmla="*/ 216 w 435"/>
                <a:gd name="T3" fmla="*/ 0 h 1132"/>
                <a:gd name="T4" fmla="*/ 197 w 435"/>
                <a:gd name="T5" fmla="*/ 3 h 1132"/>
                <a:gd name="T6" fmla="*/ 191 w 435"/>
                <a:gd name="T7" fmla="*/ 11 h 1132"/>
                <a:gd name="T8" fmla="*/ 150 w 435"/>
                <a:gd name="T9" fmla="*/ 180 h 1132"/>
                <a:gd name="T10" fmla="*/ 150 w 435"/>
                <a:gd name="T11" fmla="*/ 189 h 1132"/>
                <a:gd name="T12" fmla="*/ 161 w 435"/>
                <a:gd name="T13" fmla="*/ 202 h 1132"/>
                <a:gd name="T14" fmla="*/ 169 w 435"/>
                <a:gd name="T15" fmla="*/ 208 h 1132"/>
                <a:gd name="T16" fmla="*/ 175 w 435"/>
                <a:gd name="T17" fmla="*/ 208 h 1132"/>
                <a:gd name="T18" fmla="*/ 189 w 435"/>
                <a:gd name="T19" fmla="*/ 202 h 1132"/>
                <a:gd name="T20" fmla="*/ 197 w 435"/>
                <a:gd name="T21" fmla="*/ 189 h 1132"/>
                <a:gd name="T22" fmla="*/ 219 w 435"/>
                <a:gd name="T23" fmla="*/ 89 h 1132"/>
                <a:gd name="T24" fmla="*/ 274 w 435"/>
                <a:gd name="T25" fmla="*/ 180 h 1132"/>
                <a:gd name="T26" fmla="*/ 316 w 435"/>
                <a:gd name="T27" fmla="*/ 283 h 1132"/>
                <a:gd name="T28" fmla="*/ 341 w 435"/>
                <a:gd name="T29" fmla="*/ 385 h 1132"/>
                <a:gd name="T30" fmla="*/ 349 w 435"/>
                <a:gd name="T31" fmla="*/ 493 h 1132"/>
                <a:gd name="T32" fmla="*/ 346 w 435"/>
                <a:gd name="T33" fmla="*/ 540 h 1132"/>
                <a:gd name="T34" fmla="*/ 335 w 435"/>
                <a:gd name="T35" fmla="*/ 629 h 1132"/>
                <a:gd name="T36" fmla="*/ 310 w 435"/>
                <a:gd name="T37" fmla="*/ 717 h 1132"/>
                <a:gd name="T38" fmla="*/ 274 w 435"/>
                <a:gd name="T39" fmla="*/ 803 h 1132"/>
                <a:gd name="T40" fmla="*/ 252 w 435"/>
                <a:gd name="T41" fmla="*/ 845 h 1132"/>
                <a:gd name="T42" fmla="*/ 202 w 435"/>
                <a:gd name="T43" fmla="*/ 919 h 1132"/>
                <a:gd name="T44" fmla="*/ 144 w 435"/>
                <a:gd name="T45" fmla="*/ 986 h 1132"/>
                <a:gd name="T46" fmla="*/ 81 w 435"/>
                <a:gd name="T47" fmla="*/ 1041 h 1132"/>
                <a:gd name="T48" fmla="*/ 11 w 435"/>
                <a:gd name="T49" fmla="*/ 1088 h 1132"/>
                <a:gd name="T50" fmla="*/ 3 w 435"/>
                <a:gd name="T51" fmla="*/ 1096 h 1132"/>
                <a:gd name="T52" fmla="*/ 0 w 435"/>
                <a:gd name="T53" fmla="*/ 1113 h 1132"/>
                <a:gd name="T54" fmla="*/ 3 w 435"/>
                <a:gd name="T55" fmla="*/ 1121 h 1132"/>
                <a:gd name="T56" fmla="*/ 22 w 435"/>
                <a:gd name="T57" fmla="*/ 1132 h 1132"/>
                <a:gd name="T58" fmla="*/ 28 w 435"/>
                <a:gd name="T59" fmla="*/ 1132 h 1132"/>
                <a:gd name="T60" fmla="*/ 34 w 435"/>
                <a:gd name="T61" fmla="*/ 1130 h 1132"/>
                <a:gd name="T62" fmla="*/ 108 w 435"/>
                <a:gd name="T63" fmla="*/ 1077 h 1132"/>
                <a:gd name="T64" fmla="*/ 178 w 435"/>
                <a:gd name="T65" fmla="*/ 1019 h 1132"/>
                <a:gd name="T66" fmla="*/ 238 w 435"/>
                <a:gd name="T67" fmla="*/ 947 h 1132"/>
                <a:gd name="T68" fmla="*/ 294 w 435"/>
                <a:gd name="T69" fmla="*/ 869 h 1132"/>
                <a:gd name="T70" fmla="*/ 316 w 435"/>
                <a:gd name="T71" fmla="*/ 825 h 1132"/>
                <a:gd name="T72" fmla="*/ 355 w 435"/>
                <a:gd name="T73" fmla="*/ 731 h 1132"/>
                <a:gd name="T74" fmla="*/ 382 w 435"/>
                <a:gd name="T75" fmla="*/ 637 h 1132"/>
                <a:gd name="T76" fmla="*/ 393 w 435"/>
                <a:gd name="T77" fmla="*/ 543 h 1132"/>
                <a:gd name="T78" fmla="*/ 396 w 435"/>
                <a:gd name="T79" fmla="*/ 493 h 1132"/>
                <a:gd name="T80" fmla="*/ 385 w 435"/>
                <a:gd name="T81" fmla="*/ 380 h 1132"/>
                <a:gd name="T82" fmla="*/ 360 w 435"/>
                <a:gd name="T83" fmla="*/ 269 h 1132"/>
                <a:gd name="T84" fmla="*/ 316 w 435"/>
                <a:gd name="T85" fmla="*/ 164 h 1132"/>
                <a:gd name="T86" fmla="*/ 258 w 435"/>
                <a:gd name="T87" fmla="*/ 64 h 1132"/>
                <a:gd name="T88" fmla="*/ 405 w 435"/>
                <a:gd name="T89" fmla="*/ 111 h 1132"/>
                <a:gd name="T90" fmla="*/ 424 w 435"/>
                <a:gd name="T91" fmla="*/ 108 h 1132"/>
                <a:gd name="T92" fmla="*/ 435 w 435"/>
                <a:gd name="T93" fmla="*/ 94 h 1132"/>
                <a:gd name="T94" fmla="*/ 435 w 435"/>
                <a:gd name="T95" fmla="*/ 86 h 1132"/>
                <a:gd name="T96" fmla="*/ 427 w 435"/>
                <a:gd name="T97" fmla="*/ 70 h 1132"/>
                <a:gd name="T98" fmla="*/ 418 w 435"/>
                <a:gd name="T99" fmla="*/ 67 h 1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35" h="1132">
                  <a:moveTo>
                    <a:pt x="418" y="67"/>
                  </a:moveTo>
                  <a:lnTo>
                    <a:pt x="418" y="67"/>
                  </a:lnTo>
                  <a:lnTo>
                    <a:pt x="216" y="0"/>
                  </a:lnTo>
                  <a:lnTo>
                    <a:pt x="216" y="0"/>
                  </a:lnTo>
                  <a:lnTo>
                    <a:pt x="205" y="0"/>
                  </a:lnTo>
                  <a:lnTo>
                    <a:pt x="197" y="3"/>
                  </a:lnTo>
                  <a:lnTo>
                    <a:pt x="197" y="3"/>
                  </a:lnTo>
                  <a:lnTo>
                    <a:pt x="191" y="11"/>
                  </a:lnTo>
                  <a:lnTo>
                    <a:pt x="186" y="20"/>
                  </a:lnTo>
                  <a:lnTo>
                    <a:pt x="150" y="180"/>
                  </a:lnTo>
                  <a:lnTo>
                    <a:pt x="150" y="180"/>
                  </a:lnTo>
                  <a:lnTo>
                    <a:pt x="150" y="189"/>
                  </a:lnTo>
                  <a:lnTo>
                    <a:pt x="155" y="197"/>
                  </a:lnTo>
                  <a:lnTo>
                    <a:pt x="161" y="202"/>
                  </a:lnTo>
                  <a:lnTo>
                    <a:pt x="169" y="208"/>
                  </a:lnTo>
                  <a:lnTo>
                    <a:pt x="169" y="208"/>
                  </a:lnTo>
                  <a:lnTo>
                    <a:pt x="175" y="208"/>
                  </a:lnTo>
                  <a:lnTo>
                    <a:pt x="175" y="208"/>
                  </a:lnTo>
                  <a:lnTo>
                    <a:pt x="180" y="205"/>
                  </a:lnTo>
                  <a:lnTo>
                    <a:pt x="189" y="202"/>
                  </a:lnTo>
                  <a:lnTo>
                    <a:pt x="194" y="197"/>
                  </a:lnTo>
                  <a:lnTo>
                    <a:pt x="197" y="189"/>
                  </a:lnTo>
                  <a:lnTo>
                    <a:pt x="219" y="89"/>
                  </a:lnTo>
                  <a:lnTo>
                    <a:pt x="219" y="89"/>
                  </a:lnTo>
                  <a:lnTo>
                    <a:pt x="250" y="133"/>
                  </a:lnTo>
                  <a:lnTo>
                    <a:pt x="274" y="180"/>
                  </a:lnTo>
                  <a:lnTo>
                    <a:pt x="297" y="230"/>
                  </a:lnTo>
                  <a:lnTo>
                    <a:pt x="316" y="283"/>
                  </a:lnTo>
                  <a:lnTo>
                    <a:pt x="330" y="332"/>
                  </a:lnTo>
                  <a:lnTo>
                    <a:pt x="341" y="385"/>
                  </a:lnTo>
                  <a:lnTo>
                    <a:pt x="346" y="440"/>
                  </a:lnTo>
                  <a:lnTo>
                    <a:pt x="349" y="493"/>
                  </a:lnTo>
                  <a:lnTo>
                    <a:pt x="349" y="493"/>
                  </a:lnTo>
                  <a:lnTo>
                    <a:pt x="346" y="540"/>
                  </a:lnTo>
                  <a:lnTo>
                    <a:pt x="344" y="584"/>
                  </a:lnTo>
                  <a:lnTo>
                    <a:pt x="335" y="629"/>
                  </a:lnTo>
                  <a:lnTo>
                    <a:pt x="324" y="673"/>
                  </a:lnTo>
                  <a:lnTo>
                    <a:pt x="310" y="717"/>
                  </a:lnTo>
                  <a:lnTo>
                    <a:pt x="294" y="761"/>
                  </a:lnTo>
                  <a:lnTo>
                    <a:pt x="274" y="803"/>
                  </a:lnTo>
                  <a:lnTo>
                    <a:pt x="252" y="845"/>
                  </a:lnTo>
                  <a:lnTo>
                    <a:pt x="252" y="845"/>
                  </a:lnTo>
                  <a:lnTo>
                    <a:pt x="227" y="883"/>
                  </a:lnTo>
                  <a:lnTo>
                    <a:pt x="202" y="919"/>
                  </a:lnTo>
                  <a:lnTo>
                    <a:pt x="175" y="952"/>
                  </a:lnTo>
                  <a:lnTo>
                    <a:pt x="144" y="986"/>
                  </a:lnTo>
                  <a:lnTo>
                    <a:pt x="114" y="1013"/>
                  </a:lnTo>
                  <a:lnTo>
                    <a:pt x="81" y="1041"/>
                  </a:lnTo>
                  <a:lnTo>
                    <a:pt x="45" y="1066"/>
                  </a:lnTo>
                  <a:lnTo>
                    <a:pt x="11" y="1088"/>
                  </a:lnTo>
                  <a:lnTo>
                    <a:pt x="11" y="1088"/>
                  </a:lnTo>
                  <a:lnTo>
                    <a:pt x="3" y="1096"/>
                  </a:lnTo>
                  <a:lnTo>
                    <a:pt x="0" y="1105"/>
                  </a:lnTo>
                  <a:lnTo>
                    <a:pt x="0" y="1113"/>
                  </a:lnTo>
                  <a:lnTo>
                    <a:pt x="3" y="1121"/>
                  </a:lnTo>
                  <a:lnTo>
                    <a:pt x="3" y="1121"/>
                  </a:lnTo>
                  <a:lnTo>
                    <a:pt x="11" y="1130"/>
                  </a:lnTo>
                  <a:lnTo>
                    <a:pt x="22" y="1132"/>
                  </a:lnTo>
                  <a:lnTo>
                    <a:pt x="22" y="1132"/>
                  </a:lnTo>
                  <a:lnTo>
                    <a:pt x="28" y="1132"/>
                  </a:lnTo>
                  <a:lnTo>
                    <a:pt x="34" y="1130"/>
                  </a:lnTo>
                  <a:lnTo>
                    <a:pt x="34" y="1130"/>
                  </a:lnTo>
                  <a:lnTo>
                    <a:pt x="72" y="1105"/>
                  </a:lnTo>
                  <a:lnTo>
                    <a:pt x="108" y="1077"/>
                  </a:lnTo>
                  <a:lnTo>
                    <a:pt x="144" y="1049"/>
                  </a:lnTo>
                  <a:lnTo>
                    <a:pt x="178" y="1019"/>
                  </a:lnTo>
                  <a:lnTo>
                    <a:pt x="208" y="983"/>
                  </a:lnTo>
                  <a:lnTo>
                    <a:pt x="238" y="947"/>
                  </a:lnTo>
                  <a:lnTo>
                    <a:pt x="266" y="911"/>
                  </a:lnTo>
                  <a:lnTo>
                    <a:pt x="294" y="869"/>
                  </a:lnTo>
                  <a:lnTo>
                    <a:pt x="294" y="869"/>
                  </a:lnTo>
                  <a:lnTo>
                    <a:pt x="316" y="825"/>
                  </a:lnTo>
                  <a:lnTo>
                    <a:pt x="338" y="778"/>
                  </a:lnTo>
                  <a:lnTo>
                    <a:pt x="355" y="731"/>
                  </a:lnTo>
                  <a:lnTo>
                    <a:pt x="371" y="684"/>
                  </a:lnTo>
                  <a:lnTo>
                    <a:pt x="382" y="637"/>
                  </a:lnTo>
                  <a:lnTo>
                    <a:pt x="388" y="590"/>
                  </a:lnTo>
                  <a:lnTo>
                    <a:pt x="393" y="543"/>
                  </a:lnTo>
                  <a:lnTo>
                    <a:pt x="396" y="493"/>
                  </a:lnTo>
                  <a:lnTo>
                    <a:pt x="396" y="493"/>
                  </a:lnTo>
                  <a:lnTo>
                    <a:pt x="393" y="438"/>
                  </a:lnTo>
                  <a:lnTo>
                    <a:pt x="385" y="380"/>
                  </a:lnTo>
                  <a:lnTo>
                    <a:pt x="374" y="324"/>
                  </a:lnTo>
                  <a:lnTo>
                    <a:pt x="360" y="269"/>
                  </a:lnTo>
                  <a:lnTo>
                    <a:pt x="341" y="213"/>
                  </a:lnTo>
                  <a:lnTo>
                    <a:pt x="316" y="164"/>
                  </a:lnTo>
                  <a:lnTo>
                    <a:pt x="288" y="111"/>
                  </a:lnTo>
                  <a:lnTo>
                    <a:pt x="258" y="64"/>
                  </a:lnTo>
                  <a:lnTo>
                    <a:pt x="405" y="111"/>
                  </a:lnTo>
                  <a:lnTo>
                    <a:pt x="405" y="111"/>
                  </a:lnTo>
                  <a:lnTo>
                    <a:pt x="416" y="111"/>
                  </a:lnTo>
                  <a:lnTo>
                    <a:pt x="424" y="108"/>
                  </a:lnTo>
                  <a:lnTo>
                    <a:pt x="429" y="103"/>
                  </a:lnTo>
                  <a:lnTo>
                    <a:pt x="435" y="94"/>
                  </a:lnTo>
                  <a:lnTo>
                    <a:pt x="435" y="94"/>
                  </a:lnTo>
                  <a:lnTo>
                    <a:pt x="435" y="86"/>
                  </a:lnTo>
                  <a:lnTo>
                    <a:pt x="432" y="78"/>
                  </a:lnTo>
                  <a:lnTo>
                    <a:pt x="427" y="70"/>
                  </a:lnTo>
                  <a:lnTo>
                    <a:pt x="418" y="67"/>
                  </a:lnTo>
                  <a:lnTo>
                    <a:pt x="418" y="67"/>
                  </a:lnTo>
                  <a:close/>
                </a:path>
              </a:pathLst>
            </a:custGeom>
            <a:solidFill>
              <a:srgbClr val="0094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9" name="Freeform 10">
              <a:extLst>
                <a:ext uri="{FF2B5EF4-FFF2-40B4-BE49-F238E27FC236}">
                  <a16:creationId xmlns:a16="http://schemas.microsoft.com/office/drawing/2014/main" id="{6B3CB2B3-B748-4360-98E5-C861DD86046C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8" y="3362"/>
              <a:ext cx="202" cy="127"/>
            </a:xfrm>
            <a:custGeom>
              <a:avLst/>
              <a:gdLst>
                <a:gd name="T0" fmla="*/ 78 w 202"/>
                <a:gd name="T1" fmla="*/ 0 h 127"/>
                <a:gd name="T2" fmla="*/ 78 w 202"/>
                <a:gd name="T3" fmla="*/ 0 h 127"/>
                <a:gd name="T4" fmla="*/ 58 w 202"/>
                <a:gd name="T5" fmla="*/ 38 h 127"/>
                <a:gd name="T6" fmla="*/ 58 w 202"/>
                <a:gd name="T7" fmla="*/ 38 h 127"/>
                <a:gd name="T8" fmla="*/ 44 w 202"/>
                <a:gd name="T9" fmla="*/ 63 h 127"/>
                <a:gd name="T10" fmla="*/ 30 w 202"/>
                <a:gd name="T11" fmla="*/ 85 h 127"/>
                <a:gd name="T12" fmla="*/ 17 w 202"/>
                <a:gd name="T13" fmla="*/ 108 h 127"/>
                <a:gd name="T14" fmla="*/ 0 w 202"/>
                <a:gd name="T15" fmla="*/ 127 h 127"/>
                <a:gd name="T16" fmla="*/ 0 w 202"/>
                <a:gd name="T17" fmla="*/ 127 h 127"/>
                <a:gd name="T18" fmla="*/ 25 w 202"/>
                <a:gd name="T19" fmla="*/ 119 h 127"/>
                <a:gd name="T20" fmla="*/ 53 w 202"/>
                <a:gd name="T21" fmla="*/ 108 h 127"/>
                <a:gd name="T22" fmla="*/ 78 w 202"/>
                <a:gd name="T23" fmla="*/ 94 h 127"/>
                <a:gd name="T24" fmla="*/ 102 w 202"/>
                <a:gd name="T25" fmla="*/ 80 h 127"/>
                <a:gd name="T26" fmla="*/ 127 w 202"/>
                <a:gd name="T27" fmla="*/ 66 h 127"/>
                <a:gd name="T28" fmla="*/ 150 w 202"/>
                <a:gd name="T29" fmla="*/ 49 h 127"/>
                <a:gd name="T30" fmla="*/ 169 w 202"/>
                <a:gd name="T31" fmla="*/ 30 h 127"/>
                <a:gd name="T32" fmla="*/ 191 w 202"/>
                <a:gd name="T33" fmla="*/ 11 h 127"/>
                <a:gd name="T34" fmla="*/ 191 w 202"/>
                <a:gd name="T35" fmla="*/ 11 h 127"/>
                <a:gd name="T36" fmla="*/ 202 w 202"/>
                <a:gd name="T37" fmla="*/ 0 h 127"/>
                <a:gd name="T38" fmla="*/ 78 w 202"/>
                <a:gd name="T39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02" h="127">
                  <a:moveTo>
                    <a:pt x="78" y="0"/>
                  </a:moveTo>
                  <a:lnTo>
                    <a:pt x="78" y="0"/>
                  </a:lnTo>
                  <a:lnTo>
                    <a:pt x="58" y="38"/>
                  </a:lnTo>
                  <a:lnTo>
                    <a:pt x="58" y="38"/>
                  </a:lnTo>
                  <a:lnTo>
                    <a:pt x="44" y="63"/>
                  </a:lnTo>
                  <a:lnTo>
                    <a:pt x="30" y="85"/>
                  </a:lnTo>
                  <a:lnTo>
                    <a:pt x="17" y="108"/>
                  </a:lnTo>
                  <a:lnTo>
                    <a:pt x="0" y="127"/>
                  </a:lnTo>
                  <a:lnTo>
                    <a:pt x="0" y="127"/>
                  </a:lnTo>
                  <a:lnTo>
                    <a:pt x="25" y="119"/>
                  </a:lnTo>
                  <a:lnTo>
                    <a:pt x="53" y="108"/>
                  </a:lnTo>
                  <a:lnTo>
                    <a:pt x="78" y="94"/>
                  </a:lnTo>
                  <a:lnTo>
                    <a:pt x="102" y="80"/>
                  </a:lnTo>
                  <a:lnTo>
                    <a:pt x="127" y="66"/>
                  </a:lnTo>
                  <a:lnTo>
                    <a:pt x="150" y="49"/>
                  </a:lnTo>
                  <a:lnTo>
                    <a:pt x="169" y="30"/>
                  </a:lnTo>
                  <a:lnTo>
                    <a:pt x="191" y="11"/>
                  </a:lnTo>
                  <a:lnTo>
                    <a:pt x="191" y="11"/>
                  </a:lnTo>
                  <a:lnTo>
                    <a:pt x="202" y="0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rgbClr val="8CC6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" name="Freeform 11">
              <a:extLst>
                <a:ext uri="{FF2B5EF4-FFF2-40B4-BE49-F238E27FC236}">
                  <a16:creationId xmlns:a16="http://schemas.microsoft.com/office/drawing/2014/main" id="{7C9E540E-5FE3-480D-9FEE-ED6DB76FF930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3" y="2819"/>
              <a:ext cx="222" cy="224"/>
            </a:xfrm>
            <a:custGeom>
              <a:avLst/>
              <a:gdLst>
                <a:gd name="T0" fmla="*/ 164 w 222"/>
                <a:gd name="T1" fmla="*/ 0 h 224"/>
                <a:gd name="T2" fmla="*/ 0 w 222"/>
                <a:gd name="T3" fmla="*/ 0 h 224"/>
                <a:gd name="T4" fmla="*/ 0 w 222"/>
                <a:gd name="T5" fmla="*/ 0 h 224"/>
                <a:gd name="T6" fmla="*/ 14 w 222"/>
                <a:gd name="T7" fmla="*/ 53 h 224"/>
                <a:gd name="T8" fmla="*/ 22 w 222"/>
                <a:gd name="T9" fmla="*/ 108 h 224"/>
                <a:gd name="T10" fmla="*/ 28 w 222"/>
                <a:gd name="T11" fmla="*/ 163 h 224"/>
                <a:gd name="T12" fmla="*/ 28 w 222"/>
                <a:gd name="T13" fmla="*/ 224 h 224"/>
                <a:gd name="T14" fmla="*/ 222 w 222"/>
                <a:gd name="T15" fmla="*/ 224 h 224"/>
                <a:gd name="T16" fmla="*/ 222 w 222"/>
                <a:gd name="T17" fmla="*/ 224 h 224"/>
                <a:gd name="T18" fmla="*/ 222 w 222"/>
                <a:gd name="T19" fmla="*/ 194 h 224"/>
                <a:gd name="T20" fmla="*/ 219 w 222"/>
                <a:gd name="T21" fmla="*/ 163 h 224"/>
                <a:gd name="T22" fmla="*/ 213 w 222"/>
                <a:gd name="T23" fmla="*/ 136 h 224"/>
                <a:gd name="T24" fmla="*/ 205 w 222"/>
                <a:gd name="T25" fmla="*/ 105 h 224"/>
                <a:gd name="T26" fmla="*/ 197 w 222"/>
                <a:gd name="T27" fmla="*/ 78 h 224"/>
                <a:gd name="T28" fmla="*/ 188 w 222"/>
                <a:gd name="T29" fmla="*/ 50 h 224"/>
                <a:gd name="T30" fmla="*/ 175 w 222"/>
                <a:gd name="T31" fmla="*/ 25 h 224"/>
                <a:gd name="T32" fmla="*/ 164 w 222"/>
                <a:gd name="T33" fmla="*/ 0 h 224"/>
                <a:gd name="T34" fmla="*/ 164 w 222"/>
                <a:gd name="T35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22" h="224">
                  <a:moveTo>
                    <a:pt x="164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4" y="53"/>
                  </a:lnTo>
                  <a:lnTo>
                    <a:pt x="22" y="108"/>
                  </a:lnTo>
                  <a:lnTo>
                    <a:pt x="28" y="163"/>
                  </a:lnTo>
                  <a:lnTo>
                    <a:pt x="28" y="224"/>
                  </a:lnTo>
                  <a:lnTo>
                    <a:pt x="222" y="224"/>
                  </a:lnTo>
                  <a:lnTo>
                    <a:pt x="222" y="224"/>
                  </a:lnTo>
                  <a:lnTo>
                    <a:pt x="222" y="194"/>
                  </a:lnTo>
                  <a:lnTo>
                    <a:pt x="219" y="163"/>
                  </a:lnTo>
                  <a:lnTo>
                    <a:pt x="213" y="136"/>
                  </a:lnTo>
                  <a:lnTo>
                    <a:pt x="205" y="105"/>
                  </a:lnTo>
                  <a:lnTo>
                    <a:pt x="197" y="78"/>
                  </a:lnTo>
                  <a:lnTo>
                    <a:pt x="188" y="50"/>
                  </a:lnTo>
                  <a:lnTo>
                    <a:pt x="175" y="25"/>
                  </a:lnTo>
                  <a:lnTo>
                    <a:pt x="164" y="0"/>
                  </a:lnTo>
                  <a:lnTo>
                    <a:pt x="164" y="0"/>
                  </a:lnTo>
                  <a:close/>
                </a:path>
              </a:pathLst>
            </a:custGeom>
            <a:solidFill>
              <a:srgbClr val="8CC6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" name="Freeform 12">
              <a:extLst>
                <a:ext uri="{FF2B5EF4-FFF2-40B4-BE49-F238E27FC236}">
                  <a16:creationId xmlns:a16="http://schemas.microsoft.com/office/drawing/2014/main" id="{BD316A39-7DB5-4E61-82DF-F56DCFB30940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6" y="2581"/>
              <a:ext cx="166" cy="191"/>
            </a:xfrm>
            <a:custGeom>
              <a:avLst/>
              <a:gdLst>
                <a:gd name="T0" fmla="*/ 166 w 166"/>
                <a:gd name="T1" fmla="*/ 191 h 191"/>
                <a:gd name="T2" fmla="*/ 166 w 166"/>
                <a:gd name="T3" fmla="*/ 191 h 191"/>
                <a:gd name="T4" fmla="*/ 152 w 166"/>
                <a:gd name="T5" fmla="*/ 158 h 191"/>
                <a:gd name="T6" fmla="*/ 139 w 166"/>
                <a:gd name="T7" fmla="*/ 130 h 191"/>
                <a:gd name="T8" fmla="*/ 139 w 166"/>
                <a:gd name="T9" fmla="*/ 130 h 191"/>
                <a:gd name="T10" fmla="*/ 125 w 166"/>
                <a:gd name="T11" fmla="*/ 102 h 191"/>
                <a:gd name="T12" fmla="*/ 108 w 166"/>
                <a:gd name="T13" fmla="*/ 78 h 191"/>
                <a:gd name="T14" fmla="*/ 92 w 166"/>
                <a:gd name="T15" fmla="*/ 55 h 191"/>
                <a:gd name="T16" fmla="*/ 72 w 166"/>
                <a:gd name="T17" fmla="*/ 39 h 191"/>
                <a:gd name="T18" fmla="*/ 56 w 166"/>
                <a:gd name="T19" fmla="*/ 22 h 191"/>
                <a:gd name="T20" fmla="*/ 36 w 166"/>
                <a:gd name="T21" fmla="*/ 11 h 191"/>
                <a:gd name="T22" fmla="*/ 17 w 166"/>
                <a:gd name="T23" fmla="*/ 3 h 191"/>
                <a:gd name="T24" fmla="*/ 0 w 166"/>
                <a:gd name="T25" fmla="*/ 0 h 191"/>
                <a:gd name="T26" fmla="*/ 0 w 166"/>
                <a:gd name="T27" fmla="*/ 191 h 191"/>
                <a:gd name="T28" fmla="*/ 166 w 166"/>
                <a:gd name="T29" fmla="*/ 191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6" h="191">
                  <a:moveTo>
                    <a:pt x="166" y="191"/>
                  </a:moveTo>
                  <a:lnTo>
                    <a:pt x="166" y="191"/>
                  </a:lnTo>
                  <a:lnTo>
                    <a:pt x="152" y="158"/>
                  </a:lnTo>
                  <a:lnTo>
                    <a:pt x="139" y="130"/>
                  </a:lnTo>
                  <a:lnTo>
                    <a:pt x="139" y="130"/>
                  </a:lnTo>
                  <a:lnTo>
                    <a:pt x="125" y="102"/>
                  </a:lnTo>
                  <a:lnTo>
                    <a:pt x="108" y="78"/>
                  </a:lnTo>
                  <a:lnTo>
                    <a:pt x="92" y="55"/>
                  </a:lnTo>
                  <a:lnTo>
                    <a:pt x="72" y="39"/>
                  </a:lnTo>
                  <a:lnTo>
                    <a:pt x="56" y="22"/>
                  </a:lnTo>
                  <a:lnTo>
                    <a:pt x="36" y="11"/>
                  </a:lnTo>
                  <a:lnTo>
                    <a:pt x="17" y="3"/>
                  </a:lnTo>
                  <a:lnTo>
                    <a:pt x="0" y="0"/>
                  </a:lnTo>
                  <a:lnTo>
                    <a:pt x="0" y="191"/>
                  </a:lnTo>
                  <a:lnTo>
                    <a:pt x="166" y="191"/>
                  </a:lnTo>
                  <a:close/>
                </a:path>
              </a:pathLst>
            </a:custGeom>
            <a:solidFill>
              <a:srgbClr val="8CC6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2" name="Freeform 13">
              <a:extLst>
                <a:ext uri="{FF2B5EF4-FFF2-40B4-BE49-F238E27FC236}">
                  <a16:creationId xmlns:a16="http://schemas.microsoft.com/office/drawing/2014/main" id="{91E7FD34-F892-4E53-BDB2-C6DEDB84E1B7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2" y="3090"/>
              <a:ext cx="230" cy="225"/>
            </a:xfrm>
            <a:custGeom>
              <a:avLst/>
              <a:gdLst>
                <a:gd name="T0" fmla="*/ 39 w 230"/>
                <a:gd name="T1" fmla="*/ 0 h 225"/>
                <a:gd name="T2" fmla="*/ 39 w 230"/>
                <a:gd name="T3" fmla="*/ 0 h 225"/>
                <a:gd name="T4" fmla="*/ 33 w 230"/>
                <a:gd name="T5" fmla="*/ 61 h 225"/>
                <a:gd name="T6" fmla="*/ 25 w 230"/>
                <a:gd name="T7" fmla="*/ 119 h 225"/>
                <a:gd name="T8" fmla="*/ 14 w 230"/>
                <a:gd name="T9" fmla="*/ 175 h 225"/>
                <a:gd name="T10" fmla="*/ 0 w 230"/>
                <a:gd name="T11" fmla="*/ 225 h 225"/>
                <a:gd name="T12" fmla="*/ 147 w 230"/>
                <a:gd name="T13" fmla="*/ 225 h 225"/>
                <a:gd name="T14" fmla="*/ 147 w 230"/>
                <a:gd name="T15" fmla="*/ 225 h 225"/>
                <a:gd name="T16" fmla="*/ 163 w 230"/>
                <a:gd name="T17" fmla="*/ 200 h 225"/>
                <a:gd name="T18" fmla="*/ 177 w 230"/>
                <a:gd name="T19" fmla="*/ 175 h 225"/>
                <a:gd name="T20" fmla="*/ 191 w 230"/>
                <a:gd name="T21" fmla="*/ 147 h 225"/>
                <a:gd name="T22" fmla="*/ 202 w 230"/>
                <a:gd name="T23" fmla="*/ 119 h 225"/>
                <a:gd name="T24" fmla="*/ 213 w 230"/>
                <a:gd name="T25" fmla="*/ 92 h 225"/>
                <a:gd name="T26" fmla="*/ 222 w 230"/>
                <a:gd name="T27" fmla="*/ 61 h 225"/>
                <a:gd name="T28" fmla="*/ 227 w 230"/>
                <a:gd name="T29" fmla="*/ 31 h 225"/>
                <a:gd name="T30" fmla="*/ 230 w 230"/>
                <a:gd name="T31" fmla="*/ 0 h 225"/>
                <a:gd name="T32" fmla="*/ 39 w 230"/>
                <a:gd name="T33" fmla="*/ 0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0" h="225">
                  <a:moveTo>
                    <a:pt x="39" y="0"/>
                  </a:moveTo>
                  <a:lnTo>
                    <a:pt x="39" y="0"/>
                  </a:lnTo>
                  <a:lnTo>
                    <a:pt x="33" y="61"/>
                  </a:lnTo>
                  <a:lnTo>
                    <a:pt x="25" y="119"/>
                  </a:lnTo>
                  <a:lnTo>
                    <a:pt x="14" y="175"/>
                  </a:lnTo>
                  <a:lnTo>
                    <a:pt x="0" y="225"/>
                  </a:lnTo>
                  <a:lnTo>
                    <a:pt x="147" y="225"/>
                  </a:lnTo>
                  <a:lnTo>
                    <a:pt x="147" y="225"/>
                  </a:lnTo>
                  <a:lnTo>
                    <a:pt x="163" y="200"/>
                  </a:lnTo>
                  <a:lnTo>
                    <a:pt x="177" y="175"/>
                  </a:lnTo>
                  <a:lnTo>
                    <a:pt x="191" y="147"/>
                  </a:lnTo>
                  <a:lnTo>
                    <a:pt x="202" y="119"/>
                  </a:lnTo>
                  <a:lnTo>
                    <a:pt x="213" y="92"/>
                  </a:lnTo>
                  <a:lnTo>
                    <a:pt x="222" y="61"/>
                  </a:lnTo>
                  <a:lnTo>
                    <a:pt x="227" y="31"/>
                  </a:lnTo>
                  <a:lnTo>
                    <a:pt x="230" y="0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8CC6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3" name="Freeform 14">
              <a:extLst>
                <a:ext uri="{FF2B5EF4-FFF2-40B4-BE49-F238E27FC236}">
                  <a16:creationId xmlns:a16="http://schemas.microsoft.com/office/drawing/2014/main" id="{856AEB68-EBF0-4C55-B495-BF37A3D8A4E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2" y="2584"/>
              <a:ext cx="147" cy="188"/>
            </a:xfrm>
            <a:custGeom>
              <a:avLst/>
              <a:gdLst>
                <a:gd name="T0" fmla="*/ 0 w 147"/>
                <a:gd name="T1" fmla="*/ 188 h 188"/>
                <a:gd name="T2" fmla="*/ 147 w 147"/>
                <a:gd name="T3" fmla="*/ 188 h 188"/>
                <a:gd name="T4" fmla="*/ 147 w 147"/>
                <a:gd name="T5" fmla="*/ 0 h 188"/>
                <a:gd name="T6" fmla="*/ 147 w 147"/>
                <a:gd name="T7" fmla="*/ 0 h 188"/>
                <a:gd name="T8" fmla="*/ 131 w 147"/>
                <a:gd name="T9" fmla="*/ 8 h 188"/>
                <a:gd name="T10" fmla="*/ 114 w 147"/>
                <a:gd name="T11" fmla="*/ 16 h 188"/>
                <a:gd name="T12" fmla="*/ 97 w 147"/>
                <a:gd name="T13" fmla="*/ 30 h 188"/>
                <a:gd name="T14" fmla="*/ 83 w 147"/>
                <a:gd name="T15" fmla="*/ 44 h 188"/>
                <a:gd name="T16" fmla="*/ 67 w 147"/>
                <a:gd name="T17" fmla="*/ 61 h 188"/>
                <a:gd name="T18" fmla="*/ 53 w 147"/>
                <a:gd name="T19" fmla="*/ 80 h 188"/>
                <a:gd name="T20" fmla="*/ 39 w 147"/>
                <a:gd name="T21" fmla="*/ 102 h 188"/>
                <a:gd name="T22" fmla="*/ 25 w 147"/>
                <a:gd name="T23" fmla="*/ 127 h 188"/>
                <a:gd name="T24" fmla="*/ 25 w 147"/>
                <a:gd name="T25" fmla="*/ 127 h 188"/>
                <a:gd name="T26" fmla="*/ 11 w 147"/>
                <a:gd name="T27" fmla="*/ 155 h 188"/>
                <a:gd name="T28" fmla="*/ 0 w 147"/>
                <a:gd name="T29" fmla="*/ 188 h 188"/>
                <a:gd name="T30" fmla="*/ 0 w 147"/>
                <a:gd name="T31" fmla="*/ 188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7" h="188">
                  <a:moveTo>
                    <a:pt x="0" y="188"/>
                  </a:moveTo>
                  <a:lnTo>
                    <a:pt x="147" y="188"/>
                  </a:lnTo>
                  <a:lnTo>
                    <a:pt x="147" y="0"/>
                  </a:lnTo>
                  <a:lnTo>
                    <a:pt x="147" y="0"/>
                  </a:lnTo>
                  <a:lnTo>
                    <a:pt x="131" y="8"/>
                  </a:lnTo>
                  <a:lnTo>
                    <a:pt x="114" y="16"/>
                  </a:lnTo>
                  <a:lnTo>
                    <a:pt x="97" y="30"/>
                  </a:lnTo>
                  <a:lnTo>
                    <a:pt x="83" y="44"/>
                  </a:lnTo>
                  <a:lnTo>
                    <a:pt x="67" y="61"/>
                  </a:lnTo>
                  <a:lnTo>
                    <a:pt x="53" y="80"/>
                  </a:lnTo>
                  <a:lnTo>
                    <a:pt x="39" y="102"/>
                  </a:lnTo>
                  <a:lnTo>
                    <a:pt x="25" y="127"/>
                  </a:lnTo>
                  <a:lnTo>
                    <a:pt x="25" y="127"/>
                  </a:lnTo>
                  <a:lnTo>
                    <a:pt x="11" y="155"/>
                  </a:lnTo>
                  <a:lnTo>
                    <a:pt x="0" y="188"/>
                  </a:lnTo>
                  <a:lnTo>
                    <a:pt x="0" y="188"/>
                  </a:lnTo>
                  <a:close/>
                </a:path>
              </a:pathLst>
            </a:custGeom>
            <a:solidFill>
              <a:srgbClr val="8CC6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4" name="Freeform 15">
              <a:extLst>
                <a:ext uri="{FF2B5EF4-FFF2-40B4-BE49-F238E27FC236}">
                  <a16:creationId xmlns:a16="http://schemas.microsoft.com/office/drawing/2014/main" id="{CDD23AAC-A049-48A8-99B2-48E73D825E49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9" y="3362"/>
              <a:ext cx="208" cy="127"/>
            </a:xfrm>
            <a:custGeom>
              <a:avLst/>
              <a:gdLst>
                <a:gd name="T0" fmla="*/ 208 w 208"/>
                <a:gd name="T1" fmla="*/ 127 h 127"/>
                <a:gd name="T2" fmla="*/ 208 w 208"/>
                <a:gd name="T3" fmla="*/ 127 h 127"/>
                <a:gd name="T4" fmla="*/ 191 w 208"/>
                <a:gd name="T5" fmla="*/ 108 h 127"/>
                <a:gd name="T6" fmla="*/ 174 w 208"/>
                <a:gd name="T7" fmla="*/ 88 h 127"/>
                <a:gd name="T8" fmla="*/ 161 w 208"/>
                <a:gd name="T9" fmla="*/ 63 h 127"/>
                <a:gd name="T10" fmla="*/ 147 w 208"/>
                <a:gd name="T11" fmla="*/ 38 h 127"/>
                <a:gd name="T12" fmla="*/ 147 w 208"/>
                <a:gd name="T13" fmla="*/ 38 h 127"/>
                <a:gd name="T14" fmla="*/ 130 w 208"/>
                <a:gd name="T15" fmla="*/ 0 h 127"/>
                <a:gd name="T16" fmla="*/ 0 w 208"/>
                <a:gd name="T17" fmla="*/ 0 h 127"/>
                <a:gd name="T18" fmla="*/ 0 w 208"/>
                <a:gd name="T19" fmla="*/ 0 h 127"/>
                <a:gd name="T20" fmla="*/ 11 w 208"/>
                <a:gd name="T21" fmla="*/ 11 h 127"/>
                <a:gd name="T22" fmla="*/ 11 w 208"/>
                <a:gd name="T23" fmla="*/ 11 h 127"/>
                <a:gd name="T24" fmla="*/ 33 w 208"/>
                <a:gd name="T25" fmla="*/ 30 h 127"/>
                <a:gd name="T26" fmla="*/ 55 w 208"/>
                <a:gd name="T27" fmla="*/ 49 h 127"/>
                <a:gd name="T28" fmla="*/ 78 w 208"/>
                <a:gd name="T29" fmla="*/ 66 h 127"/>
                <a:gd name="T30" fmla="*/ 102 w 208"/>
                <a:gd name="T31" fmla="*/ 83 h 127"/>
                <a:gd name="T32" fmla="*/ 127 w 208"/>
                <a:gd name="T33" fmla="*/ 96 h 127"/>
                <a:gd name="T34" fmla="*/ 152 w 208"/>
                <a:gd name="T35" fmla="*/ 108 h 127"/>
                <a:gd name="T36" fmla="*/ 180 w 208"/>
                <a:gd name="T37" fmla="*/ 119 h 127"/>
                <a:gd name="T38" fmla="*/ 208 w 208"/>
                <a:gd name="T39" fmla="*/ 127 h 127"/>
                <a:gd name="T40" fmla="*/ 208 w 208"/>
                <a:gd name="T41" fmla="*/ 127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08" h="127">
                  <a:moveTo>
                    <a:pt x="208" y="127"/>
                  </a:moveTo>
                  <a:lnTo>
                    <a:pt x="208" y="127"/>
                  </a:lnTo>
                  <a:lnTo>
                    <a:pt x="191" y="108"/>
                  </a:lnTo>
                  <a:lnTo>
                    <a:pt x="174" y="88"/>
                  </a:lnTo>
                  <a:lnTo>
                    <a:pt x="161" y="63"/>
                  </a:lnTo>
                  <a:lnTo>
                    <a:pt x="147" y="38"/>
                  </a:lnTo>
                  <a:lnTo>
                    <a:pt x="147" y="38"/>
                  </a:lnTo>
                  <a:lnTo>
                    <a:pt x="13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1" y="11"/>
                  </a:lnTo>
                  <a:lnTo>
                    <a:pt x="11" y="11"/>
                  </a:lnTo>
                  <a:lnTo>
                    <a:pt x="33" y="30"/>
                  </a:lnTo>
                  <a:lnTo>
                    <a:pt x="55" y="49"/>
                  </a:lnTo>
                  <a:lnTo>
                    <a:pt x="78" y="66"/>
                  </a:lnTo>
                  <a:lnTo>
                    <a:pt x="102" y="83"/>
                  </a:lnTo>
                  <a:lnTo>
                    <a:pt x="127" y="96"/>
                  </a:lnTo>
                  <a:lnTo>
                    <a:pt x="152" y="108"/>
                  </a:lnTo>
                  <a:lnTo>
                    <a:pt x="180" y="119"/>
                  </a:lnTo>
                  <a:lnTo>
                    <a:pt x="208" y="127"/>
                  </a:lnTo>
                  <a:lnTo>
                    <a:pt x="208" y="127"/>
                  </a:lnTo>
                  <a:close/>
                </a:path>
              </a:pathLst>
            </a:custGeom>
            <a:solidFill>
              <a:srgbClr val="8CC6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5" name="Freeform 16">
              <a:extLst>
                <a:ext uri="{FF2B5EF4-FFF2-40B4-BE49-F238E27FC236}">
                  <a16:creationId xmlns:a16="http://schemas.microsoft.com/office/drawing/2014/main" id="{7C579B99-400B-40B7-8F73-46FF3723C83E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6" y="3362"/>
              <a:ext cx="147" cy="146"/>
            </a:xfrm>
            <a:custGeom>
              <a:avLst/>
              <a:gdLst>
                <a:gd name="T0" fmla="*/ 147 w 147"/>
                <a:gd name="T1" fmla="*/ 0 h 146"/>
                <a:gd name="T2" fmla="*/ 0 w 147"/>
                <a:gd name="T3" fmla="*/ 0 h 146"/>
                <a:gd name="T4" fmla="*/ 0 w 147"/>
                <a:gd name="T5" fmla="*/ 146 h 146"/>
                <a:gd name="T6" fmla="*/ 0 w 147"/>
                <a:gd name="T7" fmla="*/ 146 h 146"/>
                <a:gd name="T8" fmla="*/ 17 w 147"/>
                <a:gd name="T9" fmla="*/ 144 h 146"/>
                <a:gd name="T10" fmla="*/ 36 w 147"/>
                <a:gd name="T11" fmla="*/ 135 h 146"/>
                <a:gd name="T12" fmla="*/ 56 w 147"/>
                <a:gd name="T13" fmla="*/ 124 h 146"/>
                <a:gd name="T14" fmla="*/ 72 w 147"/>
                <a:gd name="T15" fmla="*/ 108 h 146"/>
                <a:gd name="T16" fmla="*/ 92 w 147"/>
                <a:gd name="T17" fmla="*/ 91 h 146"/>
                <a:gd name="T18" fmla="*/ 108 w 147"/>
                <a:gd name="T19" fmla="*/ 69 h 146"/>
                <a:gd name="T20" fmla="*/ 125 w 147"/>
                <a:gd name="T21" fmla="*/ 44 h 146"/>
                <a:gd name="T22" fmla="*/ 139 w 147"/>
                <a:gd name="T23" fmla="*/ 16 h 146"/>
                <a:gd name="T24" fmla="*/ 139 w 147"/>
                <a:gd name="T25" fmla="*/ 16 h 146"/>
                <a:gd name="T26" fmla="*/ 147 w 147"/>
                <a:gd name="T27" fmla="*/ 0 h 146"/>
                <a:gd name="T28" fmla="*/ 147 w 147"/>
                <a:gd name="T29" fmla="*/ 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7" h="146">
                  <a:moveTo>
                    <a:pt x="147" y="0"/>
                  </a:moveTo>
                  <a:lnTo>
                    <a:pt x="0" y="0"/>
                  </a:lnTo>
                  <a:lnTo>
                    <a:pt x="0" y="146"/>
                  </a:lnTo>
                  <a:lnTo>
                    <a:pt x="0" y="146"/>
                  </a:lnTo>
                  <a:lnTo>
                    <a:pt x="17" y="144"/>
                  </a:lnTo>
                  <a:lnTo>
                    <a:pt x="36" y="135"/>
                  </a:lnTo>
                  <a:lnTo>
                    <a:pt x="56" y="124"/>
                  </a:lnTo>
                  <a:lnTo>
                    <a:pt x="72" y="108"/>
                  </a:lnTo>
                  <a:lnTo>
                    <a:pt x="92" y="91"/>
                  </a:lnTo>
                  <a:lnTo>
                    <a:pt x="108" y="69"/>
                  </a:lnTo>
                  <a:lnTo>
                    <a:pt x="125" y="44"/>
                  </a:lnTo>
                  <a:lnTo>
                    <a:pt x="139" y="16"/>
                  </a:lnTo>
                  <a:lnTo>
                    <a:pt x="139" y="16"/>
                  </a:lnTo>
                  <a:lnTo>
                    <a:pt x="147" y="0"/>
                  </a:lnTo>
                  <a:lnTo>
                    <a:pt x="147" y="0"/>
                  </a:lnTo>
                  <a:close/>
                </a:path>
              </a:pathLst>
            </a:custGeom>
            <a:solidFill>
              <a:srgbClr val="8CC6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6" name="Freeform 17">
              <a:extLst>
                <a:ext uri="{FF2B5EF4-FFF2-40B4-BE49-F238E27FC236}">
                  <a16:creationId xmlns:a16="http://schemas.microsoft.com/office/drawing/2014/main" id="{97E3B42A-99D1-42E7-B881-6FC59059882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8" y="2819"/>
              <a:ext cx="191" cy="224"/>
            </a:xfrm>
            <a:custGeom>
              <a:avLst/>
              <a:gdLst>
                <a:gd name="T0" fmla="*/ 191 w 191"/>
                <a:gd name="T1" fmla="*/ 224 h 224"/>
                <a:gd name="T2" fmla="*/ 191 w 191"/>
                <a:gd name="T3" fmla="*/ 0 h 224"/>
                <a:gd name="T4" fmla="*/ 28 w 191"/>
                <a:gd name="T5" fmla="*/ 0 h 224"/>
                <a:gd name="T6" fmla="*/ 28 w 191"/>
                <a:gd name="T7" fmla="*/ 0 h 224"/>
                <a:gd name="T8" fmla="*/ 17 w 191"/>
                <a:gd name="T9" fmla="*/ 50 h 224"/>
                <a:gd name="T10" fmla="*/ 8 w 191"/>
                <a:gd name="T11" fmla="*/ 105 h 224"/>
                <a:gd name="T12" fmla="*/ 3 w 191"/>
                <a:gd name="T13" fmla="*/ 163 h 224"/>
                <a:gd name="T14" fmla="*/ 0 w 191"/>
                <a:gd name="T15" fmla="*/ 224 h 224"/>
                <a:gd name="T16" fmla="*/ 191 w 191"/>
                <a:gd name="T17" fmla="*/ 224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1" h="224">
                  <a:moveTo>
                    <a:pt x="191" y="224"/>
                  </a:moveTo>
                  <a:lnTo>
                    <a:pt x="191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17" y="50"/>
                  </a:lnTo>
                  <a:lnTo>
                    <a:pt x="8" y="105"/>
                  </a:lnTo>
                  <a:lnTo>
                    <a:pt x="3" y="163"/>
                  </a:lnTo>
                  <a:lnTo>
                    <a:pt x="0" y="224"/>
                  </a:lnTo>
                  <a:lnTo>
                    <a:pt x="191" y="224"/>
                  </a:lnTo>
                  <a:close/>
                </a:path>
              </a:pathLst>
            </a:custGeom>
            <a:solidFill>
              <a:srgbClr val="8CC6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7" name="Freeform 18">
              <a:extLst>
                <a:ext uri="{FF2B5EF4-FFF2-40B4-BE49-F238E27FC236}">
                  <a16:creationId xmlns:a16="http://schemas.microsoft.com/office/drawing/2014/main" id="{66831E19-CA9F-446D-881C-7B2C2F544F61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8" y="2600"/>
              <a:ext cx="238" cy="172"/>
            </a:xfrm>
            <a:custGeom>
              <a:avLst/>
              <a:gdLst>
                <a:gd name="T0" fmla="*/ 0 w 238"/>
                <a:gd name="T1" fmla="*/ 0 h 172"/>
                <a:gd name="T2" fmla="*/ 0 w 238"/>
                <a:gd name="T3" fmla="*/ 0 h 172"/>
                <a:gd name="T4" fmla="*/ 17 w 238"/>
                <a:gd name="T5" fmla="*/ 20 h 172"/>
                <a:gd name="T6" fmla="*/ 30 w 238"/>
                <a:gd name="T7" fmla="*/ 42 h 172"/>
                <a:gd name="T8" fmla="*/ 44 w 238"/>
                <a:gd name="T9" fmla="*/ 64 h 172"/>
                <a:gd name="T10" fmla="*/ 58 w 238"/>
                <a:gd name="T11" fmla="*/ 89 h 172"/>
                <a:gd name="T12" fmla="*/ 58 w 238"/>
                <a:gd name="T13" fmla="*/ 89 h 172"/>
                <a:gd name="T14" fmla="*/ 78 w 238"/>
                <a:gd name="T15" fmla="*/ 128 h 172"/>
                <a:gd name="T16" fmla="*/ 94 w 238"/>
                <a:gd name="T17" fmla="*/ 172 h 172"/>
                <a:gd name="T18" fmla="*/ 238 w 238"/>
                <a:gd name="T19" fmla="*/ 172 h 172"/>
                <a:gd name="T20" fmla="*/ 238 w 238"/>
                <a:gd name="T21" fmla="*/ 172 h 172"/>
                <a:gd name="T22" fmla="*/ 216 w 238"/>
                <a:gd name="T23" fmla="*/ 142 h 172"/>
                <a:gd name="T24" fmla="*/ 191 w 238"/>
                <a:gd name="T25" fmla="*/ 117 h 172"/>
                <a:gd name="T26" fmla="*/ 191 w 238"/>
                <a:gd name="T27" fmla="*/ 117 h 172"/>
                <a:gd name="T28" fmla="*/ 169 w 238"/>
                <a:gd name="T29" fmla="*/ 97 h 172"/>
                <a:gd name="T30" fmla="*/ 150 w 238"/>
                <a:gd name="T31" fmla="*/ 78 h 172"/>
                <a:gd name="T32" fmla="*/ 127 w 238"/>
                <a:gd name="T33" fmla="*/ 61 h 172"/>
                <a:gd name="T34" fmla="*/ 102 w 238"/>
                <a:gd name="T35" fmla="*/ 48 h 172"/>
                <a:gd name="T36" fmla="*/ 78 w 238"/>
                <a:gd name="T37" fmla="*/ 34 h 172"/>
                <a:gd name="T38" fmla="*/ 53 w 238"/>
                <a:gd name="T39" fmla="*/ 20 h 172"/>
                <a:gd name="T40" fmla="*/ 25 w 238"/>
                <a:gd name="T41" fmla="*/ 9 h 172"/>
                <a:gd name="T42" fmla="*/ 0 w 238"/>
                <a:gd name="T43" fmla="*/ 0 h 172"/>
                <a:gd name="T44" fmla="*/ 0 w 238"/>
                <a:gd name="T45" fmla="*/ 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38" h="172">
                  <a:moveTo>
                    <a:pt x="0" y="0"/>
                  </a:moveTo>
                  <a:lnTo>
                    <a:pt x="0" y="0"/>
                  </a:lnTo>
                  <a:lnTo>
                    <a:pt x="17" y="20"/>
                  </a:lnTo>
                  <a:lnTo>
                    <a:pt x="30" y="42"/>
                  </a:lnTo>
                  <a:lnTo>
                    <a:pt x="44" y="64"/>
                  </a:lnTo>
                  <a:lnTo>
                    <a:pt x="58" y="89"/>
                  </a:lnTo>
                  <a:lnTo>
                    <a:pt x="58" y="89"/>
                  </a:lnTo>
                  <a:lnTo>
                    <a:pt x="78" y="128"/>
                  </a:lnTo>
                  <a:lnTo>
                    <a:pt x="94" y="172"/>
                  </a:lnTo>
                  <a:lnTo>
                    <a:pt x="238" y="172"/>
                  </a:lnTo>
                  <a:lnTo>
                    <a:pt x="238" y="172"/>
                  </a:lnTo>
                  <a:lnTo>
                    <a:pt x="216" y="142"/>
                  </a:lnTo>
                  <a:lnTo>
                    <a:pt x="191" y="117"/>
                  </a:lnTo>
                  <a:lnTo>
                    <a:pt x="191" y="117"/>
                  </a:lnTo>
                  <a:lnTo>
                    <a:pt x="169" y="97"/>
                  </a:lnTo>
                  <a:lnTo>
                    <a:pt x="150" y="78"/>
                  </a:lnTo>
                  <a:lnTo>
                    <a:pt x="127" y="61"/>
                  </a:lnTo>
                  <a:lnTo>
                    <a:pt x="102" y="48"/>
                  </a:lnTo>
                  <a:lnTo>
                    <a:pt x="78" y="34"/>
                  </a:lnTo>
                  <a:lnTo>
                    <a:pt x="53" y="20"/>
                  </a:lnTo>
                  <a:lnTo>
                    <a:pt x="25" y="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CC6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8" name="Freeform 19">
              <a:extLst>
                <a:ext uri="{FF2B5EF4-FFF2-40B4-BE49-F238E27FC236}">
                  <a16:creationId xmlns:a16="http://schemas.microsoft.com/office/drawing/2014/main" id="{D7CBEC2B-A306-4E7E-ABA0-04B77B92082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7" y="3090"/>
              <a:ext cx="236" cy="225"/>
            </a:xfrm>
            <a:custGeom>
              <a:avLst/>
              <a:gdLst>
                <a:gd name="T0" fmla="*/ 236 w 236"/>
                <a:gd name="T1" fmla="*/ 225 h 225"/>
                <a:gd name="T2" fmla="*/ 236 w 236"/>
                <a:gd name="T3" fmla="*/ 225 h 225"/>
                <a:gd name="T4" fmla="*/ 219 w 236"/>
                <a:gd name="T5" fmla="*/ 175 h 225"/>
                <a:gd name="T6" fmla="*/ 208 w 236"/>
                <a:gd name="T7" fmla="*/ 119 h 225"/>
                <a:gd name="T8" fmla="*/ 200 w 236"/>
                <a:gd name="T9" fmla="*/ 61 h 225"/>
                <a:gd name="T10" fmla="*/ 194 w 236"/>
                <a:gd name="T11" fmla="*/ 0 h 225"/>
                <a:gd name="T12" fmla="*/ 0 w 236"/>
                <a:gd name="T13" fmla="*/ 0 h 225"/>
                <a:gd name="T14" fmla="*/ 0 w 236"/>
                <a:gd name="T15" fmla="*/ 0 h 225"/>
                <a:gd name="T16" fmla="*/ 3 w 236"/>
                <a:gd name="T17" fmla="*/ 31 h 225"/>
                <a:gd name="T18" fmla="*/ 11 w 236"/>
                <a:gd name="T19" fmla="*/ 61 h 225"/>
                <a:gd name="T20" fmla="*/ 20 w 236"/>
                <a:gd name="T21" fmla="*/ 92 h 225"/>
                <a:gd name="T22" fmla="*/ 28 w 236"/>
                <a:gd name="T23" fmla="*/ 119 h 225"/>
                <a:gd name="T24" fmla="*/ 39 w 236"/>
                <a:gd name="T25" fmla="*/ 147 h 225"/>
                <a:gd name="T26" fmla="*/ 53 w 236"/>
                <a:gd name="T27" fmla="*/ 175 h 225"/>
                <a:gd name="T28" fmla="*/ 69 w 236"/>
                <a:gd name="T29" fmla="*/ 200 h 225"/>
                <a:gd name="T30" fmla="*/ 86 w 236"/>
                <a:gd name="T31" fmla="*/ 225 h 225"/>
                <a:gd name="T32" fmla="*/ 236 w 236"/>
                <a:gd name="T33" fmla="*/ 225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6" h="225">
                  <a:moveTo>
                    <a:pt x="236" y="225"/>
                  </a:moveTo>
                  <a:lnTo>
                    <a:pt x="236" y="225"/>
                  </a:lnTo>
                  <a:lnTo>
                    <a:pt x="219" y="175"/>
                  </a:lnTo>
                  <a:lnTo>
                    <a:pt x="208" y="119"/>
                  </a:lnTo>
                  <a:lnTo>
                    <a:pt x="200" y="61"/>
                  </a:lnTo>
                  <a:lnTo>
                    <a:pt x="194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3" y="31"/>
                  </a:lnTo>
                  <a:lnTo>
                    <a:pt x="11" y="61"/>
                  </a:lnTo>
                  <a:lnTo>
                    <a:pt x="20" y="92"/>
                  </a:lnTo>
                  <a:lnTo>
                    <a:pt x="28" y="119"/>
                  </a:lnTo>
                  <a:lnTo>
                    <a:pt x="39" y="147"/>
                  </a:lnTo>
                  <a:lnTo>
                    <a:pt x="53" y="175"/>
                  </a:lnTo>
                  <a:lnTo>
                    <a:pt x="69" y="200"/>
                  </a:lnTo>
                  <a:lnTo>
                    <a:pt x="86" y="225"/>
                  </a:lnTo>
                  <a:lnTo>
                    <a:pt x="236" y="225"/>
                  </a:lnTo>
                  <a:close/>
                </a:path>
              </a:pathLst>
            </a:custGeom>
            <a:solidFill>
              <a:srgbClr val="8CC6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9" name="Freeform 20">
              <a:extLst>
                <a:ext uri="{FF2B5EF4-FFF2-40B4-BE49-F238E27FC236}">
                  <a16:creationId xmlns:a16="http://schemas.microsoft.com/office/drawing/2014/main" id="{D20F34EF-4D44-4480-B693-A443AA14DB4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4" y="2819"/>
              <a:ext cx="225" cy="224"/>
            </a:xfrm>
            <a:custGeom>
              <a:avLst/>
              <a:gdLst>
                <a:gd name="T0" fmla="*/ 197 w 225"/>
                <a:gd name="T1" fmla="*/ 224 h 224"/>
                <a:gd name="T2" fmla="*/ 197 w 225"/>
                <a:gd name="T3" fmla="*/ 224 h 224"/>
                <a:gd name="T4" fmla="*/ 200 w 225"/>
                <a:gd name="T5" fmla="*/ 163 h 224"/>
                <a:gd name="T6" fmla="*/ 205 w 225"/>
                <a:gd name="T7" fmla="*/ 108 h 224"/>
                <a:gd name="T8" fmla="*/ 214 w 225"/>
                <a:gd name="T9" fmla="*/ 53 h 224"/>
                <a:gd name="T10" fmla="*/ 225 w 225"/>
                <a:gd name="T11" fmla="*/ 0 h 224"/>
                <a:gd name="T12" fmla="*/ 61 w 225"/>
                <a:gd name="T13" fmla="*/ 0 h 224"/>
                <a:gd name="T14" fmla="*/ 61 w 225"/>
                <a:gd name="T15" fmla="*/ 0 h 224"/>
                <a:gd name="T16" fmla="*/ 48 w 225"/>
                <a:gd name="T17" fmla="*/ 25 h 224"/>
                <a:gd name="T18" fmla="*/ 36 w 225"/>
                <a:gd name="T19" fmla="*/ 50 h 224"/>
                <a:gd name="T20" fmla="*/ 25 w 225"/>
                <a:gd name="T21" fmla="*/ 78 h 224"/>
                <a:gd name="T22" fmla="*/ 17 w 225"/>
                <a:gd name="T23" fmla="*/ 105 h 224"/>
                <a:gd name="T24" fmla="*/ 9 w 225"/>
                <a:gd name="T25" fmla="*/ 136 h 224"/>
                <a:gd name="T26" fmla="*/ 6 w 225"/>
                <a:gd name="T27" fmla="*/ 163 h 224"/>
                <a:gd name="T28" fmla="*/ 3 w 225"/>
                <a:gd name="T29" fmla="*/ 194 h 224"/>
                <a:gd name="T30" fmla="*/ 0 w 225"/>
                <a:gd name="T31" fmla="*/ 224 h 224"/>
                <a:gd name="T32" fmla="*/ 197 w 225"/>
                <a:gd name="T33" fmla="*/ 224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5" h="224">
                  <a:moveTo>
                    <a:pt x="197" y="224"/>
                  </a:moveTo>
                  <a:lnTo>
                    <a:pt x="197" y="224"/>
                  </a:lnTo>
                  <a:lnTo>
                    <a:pt x="200" y="163"/>
                  </a:lnTo>
                  <a:lnTo>
                    <a:pt x="205" y="108"/>
                  </a:lnTo>
                  <a:lnTo>
                    <a:pt x="214" y="53"/>
                  </a:lnTo>
                  <a:lnTo>
                    <a:pt x="225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48" y="25"/>
                  </a:lnTo>
                  <a:lnTo>
                    <a:pt x="36" y="50"/>
                  </a:lnTo>
                  <a:lnTo>
                    <a:pt x="25" y="78"/>
                  </a:lnTo>
                  <a:lnTo>
                    <a:pt x="17" y="105"/>
                  </a:lnTo>
                  <a:lnTo>
                    <a:pt x="9" y="136"/>
                  </a:lnTo>
                  <a:lnTo>
                    <a:pt x="6" y="163"/>
                  </a:lnTo>
                  <a:lnTo>
                    <a:pt x="3" y="194"/>
                  </a:lnTo>
                  <a:lnTo>
                    <a:pt x="0" y="224"/>
                  </a:lnTo>
                  <a:lnTo>
                    <a:pt x="197" y="224"/>
                  </a:lnTo>
                  <a:close/>
                </a:path>
              </a:pathLst>
            </a:custGeom>
            <a:solidFill>
              <a:srgbClr val="8CC6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" name="Freeform 21">
              <a:extLst>
                <a:ext uri="{FF2B5EF4-FFF2-40B4-BE49-F238E27FC236}">
                  <a16:creationId xmlns:a16="http://schemas.microsoft.com/office/drawing/2014/main" id="{5FE9C8D7-8D1F-4EB6-B8E1-543E256AAC76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6" y="2819"/>
              <a:ext cx="211" cy="224"/>
            </a:xfrm>
            <a:custGeom>
              <a:avLst/>
              <a:gdLst>
                <a:gd name="T0" fmla="*/ 0 w 211"/>
                <a:gd name="T1" fmla="*/ 0 h 224"/>
                <a:gd name="T2" fmla="*/ 0 w 211"/>
                <a:gd name="T3" fmla="*/ 224 h 224"/>
                <a:gd name="T4" fmla="*/ 211 w 211"/>
                <a:gd name="T5" fmla="*/ 224 h 224"/>
                <a:gd name="T6" fmla="*/ 211 w 211"/>
                <a:gd name="T7" fmla="*/ 224 h 224"/>
                <a:gd name="T8" fmla="*/ 208 w 211"/>
                <a:gd name="T9" fmla="*/ 163 h 224"/>
                <a:gd name="T10" fmla="*/ 202 w 211"/>
                <a:gd name="T11" fmla="*/ 105 h 224"/>
                <a:gd name="T12" fmla="*/ 194 w 211"/>
                <a:gd name="T13" fmla="*/ 50 h 224"/>
                <a:gd name="T14" fmla="*/ 180 w 211"/>
                <a:gd name="T15" fmla="*/ 0 h 224"/>
                <a:gd name="T16" fmla="*/ 0 w 211"/>
                <a:gd name="T17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1" h="224">
                  <a:moveTo>
                    <a:pt x="0" y="0"/>
                  </a:moveTo>
                  <a:lnTo>
                    <a:pt x="0" y="224"/>
                  </a:lnTo>
                  <a:lnTo>
                    <a:pt x="211" y="224"/>
                  </a:lnTo>
                  <a:lnTo>
                    <a:pt x="211" y="224"/>
                  </a:lnTo>
                  <a:lnTo>
                    <a:pt x="208" y="163"/>
                  </a:lnTo>
                  <a:lnTo>
                    <a:pt x="202" y="105"/>
                  </a:lnTo>
                  <a:lnTo>
                    <a:pt x="194" y="50"/>
                  </a:lnTo>
                  <a:lnTo>
                    <a:pt x="18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CC6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1" name="Freeform 22">
              <a:extLst>
                <a:ext uri="{FF2B5EF4-FFF2-40B4-BE49-F238E27FC236}">
                  <a16:creationId xmlns:a16="http://schemas.microsoft.com/office/drawing/2014/main" id="{61D5FCE1-4887-48F7-88BD-30E8F017854D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3" y="2600"/>
              <a:ext cx="244" cy="172"/>
            </a:xfrm>
            <a:custGeom>
              <a:avLst/>
              <a:gdLst>
                <a:gd name="T0" fmla="*/ 150 w 244"/>
                <a:gd name="T1" fmla="*/ 172 h 172"/>
                <a:gd name="T2" fmla="*/ 150 w 244"/>
                <a:gd name="T3" fmla="*/ 172 h 172"/>
                <a:gd name="T4" fmla="*/ 166 w 244"/>
                <a:gd name="T5" fmla="*/ 128 h 172"/>
                <a:gd name="T6" fmla="*/ 183 w 244"/>
                <a:gd name="T7" fmla="*/ 89 h 172"/>
                <a:gd name="T8" fmla="*/ 183 w 244"/>
                <a:gd name="T9" fmla="*/ 89 h 172"/>
                <a:gd name="T10" fmla="*/ 197 w 244"/>
                <a:gd name="T11" fmla="*/ 64 h 172"/>
                <a:gd name="T12" fmla="*/ 210 w 244"/>
                <a:gd name="T13" fmla="*/ 39 h 172"/>
                <a:gd name="T14" fmla="*/ 227 w 244"/>
                <a:gd name="T15" fmla="*/ 20 h 172"/>
                <a:gd name="T16" fmla="*/ 244 w 244"/>
                <a:gd name="T17" fmla="*/ 0 h 172"/>
                <a:gd name="T18" fmla="*/ 244 w 244"/>
                <a:gd name="T19" fmla="*/ 0 h 172"/>
                <a:gd name="T20" fmla="*/ 216 w 244"/>
                <a:gd name="T21" fmla="*/ 9 h 172"/>
                <a:gd name="T22" fmla="*/ 188 w 244"/>
                <a:gd name="T23" fmla="*/ 20 h 172"/>
                <a:gd name="T24" fmla="*/ 163 w 244"/>
                <a:gd name="T25" fmla="*/ 31 h 172"/>
                <a:gd name="T26" fmla="*/ 138 w 244"/>
                <a:gd name="T27" fmla="*/ 45 h 172"/>
                <a:gd name="T28" fmla="*/ 114 w 244"/>
                <a:gd name="T29" fmla="*/ 61 h 172"/>
                <a:gd name="T30" fmla="*/ 91 w 244"/>
                <a:gd name="T31" fmla="*/ 78 h 172"/>
                <a:gd name="T32" fmla="*/ 69 w 244"/>
                <a:gd name="T33" fmla="*/ 97 h 172"/>
                <a:gd name="T34" fmla="*/ 47 w 244"/>
                <a:gd name="T35" fmla="*/ 117 h 172"/>
                <a:gd name="T36" fmla="*/ 47 w 244"/>
                <a:gd name="T37" fmla="*/ 117 h 172"/>
                <a:gd name="T38" fmla="*/ 22 w 244"/>
                <a:gd name="T39" fmla="*/ 142 h 172"/>
                <a:gd name="T40" fmla="*/ 0 w 244"/>
                <a:gd name="T41" fmla="*/ 172 h 172"/>
                <a:gd name="T42" fmla="*/ 150 w 244"/>
                <a:gd name="T43" fmla="*/ 17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4" h="172">
                  <a:moveTo>
                    <a:pt x="150" y="172"/>
                  </a:moveTo>
                  <a:lnTo>
                    <a:pt x="150" y="172"/>
                  </a:lnTo>
                  <a:lnTo>
                    <a:pt x="166" y="128"/>
                  </a:lnTo>
                  <a:lnTo>
                    <a:pt x="183" y="89"/>
                  </a:lnTo>
                  <a:lnTo>
                    <a:pt x="183" y="89"/>
                  </a:lnTo>
                  <a:lnTo>
                    <a:pt x="197" y="64"/>
                  </a:lnTo>
                  <a:lnTo>
                    <a:pt x="210" y="39"/>
                  </a:lnTo>
                  <a:lnTo>
                    <a:pt x="227" y="20"/>
                  </a:lnTo>
                  <a:lnTo>
                    <a:pt x="244" y="0"/>
                  </a:lnTo>
                  <a:lnTo>
                    <a:pt x="244" y="0"/>
                  </a:lnTo>
                  <a:lnTo>
                    <a:pt x="216" y="9"/>
                  </a:lnTo>
                  <a:lnTo>
                    <a:pt x="188" y="20"/>
                  </a:lnTo>
                  <a:lnTo>
                    <a:pt x="163" y="31"/>
                  </a:lnTo>
                  <a:lnTo>
                    <a:pt x="138" y="45"/>
                  </a:lnTo>
                  <a:lnTo>
                    <a:pt x="114" y="61"/>
                  </a:lnTo>
                  <a:lnTo>
                    <a:pt x="91" y="78"/>
                  </a:lnTo>
                  <a:lnTo>
                    <a:pt x="69" y="97"/>
                  </a:lnTo>
                  <a:lnTo>
                    <a:pt x="47" y="117"/>
                  </a:lnTo>
                  <a:lnTo>
                    <a:pt x="47" y="117"/>
                  </a:lnTo>
                  <a:lnTo>
                    <a:pt x="22" y="142"/>
                  </a:lnTo>
                  <a:lnTo>
                    <a:pt x="0" y="172"/>
                  </a:lnTo>
                  <a:lnTo>
                    <a:pt x="150" y="172"/>
                  </a:lnTo>
                  <a:close/>
                </a:path>
              </a:pathLst>
            </a:custGeom>
            <a:solidFill>
              <a:srgbClr val="8CC6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2" name="Freeform 23">
              <a:extLst>
                <a:ext uri="{FF2B5EF4-FFF2-40B4-BE49-F238E27FC236}">
                  <a16:creationId xmlns:a16="http://schemas.microsoft.com/office/drawing/2014/main" id="{D226EAC6-BE07-4EFC-9636-6F322FA589D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8" y="3090"/>
              <a:ext cx="191" cy="225"/>
            </a:xfrm>
            <a:custGeom>
              <a:avLst/>
              <a:gdLst>
                <a:gd name="T0" fmla="*/ 191 w 191"/>
                <a:gd name="T1" fmla="*/ 225 h 225"/>
                <a:gd name="T2" fmla="*/ 191 w 191"/>
                <a:gd name="T3" fmla="*/ 0 h 225"/>
                <a:gd name="T4" fmla="*/ 0 w 191"/>
                <a:gd name="T5" fmla="*/ 0 h 225"/>
                <a:gd name="T6" fmla="*/ 0 w 191"/>
                <a:gd name="T7" fmla="*/ 0 h 225"/>
                <a:gd name="T8" fmla="*/ 6 w 191"/>
                <a:gd name="T9" fmla="*/ 61 h 225"/>
                <a:gd name="T10" fmla="*/ 14 w 191"/>
                <a:gd name="T11" fmla="*/ 119 h 225"/>
                <a:gd name="T12" fmla="*/ 28 w 191"/>
                <a:gd name="T13" fmla="*/ 175 h 225"/>
                <a:gd name="T14" fmla="*/ 42 w 191"/>
                <a:gd name="T15" fmla="*/ 225 h 225"/>
                <a:gd name="T16" fmla="*/ 191 w 191"/>
                <a:gd name="T17" fmla="*/ 225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1" h="225">
                  <a:moveTo>
                    <a:pt x="191" y="225"/>
                  </a:moveTo>
                  <a:lnTo>
                    <a:pt x="191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6" y="61"/>
                  </a:lnTo>
                  <a:lnTo>
                    <a:pt x="14" y="119"/>
                  </a:lnTo>
                  <a:lnTo>
                    <a:pt x="28" y="175"/>
                  </a:lnTo>
                  <a:lnTo>
                    <a:pt x="42" y="225"/>
                  </a:lnTo>
                  <a:lnTo>
                    <a:pt x="191" y="225"/>
                  </a:lnTo>
                  <a:close/>
                </a:path>
              </a:pathLst>
            </a:custGeom>
            <a:solidFill>
              <a:srgbClr val="8CC6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3" name="Freeform 24">
              <a:extLst>
                <a:ext uri="{FF2B5EF4-FFF2-40B4-BE49-F238E27FC236}">
                  <a16:creationId xmlns:a16="http://schemas.microsoft.com/office/drawing/2014/main" id="{75FBE28F-3F43-498F-AA5C-E7DE6FDCA3F8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6" y="3090"/>
              <a:ext cx="208" cy="225"/>
            </a:xfrm>
            <a:custGeom>
              <a:avLst/>
              <a:gdLst>
                <a:gd name="T0" fmla="*/ 0 w 208"/>
                <a:gd name="T1" fmla="*/ 0 h 225"/>
                <a:gd name="T2" fmla="*/ 0 w 208"/>
                <a:gd name="T3" fmla="*/ 225 h 225"/>
                <a:gd name="T4" fmla="*/ 166 w 208"/>
                <a:gd name="T5" fmla="*/ 225 h 225"/>
                <a:gd name="T6" fmla="*/ 166 w 208"/>
                <a:gd name="T7" fmla="*/ 225 h 225"/>
                <a:gd name="T8" fmla="*/ 183 w 208"/>
                <a:gd name="T9" fmla="*/ 175 h 225"/>
                <a:gd name="T10" fmla="*/ 194 w 208"/>
                <a:gd name="T11" fmla="*/ 119 h 225"/>
                <a:gd name="T12" fmla="*/ 202 w 208"/>
                <a:gd name="T13" fmla="*/ 61 h 225"/>
                <a:gd name="T14" fmla="*/ 208 w 208"/>
                <a:gd name="T15" fmla="*/ 0 h 225"/>
                <a:gd name="T16" fmla="*/ 0 w 208"/>
                <a:gd name="T17" fmla="*/ 0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8" h="225">
                  <a:moveTo>
                    <a:pt x="0" y="0"/>
                  </a:moveTo>
                  <a:lnTo>
                    <a:pt x="0" y="225"/>
                  </a:lnTo>
                  <a:lnTo>
                    <a:pt x="166" y="225"/>
                  </a:lnTo>
                  <a:lnTo>
                    <a:pt x="166" y="225"/>
                  </a:lnTo>
                  <a:lnTo>
                    <a:pt x="183" y="175"/>
                  </a:lnTo>
                  <a:lnTo>
                    <a:pt x="194" y="119"/>
                  </a:lnTo>
                  <a:lnTo>
                    <a:pt x="202" y="61"/>
                  </a:lnTo>
                  <a:lnTo>
                    <a:pt x="20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CC6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4" name="Freeform 25">
              <a:extLst>
                <a:ext uri="{FF2B5EF4-FFF2-40B4-BE49-F238E27FC236}">
                  <a16:creationId xmlns:a16="http://schemas.microsoft.com/office/drawing/2014/main" id="{6A230F6C-A900-4B7D-912B-906A9188D15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9" y="3362"/>
              <a:ext cx="130" cy="141"/>
            </a:xfrm>
            <a:custGeom>
              <a:avLst/>
              <a:gdLst>
                <a:gd name="T0" fmla="*/ 130 w 130"/>
                <a:gd name="T1" fmla="*/ 141 h 141"/>
                <a:gd name="T2" fmla="*/ 130 w 130"/>
                <a:gd name="T3" fmla="*/ 0 h 141"/>
                <a:gd name="T4" fmla="*/ 0 w 130"/>
                <a:gd name="T5" fmla="*/ 0 h 141"/>
                <a:gd name="T6" fmla="*/ 0 w 130"/>
                <a:gd name="T7" fmla="*/ 0 h 141"/>
                <a:gd name="T8" fmla="*/ 8 w 130"/>
                <a:gd name="T9" fmla="*/ 16 h 141"/>
                <a:gd name="T10" fmla="*/ 8 w 130"/>
                <a:gd name="T11" fmla="*/ 16 h 141"/>
                <a:gd name="T12" fmla="*/ 22 w 130"/>
                <a:gd name="T13" fmla="*/ 41 h 141"/>
                <a:gd name="T14" fmla="*/ 36 w 130"/>
                <a:gd name="T15" fmla="*/ 63 h 141"/>
                <a:gd name="T16" fmla="*/ 50 w 130"/>
                <a:gd name="T17" fmla="*/ 83 h 141"/>
                <a:gd name="T18" fmla="*/ 66 w 130"/>
                <a:gd name="T19" fmla="*/ 99 h 141"/>
                <a:gd name="T20" fmla="*/ 80 w 130"/>
                <a:gd name="T21" fmla="*/ 113 h 141"/>
                <a:gd name="T22" fmla="*/ 97 w 130"/>
                <a:gd name="T23" fmla="*/ 127 h 141"/>
                <a:gd name="T24" fmla="*/ 114 w 130"/>
                <a:gd name="T25" fmla="*/ 135 h 141"/>
                <a:gd name="T26" fmla="*/ 130 w 130"/>
                <a:gd name="T27" fmla="*/ 141 h 141"/>
                <a:gd name="T28" fmla="*/ 130 w 130"/>
                <a:gd name="T29" fmla="*/ 14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0" h="141">
                  <a:moveTo>
                    <a:pt x="130" y="141"/>
                  </a:moveTo>
                  <a:lnTo>
                    <a:pt x="13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22" y="41"/>
                  </a:lnTo>
                  <a:lnTo>
                    <a:pt x="36" y="63"/>
                  </a:lnTo>
                  <a:lnTo>
                    <a:pt x="50" y="83"/>
                  </a:lnTo>
                  <a:lnTo>
                    <a:pt x="66" y="99"/>
                  </a:lnTo>
                  <a:lnTo>
                    <a:pt x="80" y="113"/>
                  </a:lnTo>
                  <a:lnTo>
                    <a:pt x="97" y="127"/>
                  </a:lnTo>
                  <a:lnTo>
                    <a:pt x="114" y="135"/>
                  </a:lnTo>
                  <a:lnTo>
                    <a:pt x="130" y="141"/>
                  </a:lnTo>
                  <a:lnTo>
                    <a:pt x="130" y="141"/>
                  </a:lnTo>
                  <a:close/>
                </a:path>
              </a:pathLst>
            </a:custGeom>
            <a:solidFill>
              <a:srgbClr val="8CC6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" name="Freeform 26">
              <a:extLst>
                <a:ext uri="{FF2B5EF4-FFF2-40B4-BE49-F238E27FC236}">
                  <a16:creationId xmlns:a16="http://schemas.microsoft.com/office/drawing/2014/main" id="{87DF91A5-6EE6-4ABB-8E25-D2D21CCE791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05" y="2515"/>
              <a:ext cx="1061" cy="1054"/>
            </a:xfrm>
            <a:custGeom>
              <a:avLst/>
              <a:gdLst>
                <a:gd name="T0" fmla="*/ 526 w 1061"/>
                <a:gd name="T1" fmla="*/ 0 h 1054"/>
                <a:gd name="T2" fmla="*/ 440 w 1061"/>
                <a:gd name="T3" fmla="*/ 27 h 1054"/>
                <a:gd name="T4" fmla="*/ 247 w 1061"/>
                <a:gd name="T5" fmla="*/ 108 h 1054"/>
                <a:gd name="T6" fmla="*/ 103 w 1061"/>
                <a:gd name="T7" fmla="*/ 257 h 1054"/>
                <a:gd name="T8" fmla="*/ 75 w 1061"/>
                <a:gd name="T9" fmla="*/ 279 h 1054"/>
                <a:gd name="T10" fmla="*/ 39 w 1061"/>
                <a:gd name="T11" fmla="*/ 407 h 1054"/>
                <a:gd name="T12" fmla="*/ 14 w 1061"/>
                <a:gd name="T13" fmla="*/ 531 h 1054"/>
                <a:gd name="T14" fmla="*/ 14 w 1061"/>
                <a:gd name="T15" fmla="*/ 573 h 1054"/>
                <a:gd name="T16" fmla="*/ 53 w 1061"/>
                <a:gd name="T17" fmla="*/ 697 h 1054"/>
                <a:gd name="T18" fmla="*/ 100 w 1061"/>
                <a:gd name="T19" fmla="*/ 824 h 1054"/>
                <a:gd name="T20" fmla="*/ 133 w 1061"/>
                <a:gd name="T21" fmla="*/ 847 h 1054"/>
                <a:gd name="T22" fmla="*/ 449 w 1061"/>
                <a:gd name="T23" fmla="*/ 1035 h 1054"/>
                <a:gd name="T24" fmla="*/ 526 w 1061"/>
                <a:gd name="T25" fmla="*/ 1054 h 1054"/>
                <a:gd name="T26" fmla="*/ 662 w 1061"/>
                <a:gd name="T27" fmla="*/ 1024 h 1054"/>
                <a:gd name="T28" fmla="*/ 947 w 1061"/>
                <a:gd name="T29" fmla="*/ 847 h 1054"/>
                <a:gd name="T30" fmla="*/ 969 w 1061"/>
                <a:gd name="T31" fmla="*/ 816 h 1054"/>
                <a:gd name="T32" fmla="*/ 1027 w 1061"/>
                <a:gd name="T33" fmla="*/ 667 h 1054"/>
                <a:gd name="T34" fmla="*/ 1061 w 1061"/>
                <a:gd name="T35" fmla="*/ 559 h 1054"/>
                <a:gd name="T36" fmla="*/ 1047 w 1061"/>
                <a:gd name="T37" fmla="*/ 531 h 1054"/>
                <a:gd name="T38" fmla="*/ 1025 w 1061"/>
                <a:gd name="T39" fmla="*/ 379 h 1054"/>
                <a:gd name="T40" fmla="*/ 997 w 1061"/>
                <a:gd name="T41" fmla="*/ 279 h 1054"/>
                <a:gd name="T42" fmla="*/ 950 w 1061"/>
                <a:gd name="T43" fmla="*/ 232 h 1054"/>
                <a:gd name="T44" fmla="*/ 792 w 1061"/>
                <a:gd name="T45" fmla="*/ 88 h 1054"/>
                <a:gd name="T46" fmla="*/ 582 w 1061"/>
                <a:gd name="T47" fmla="*/ 22 h 1054"/>
                <a:gd name="T48" fmla="*/ 792 w 1061"/>
                <a:gd name="T49" fmla="*/ 357 h 1054"/>
                <a:gd name="T50" fmla="*/ 983 w 1061"/>
                <a:gd name="T51" fmla="*/ 409 h 1054"/>
                <a:gd name="T52" fmla="*/ 690 w 1061"/>
                <a:gd name="T53" fmla="*/ 196 h 1054"/>
                <a:gd name="T54" fmla="*/ 587 w 1061"/>
                <a:gd name="T55" fmla="*/ 77 h 1054"/>
                <a:gd name="T56" fmla="*/ 690 w 1061"/>
                <a:gd name="T57" fmla="*/ 196 h 1054"/>
                <a:gd name="T58" fmla="*/ 382 w 1061"/>
                <a:gd name="T59" fmla="*/ 196 h 1054"/>
                <a:gd name="T60" fmla="*/ 488 w 1061"/>
                <a:gd name="T61" fmla="*/ 77 h 1054"/>
                <a:gd name="T62" fmla="*/ 316 w 1061"/>
                <a:gd name="T63" fmla="*/ 467 h 1054"/>
                <a:gd name="T64" fmla="*/ 355 w 1061"/>
                <a:gd name="T65" fmla="*/ 800 h 1054"/>
                <a:gd name="T66" fmla="*/ 504 w 1061"/>
                <a:gd name="T67" fmla="*/ 847 h 1054"/>
                <a:gd name="T68" fmla="*/ 424 w 1061"/>
                <a:gd name="T69" fmla="*/ 930 h 1054"/>
                <a:gd name="T70" fmla="*/ 551 w 1061"/>
                <a:gd name="T71" fmla="*/ 993 h 1054"/>
                <a:gd name="T72" fmla="*/ 659 w 1061"/>
                <a:gd name="T73" fmla="*/ 916 h 1054"/>
                <a:gd name="T74" fmla="*/ 551 w 1061"/>
                <a:gd name="T75" fmla="*/ 993 h 1054"/>
                <a:gd name="T76" fmla="*/ 734 w 1061"/>
                <a:gd name="T77" fmla="*/ 750 h 1054"/>
                <a:gd name="T78" fmla="*/ 745 w 1061"/>
                <a:gd name="T79" fmla="*/ 354 h 1054"/>
                <a:gd name="T80" fmla="*/ 751 w 1061"/>
                <a:gd name="T81" fmla="*/ 213 h 1054"/>
                <a:gd name="T82" fmla="*/ 673 w 1061"/>
                <a:gd name="T83" fmla="*/ 85 h 1054"/>
                <a:gd name="T84" fmla="*/ 842 w 1061"/>
                <a:gd name="T85" fmla="*/ 182 h 1054"/>
                <a:gd name="T86" fmla="*/ 402 w 1061"/>
                <a:gd name="T87" fmla="*/ 85 h 1054"/>
                <a:gd name="T88" fmla="*/ 308 w 1061"/>
                <a:gd name="T89" fmla="*/ 257 h 1054"/>
                <a:gd name="T90" fmla="*/ 249 w 1061"/>
                <a:gd name="T91" fmla="*/ 163 h 1054"/>
                <a:gd name="T92" fmla="*/ 402 w 1061"/>
                <a:gd name="T93" fmla="*/ 85 h 1054"/>
                <a:gd name="T94" fmla="*/ 69 w 1061"/>
                <a:gd name="T95" fmla="*/ 528 h 1054"/>
                <a:gd name="T96" fmla="*/ 105 w 1061"/>
                <a:gd name="T97" fmla="*/ 354 h 1054"/>
                <a:gd name="T98" fmla="*/ 280 w 1061"/>
                <a:gd name="T99" fmla="*/ 694 h 1054"/>
                <a:gd name="T100" fmla="*/ 111 w 1061"/>
                <a:gd name="T101" fmla="*/ 722 h 1054"/>
                <a:gd name="T102" fmla="*/ 324 w 1061"/>
                <a:gd name="T103" fmla="*/ 847 h 1054"/>
                <a:gd name="T104" fmla="*/ 402 w 1061"/>
                <a:gd name="T105" fmla="*/ 974 h 1054"/>
                <a:gd name="T106" fmla="*/ 249 w 1061"/>
                <a:gd name="T107" fmla="*/ 896 h 1054"/>
                <a:gd name="T108" fmla="*/ 673 w 1061"/>
                <a:gd name="T109" fmla="*/ 974 h 1054"/>
                <a:gd name="T110" fmla="*/ 875 w 1061"/>
                <a:gd name="T111" fmla="*/ 847 h 1054"/>
                <a:gd name="T112" fmla="*/ 775 w 1061"/>
                <a:gd name="T113" fmla="*/ 927 h 1054"/>
                <a:gd name="T114" fmla="*/ 767 w 1061"/>
                <a:gd name="T115" fmla="*/ 800 h 1054"/>
                <a:gd name="T116" fmla="*/ 994 w 1061"/>
                <a:gd name="T117" fmla="*/ 606 h 1054"/>
                <a:gd name="T118" fmla="*/ 914 w 1061"/>
                <a:gd name="T119" fmla="*/ 800 h 10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061" h="1054">
                  <a:moveTo>
                    <a:pt x="548" y="19"/>
                  </a:moveTo>
                  <a:lnTo>
                    <a:pt x="548" y="19"/>
                  </a:lnTo>
                  <a:lnTo>
                    <a:pt x="546" y="11"/>
                  </a:lnTo>
                  <a:lnTo>
                    <a:pt x="543" y="5"/>
                  </a:lnTo>
                  <a:lnTo>
                    <a:pt x="535" y="2"/>
                  </a:lnTo>
                  <a:lnTo>
                    <a:pt x="526" y="0"/>
                  </a:lnTo>
                  <a:lnTo>
                    <a:pt x="526" y="0"/>
                  </a:lnTo>
                  <a:lnTo>
                    <a:pt x="518" y="2"/>
                  </a:lnTo>
                  <a:lnTo>
                    <a:pt x="512" y="5"/>
                  </a:lnTo>
                  <a:lnTo>
                    <a:pt x="507" y="11"/>
                  </a:lnTo>
                  <a:lnTo>
                    <a:pt x="504" y="19"/>
                  </a:lnTo>
                  <a:lnTo>
                    <a:pt x="504" y="19"/>
                  </a:lnTo>
                  <a:lnTo>
                    <a:pt x="474" y="22"/>
                  </a:lnTo>
                  <a:lnTo>
                    <a:pt x="440" y="27"/>
                  </a:lnTo>
                  <a:lnTo>
                    <a:pt x="413" y="33"/>
                  </a:lnTo>
                  <a:lnTo>
                    <a:pt x="382" y="41"/>
                  </a:lnTo>
                  <a:lnTo>
                    <a:pt x="355" y="52"/>
                  </a:lnTo>
                  <a:lnTo>
                    <a:pt x="324" y="63"/>
                  </a:lnTo>
                  <a:lnTo>
                    <a:pt x="299" y="77"/>
                  </a:lnTo>
                  <a:lnTo>
                    <a:pt x="272" y="91"/>
                  </a:lnTo>
                  <a:lnTo>
                    <a:pt x="247" y="108"/>
                  </a:lnTo>
                  <a:lnTo>
                    <a:pt x="222" y="124"/>
                  </a:lnTo>
                  <a:lnTo>
                    <a:pt x="200" y="144"/>
                  </a:lnTo>
                  <a:lnTo>
                    <a:pt x="177" y="163"/>
                  </a:lnTo>
                  <a:lnTo>
                    <a:pt x="158" y="185"/>
                  </a:lnTo>
                  <a:lnTo>
                    <a:pt x="139" y="207"/>
                  </a:lnTo>
                  <a:lnTo>
                    <a:pt x="119" y="232"/>
                  </a:lnTo>
                  <a:lnTo>
                    <a:pt x="103" y="257"/>
                  </a:lnTo>
                  <a:lnTo>
                    <a:pt x="97" y="257"/>
                  </a:lnTo>
                  <a:lnTo>
                    <a:pt x="97" y="257"/>
                  </a:lnTo>
                  <a:lnTo>
                    <a:pt x="89" y="257"/>
                  </a:lnTo>
                  <a:lnTo>
                    <a:pt x="81" y="263"/>
                  </a:lnTo>
                  <a:lnTo>
                    <a:pt x="78" y="271"/>
                  </a:lnTo>
                  <a:lnTo>
                    <a:pt x="75" y="279"/>
                  </a:lnTo>
                  <a:lnTo>
                    <a:pt x="75" y="279"/>
                  </a:lnTo>
                  <a:lnTo>
                    <a:pt x="78" y="288"/>
                  </a:lnTo>
                  <a:lnTo>
                    <a:pt x="81" y="296"/>
                  </a:lnTo>
                  <a:lnTo>
                    <a:pt x="81" y="296"/>
                  </a:lnTo>
                  <a:lnTo>
                    <a:pt x="67" y="321"/>
                  </a:lnTo>
                  <a:lnTo>
                    <a:pt x="56" y="348"/>
                  </a:lnTo>
                  <a:lnTo>
                    <a:pt x="47" y="376"/>
                  </a:lnTo>
                  <a:lnTo>
                    <a:pt x="39" y="407"/>
                  </a:lnTo>
                  <a:lnTo>
                    <a:pt x="33" y="437"/>
                  </a:lnTo>
                  <a:lnTo>
                    <a:pt x="28" y="467"/>
                  </a:lnTo>
                  <a:lnTo>
                    <a:pt x="25" y="498"/>
                  </a:lnTo>
                  <a:lnTo>
                    <a:pt x="22" y="528"/>
                  </a:lnTo>
                  <a:lnTo>
                    <a:pt x="22" y="528"/>
                  </a:lnTo>
                  <a:lnTo>
                    <a:pt x="22" y="528"/>
                  </a:lnTo>
                  <a:lnTo>
                    <a:pt x="14" y="531"/>
                  </a:lnTo>
                  <a:lnTo>
                    <a:pt x="6" y="534"/>
                  </a:lnTo>
                  <a:lnTo>
                    <a:pt x="0" y="542"/>
                  </a:lnTo>
                  <a:lnTo>
                    <a:pt x="0" y="550"/>
                  </a:lnTo>
                  <a:lnTo>
                    <a:pt x="0" y="550"/>
                  </a:lnTo>
                  <a:lnTo>
                    <a:pt x="0" y="562"/>
                  </a:lnTo>
                  <a:lnTo>
                    <a:pt x="6" y="567"/>
                  </a:lnTo>
                  <a:lnTo>
                    <a:pt x="14" y="573"/>
                  </a:lnTo>
                  <a:lnTo>
                    <a:pt x="22" y="575"/>
                  </a:lnTo>
                  <a:lnTo>
                    <a:pt x="25" y="575"/>
                  </a:lnTo>
                  <a:lnTo>
                    <a:pt x="25" y="575"/>
                  </a:lnTo>
                  <a:lnTo>
                    <a:pt x="28" y="606"/>
                  </a:lnTo>
                  <a:lnTo>
                    <a:pt x="36" y="636"/>
                  </a:lnTo>
                  <a:lnTo>
                    <a:pt x="42" y="667"/>
                  </a:lnTo>
                  <a:lnTo>
                    <a:pt x="53" y="697"/>
                  </a:lnTo>
                  <a:lnTo>
                    <a:pt x="64" y="728"/>
                  </a:lnTo>
                  <a:lnTo>
                    <a:pt x="75" y="755"/>
                  </a:lnTo>
                  <a:lnTo>
                    <a:pt x="89" y="780"/>
                  </a:lnTo>
                  <a:lnTo>
                    <a:pt x="105" y="808"/>
                  </a:lnTo>
                  <a:lnTo>
                    <a:pt x="105" y="808"/>
                  </a:lnTo>
                  <a:lnTo>
                    <a:pt x="100" y="813"/>
                  </a:lnTo>
                  <a:lnTo>
                    <a:pt x="100" y="824"/>
                  </a:lnTo>
                  <a:lnTo>
                    <a:pt x="100" y="824"/>
                  </a:lnTo>
                  <a:lnTo>
                    <a:pt x="100" y="833"/>
                  </a:lnTo>
                  <a:lnTo>
                    <a:pt x="105" y="841"/>
                  </a:lnTo>
                  <a:lnTo>
                    <a:pt x="114" y="844"/>
                  </a:lnTo>
                  <a:lnTo>
                    <a:pt x="122" y="847"/>
                  </a:lnTo>
                  <a:lnTo>
                    <a:pt x="133" y="847"/>
                  </a:lnTo>
                  <a:lnTo>
                    <a:pt x="133" y="847"/>
                  </a:lnTo>
                  <a:lnTo>
                    <a:pt x="169" y="885"/>
                  </a:lnTo>
                  <a:lnTo>
                    <a:pt x="208" y="921"/>
                  </a:lnTo>
                  <a:lnTo>
                    <a:pt x="249" y="955"/>
                  </a:lnTo>
                  <a:lnTo>
                    <a:pt x="296" y="982"/>
                  </a:lnTo>
                  <a:lnTo>
                    <a:pt x="344" y="1004"/>
                  </a:lnTo>
                  <a:lnTo>
                    <a:pt x="396" y="1021"/>
                  </a:lnTo>
                  <a:lnTo>
                    <a:pt x="449" y="1035"/>
                  </a:lnTo>
                  <a:lnTo>
                    <a:pt x="504" y="1040"/>
                  </a:lnTo>
                  <a:lnTo>
                    <a:pt x="504" y="1040"/>
                  </a:lnTo>
                  <a:lnTo>
                    <a:pt x="510" y="1046"/>
                  </a:lnTo>
                  <a:lnTo>
                    <a:pt x="512" y="1051"/>
                  </a:lnTo>
                  <a:lnTo>
                    <a:pt x="521" y="1054"/>
                  </a:lnTo>
                  <a:lnTo>
                    <a:pt x="526" y="1054"/>
                  </a:lnTo>
                  <a:lnTo>
                    <a:pt x="526" y="1054"/>
                  </a:lnTo>
                  <a:lnTo>
                    <a:pt x="535" y="1054"/>
                  </a:lnTo>
                  <a:lnTo>
                    <a:pt x="540" y="1051"/>
                  </a:lnTo>
                  <a:lnTo>
                    <a:pt x="546" y="1046"/>
                  </a:lnTo>
                  <a:lnTo>
                    <a:pt x="548" y="1040"/>
                  </a:lnTo>
                  <a:lnTo>
                    <a:pt x="548" y="1040"/>
                  </a:lnTo>
                  <a:lnTo>
                    <a:pt x="607" y="1035"/>
                  </a:lnTo>
                  <a:lnTo>
                    <a:pt x="662" y="1024"/>
                  </a:lnTo>
                  <a:lnTo>
                    <a:pt x="715" y="1007"/>
                  </a:lnTo>
                  <a:lnTo>
                    <a:pt x="767" y="985"/>
                  </a:lnTo>
                  <a:lnTo>
                    <a:pt x="814" y="957"/>
                  </a:lnTo>
                  <a:lnTo>
                    <a:pt x="858" y="924"/>
                  </a:lnTo>
                  <a:lnTo>
                    <a:pt x="900" y="888"/>
                  </a:lnTo>
                  <a:lnTo>
                    <a:pt x="936" y="847"/>
                  </a:lnTo>
                  <a:lnTo>
                    <a:pt x="947" y="847"/>
                  </a:lnTo>
                  <a:lnTo>
                    <a:pt x="947" y="847"/>
                  </a:lnTo>
                  <a:lnTo>
                    <a:pt x="955" y="844"/>
                  </a:lnTo>
                  <a:lnTo>
                    <a:pt x="964" y="841"/>
                  </a:lnTo>
                  <a:lnTo>
                    <a:pt x="966" y="833"/>
                  </a:lnTo>
                  <a:lnTo>
                    <a:pt x="969" y="824"/>
                  </a:lnTo>
                  <a:lnTo>
                    <a:pt x="969" y="824"/>
                  </a:lnTo>
                  <a:lnTo>
                    <a:pt x="969" y="816"/>
                  </a:lnTo>
                  <a:lnTo>
                    <a:pt x="964" y="808"/>
                  </a:lnTo>
                  <a:lnTo>
                    <a:pt x="964" y="808"/>
                  </a:lnTo>
                  <a:lnTo>
                    <a:pt x="980" y="783"/>
                  </a:lnTo>
                  <a:lnTo>
                    <a:pt x="994" y="755"/>
                  </a:lnTo>
                  <a:lnTo>
                    <a:pt x="1008" y="728"/>
                  </a:lnTo>
                  <a:lnTo>
                    <a:pt x="1019" y="697"/>
                  </a:lnTo>
                  <a:lnTo>
                    <a:pt x="1027" y="667"/>
                  </a:lnTo>
                  <a:lnTo>
                    <a:pt x="1036" y="636"/>
                  </a:lnTo>
                  <a:lnTo>
                    <a:pt x="1041" y="606"/>
                  </a:lnTo>
                  <a:lnTo>
                    <a:pt x="1044" y="575"/>
                  </a:lnTo>
                  <a:lnTo>
                    <a:pt x="1044" y="575"/>
                  </a:lnTo>
                  <a:lnTo>
                    <a:pt x="1052" y="570"/>
                  </a:lnTo>
                  <a:lnTo>
                    <a:pt x="1058" y="567"/>
                  </a:lnTo>
                  <a:lnTo>
                    <a:pt x="1061" y="559"/>
                  </a:lnTo>
                  <a:lnTo>
                    <a:pt x="1061" y="550"/>
                  </a:lnTo>
                  <a:lnTo>
                    <a:pt x="1061" y="550"/>
                  </a:lnTo>
                  <a:lnTo>
                    <a:pt x="1061" y="545"/>
                  </a:lnTo>
                  <a:lnTo>
                    <a:pt x="1058" y="539"/>
                  </a:lnTo>
                  <a:lnTo>
                    <a:pt x="1052" y="534"/>
                  </a:lnTo>
                  <a:lnTo>
                    <a:pt x="1047" y="531"/>
                  </a:lnTo>
                  <a:lnTo>
                    <a:pt x="1047" y="531"/>
                  </a:lnTo>
                  <a:lnTo>
                    <a:pt x="1047" y="528"/>
                  </a:lnTo>
                  <a:lnTo>
                    <a:pt x="1047" y="528"/>
                  </a:lnTo>
                  <a:lnTo>
                    <a:pt x="1044" y="498"/>
                  </a:lnTo>
                  <a:lnTo>
                    <a:pt x="1041" y="467"/>
                  </a:lnTo>
                  <a:lnTo>
                    <a:pt x="1038" y="437"/>
                  </a:lnTo>
                  <a:lnTo>
                    <a:pt x="1033" y="407"/>
                  </a:lnTo>
                  <a:lnTo>
                    <a:pt x="1025" y="379"/>
                  </a:lnTo>
                  <a:lnTo>
                    <a:pt x="1014" y="351"/>
                  </a:lnTo>
                  <a:lnTo>
                    <a:pt x="1002" y="323"/>
                  </a:lnTo>
                  <a:lnTo>
                    <a:pt x="991" y="296"/>
                  </a:lnTo>
                  <a:lnTo>
                    <a:pt x="991" y="296"/>
                  </a:lnTo>
                  <a:lnTo>
                    <a:pt x="997" y="290"/>
                  </a:lnTo>
                  <a:lnTo>
                    <a:pt x="997" y="279"/>
                  </a:lnTo>
                  <a:lnTo>
                    <a:pt x="997" y="279"/>
                  </a:lnTo>
                  <a:lnTo>
                    <a:pt x="997" y="271"/>
                  </a:lnTo>
                  <a:lnTo>
                    <a:pt x="991" y="263"/>
                  </a:lnTo>
                  <a:lnTo>
                    <a:pt x="983" y="257"/>
                  </a:lnTo>
                  <a:lnTo>
                    <a:pt x="975" y="257"/>
                  </a:lnTo>
                  <a:lnTo>
                    <a:pt x="966" y="257"/>
                  </a:lnTo>
                  <a:lnTo>
                    <a:pt x="966" y="257"/>
                  </a:lnTo>
                  <a:lnTo>
                    <a:pt x="950" y="232"/>
                  </a:lnTo>
                  <a:lnTo>
                    <a:pt x="930" y="207"/>
                  </a:lnTo>
                  <a:lnTo>
                    <a:pt x="911" y="182"/>
                  </a:lnTo>
                  <a:lnTo>
                    <a:pt x="889" y="160"/>
                  </a:lnTo>
                  <a:lnTo>
                    <a:pt x="867" y="141"/>
                  </a:lnTo>
                  <a:lnTo>
                    <a:pt x="842" y="121"/>
                  </a:lnTo>
                  <a:lnTo>
                    <a:pt x="817" y="105"/>
                  </a:lnTo>
                  <a:lnTo>
                    <a:pt x="792" y="88"/>
                  </a:lnTo>
                  <a:lnTo>
                    <a:pt x="764" y="72"/>
                  </a:lnTo>
                  <a:lnTo>
                    <a:pt x="737" y="61"/>
                  </a:lnTo>
                  <a:lnTo>
                    <a:pt x="706" y="49"/>
                  </a:lnTo>
                  <a:lnTo>
                    <a:pt x="676" y="38"/>
                  </a:lnTo>
                  <a:lnTo>
                    <a:pt x="645" y="30"/>
                  </a:lnTo>
                  <a:lnTo>
                    <a:pt x="615" y="25"/>
                  </a:lnTo>
                  <a:lnTo>
                    <a:pt x="582" y="22"/>
                  </a:lnTo>
                  <a:lnTo>
                    <a:pt x="548" y="19"/>
                  </a:lnTo>
                  <a:lnTo>
                    <a:pt x="548" y="19"/>
                  </a:lnTo>
                  <a:close/>
                  <a:moveTo>
                    <a:pt x="806" y="528"/>
                  </a:moveTo>
                  <a:lnTo>
                    <a:pt x="806" y="528"/>
                  </a:lnTo>
                  <a:lnTo>
                    <a:pt x="806" y="467"/>
                  </a:lnTo>
                  <a:lnTo>
                    <a:pt x="800" y="412"/>
                  </a:lnTo>
                  <a:lnTo>
                    <a:pt x="792" y="357"/>
                  </a:lnTo>
                  <a:lnTo>
                    <a:pt x="778" y="304"/>
                  </a:lnTo>
                  <a:lnTo>
                    <a:pt x="942" y="304"/>
                  </a:lnTo>
                  <a:lnTo>
                    <a:pt x="942" y="304"/>
                  </a:lnTo>
                  <a:lnTo>
                    <a:pt x="953" y="329"/>
                  </a:lnTo>
                  <a:lnTo>
                    <a:pt x="966" y="354"/>
                  </a:lnTo>
                  <a:lnTo>
                    <a:pt x="975" y="382"/>
                  </a:lnTo>
                  <a:lnTo>
                    <a:pt x="983" y="409"/>
                  </a:lnTo>
                  <a:lnTo>
                    <a:pt x="991" y="440"/>
                  </a:lnTo>
                  <a:lnTo>
                    <a:pt x="997" y="467"/>
                  </a:lnTo>
                  <a:lnTo>
                    <a:pt x="1000" y="498"/>
                  </a:lnTo>
                  <a:lnTo>
                    <a:pt x="1000" y="528"/>
                  </a:lnTo>
                  <a:lnTo>
                    <a:pt x="806" y="528"/>
                  </a:lnTo>
                  <a:close/>
                  <a:moveTo>
                    <a:pt x="690" y="196"/>
                  </a:moveTo>
                  <a:lnTo>
                    <a:pt x="690" y="196"/>
                  </a:lnTo>
                  <a:lnTo>
                    <a:pt x="703" y="224"/>
                  </a:lnTo>
                  <a:lnTo>
                    <a:pt x="717" y="257"/>
                  </a:lnTo>
                  <a:lnTo>
                    <a:pt x="551" y="257"/>
                  </a:lnTo>
                  <a:lnTo>
                    <a:pt x="551" y="66"/>
                  </a:lnTo>
                  <a:lnTo>
                    <a:pt x="551" y="66"/>
                  </a:lnTo>
                  <a:lnTo>
                    <a:pt x="568" y="69"/>
                  </a:lnTo>
                  <a:lnTo>
                    <a:pt x="587" y="77"/>
                  </a:lnTo>
                  <a:lnTo>
                    <a:pt x="607" y="88"/>
                  </a:lnTo>
                  <a:lnTo>
                    <a:pt x="623" y="105"/>
                  </a:lnTo>
                  <a:lnTo>
                    <a:pt x="643" y="121"/>
                  </a:lnTo>
                  <a:lnTo>
                    <a:pt x="659" y="144"/>
                  </a:lnTo>
                  <a:lnTo>
                    <a:pt x="676" y="168"/>
                  </a:lnTo>
                  <a:lnTo>
                    <a:pt x="690" y="196"/>
                  </a:lnTo>
                  <a:lnTo>
                    <a:pt x="690" y="196"/>
                  </a:lnTo>
                  <a:close/>
                  <a:moveTo>
                    <a:pt x="504" y="69"/>
                  </a:moveTo>
                  <a:lnTo>
                    <a:pt x="504" y="257"/>
                  </a:lnTo>
                  <a:lnTo>
                    <a:pt x="357" y="257"/>
                  </a:lnTo>
                  <a:lnTo>
                    <a:pt x="357" y="257"/>
                  </a:lnTo>
                  <a:lnTo>
                    <a:pt x="368" y="224"/>
                  </a:lnTo>
                  <a:lnTo>
                    <a:pt x="382" y="196"/>
                  </a:lnTo>
                  <a:lnTo>
                    <a:pt x="382" y="196"/>
                  </a:lnTo>
                  <a:lnTo>
                    <a:pt x="396" y="171"/>
                  </a:lnTo>
                  <a:lnTo>
                    <a:pt x="410" y="149"/>
                  </a:lnTo>
                  <a:lnTo>
                    <a:pt x="424" y="130"/>
                  </a:lnTo>
                  <a:lnTo>
                    <a:pt x="440" y="113"/>
                  </a:lnTo>
                  <a:lnTo>
                    <a:pt x="454" y="99"/>
                  </a:lnTo>
                  <a:lnTo>
                    <a:pt x="471" y="85"/>
                  </a:lnTo>
                  <a:lnTo>
                    <a:pt x="488" y="77"/>
                  </a:lnTo>
                  <a:lnTo>
                    <a:pt x="504" y="69"/>
                  </a:lnTo>
                  <a:lnTo>
                    <a:pt x="504" y="69"/>
                  </a:lnTo>
                  <a:close/>
                  <a:moveTo>
                    <a:pt x="504" y="304"/>
                  </a:moveTo>
                  <a:lnTo>
                    <a:pt x="504" y="528"/>
                  </a:lnTo>
                  <a:lnTo>
                    <a:pt x="313" y="528"/>
                  </a:lnTo>
                  <a:lnTo>
                    <a:pt x="313" y="528"/>
                  </a:lnTo>
                  <a:lnTo>
                    <a:pt x="316" y="467"/>
                  </a:lnTo>
                  <a:lnTo>
                    <a:pt x="321" y="409"/>
                  </a:lnTo>
                  <a:lnTo>
                    <a:pt x="330" y="354"/>
                  </a:lnTo>
                  <a:lnTo>
                    <a:pt x="341" y="304"/>
                  </a:lnTo>
                  <a:lnTo>
                    <a:pt x="504" y="304"/>
                  </a:lnTo>
                  <a:close/>
                  <a:moveTo>
                    <a:pt x="504" y="575"/>
                  </a:moveTo>
                  <a:lnTo>
                    <a:pt x="504" y="800"/>
                  </a:lnTo>
                  <a:lnTo>
                    <a:pt x="355" y="800"/>
                  </a:lnTo>
                  <a:lnTo>
                    <a:pt x="355" y="800"/>
                  </a:lnTo>
                  <a:lnTo>
                    <a:pt x="341" y="750"/>
                  </a:lnTo>
                  <a:lnTo>
                    <a:pt x="327" y="694"/>
                  </a:lnTo>
                  <a:lnTo>
                    <a:pt x="319" y="636"/>
                  </a:lnTo>
                  <a:lnTo>
                    <a:pt x="313" y="575"/>
                  </a:lnTo>
                  <a:lnTo>
                    <a:pt x="504" y="575"/>
                  </a:lnTo>
                  <a:close/>
                  <a:moveTo>
                    <a:pt x="504" y="847"/>
                  </a:moveTo>
                  <a:lnTo>
                    <a:pt x="504" y="988"/>
                  </a:lnTo>
                  <a:lnTo>
                    <a:pt x="504" y="988"/>
                  </a:lnTo>
                  <a:lnTo>
                    <a:pt x="488" y="982"/>
                  </a:lnTo>
                  <a:lnTo>
                    <a:pt x="471" y="974"/>
                  </a:lnTo>
                  <a:lnTo>
                    <a:pt x="454" y="960"/>
                  </a:lnTo>
                  <a:lnTo>
                    <a:pt x="440" y="946"/>
                  </a:lnTo>
                  <a:lnTo>
                    <a:pt x="424" y="930"/>
                  </a:lnTo>
                  <a:lnTo>
                    <a:pt x="410" y="910"/>
                  </a:lnTo>
                  <a:lnTo>
                    <a:pt x="396" y="888"/>
                  </a:lnTo>
                  <a:lnTo>
                    <a:pt x="382" y="863"/>
                  </a:lnTo>
                  <a:lnTo>
                    <a:pt x="382" y="863"/>
                  </a:lnTo>
                  <a:lnTo>
                    <a:pt x="374" y="847"/>
                  </a:lnTo>
                  <a:lnTo>
                    <a:pt x="504" y="847"/>
                  </a:lnTo>
                  <a:close/>
                  <a:moveTo>
                    <a:pt x="551" y="993"/>
                  </a:moveTo>
                  <a:lnTo>
                    <a:pt x="551" y="847"/>
                  </a:lnTo>
                  <a:lnTo>
                    <a:pt x="698" y="847"/>
                  </a:lnTo>
                  <a:lnTo>
                    <a:pt x="698" y="847"/>
                  </a:lnTo>
                  <a:lnTo>
                    <a:pt x="690" y="863"/>
                  </a:lnTo>
                  <a:lnTo>
                    <a:pt x="690" y="863"/>
                  </a:lnTo>
                  <a:lnTo>
                    <a:pt x="676" y="891"/>
                  </a:lnTo>
                  <a:lnTo>
                    <a:pt x="659" y="916"/>
                  </a:lnTo>
                  <a:lnTo>
                    <a:pt x="643" y="938"/>
                  </a:lnTo>
                  <a:lnTo>
                    <a:pt x="623" y="955"/>
                  </a:lnTo>
                  <a:lnTo>
                    <a:pt x="607" y="971"/>
                  </a:lnTo>
                  <a:lnTo>
                    <a:pt x="587" y="982"/>
                  </a:lnTo>
                  <a:lnTo>
                    <a:pt x="568" y="991"/>
                  </a:lnTo>
                  <a:lnTo>
                    <a:pt x="551" y="993"/>
                  </a:lnTo>
                  <a:lnTo>
                    <a:pt x="551" y="993"/>
                  </a:lnTo>
                  <a:close/>
                  <a:moveTo>
                    <a:pt x="551" y="800"/>
                  </a:moveTo>
                  <a:lnTo>
                    <a:pt x="551" y="575"/>
                  </a:lnTo>
                  <a:lnTo>
                    <a:pt x="759" y="575"/>
                  </a:lnTo>
                  <a:lnTo>
                    <a:pt x="759" y="575"/>
                  </a:lnTo>
                  <a:lnTo>
                    <a:pt x="753" y="636"/>
                  </a:lnTo>
                  <a:lnTo>
                    <a:pt x="745" y="694"/>
                  </a:lnTo>
                  <a:lnTo>
                    <a:pt x="734" y="750"/>
                  </a:lnTo>
                  <a:lnTo>
                    <a:pt x="717" y="800"/>
                  </a:lnTo>
                  <a:lnTo>
                    <a:pt x="551" y="800"/>
                  </a:lnTo>
                  <a:close/>
                  <a:moveTo>
                    <a:pt x="551" y="528"/>
                  </a:moveTo>
                  <a:lnTo>
                    <a:pt x="551" y="304"/>
                  </a:lnTo>
                  <a:lnTo>
                    <a:pt x="731" y="304"/>
                  </a:lnTo>
                  <a:lnTo>
                    <a:pt x="731" y="304"/>
                  </a:lnTo>
                  <a:lnTo>
                    <a:pt x="745" y="354"/>
                  </a:lnTo>
                  <a:lnTo>
                    <a:pt x="753" y="409"/>
                  </a:lnTo>
                  <a:lnTo>
                    <a:pt x="759" y="467"/>
                  </a:lnTo>
                  <a:lnTo>
                    <a:pt x="762" y="528"/>
                  </a:lnTo>
                  <a:lnTo>
                    <a:pt x="551" y="528"/>
                  </a:lnTo>
                  <a:close/>
                  <a:moveTo>
                    <a:pt x="767" y="257"/>
                  </a:moveTo>
                  <a:lnTo>
                    <a:pt x="767" y="257"/>
                  </a:lnTo>
                  <a:lnTo>
                    <a:pt x="751" y="213"/>
                  </a:lnTo>
                  <a:lnTo>
                    <a:pt x="731" y="174"/>
                  </a:lnTo>
                  <a:lnTo>
                    <a:pt x="731" y="174"/>
                  </a:lnTo>
                  <a:lnTo>
                    <a:pt x="717" y="149"/>
                  </a:lnTo>
                  <a:lnTo>
                    <a:pt x="703" y="127"/>
                  </a:lnTo>
                  <a:lnTo>
                    <a:pt x="690" y="105"/>
                  </a:lnTo>
                  <a:lnTo>
                    <a:pt x="673" y="85"/>
                  </a:lnTo>
                  <a:lnTo>
                    <a:pt x="673" y="85"/>
                  </a:lnTo>
                  <a:lnTo>
                    <a:pt x="698" y="94"/>
                  </a:lnTo>
                  <a:lnTo>
                    <a:pt x="726" y="105"/>
                  </a:lnTo>
                  <a:lnTo>
                    <a:pt x="751" y="119"/>
                  </a:lnTo>
                  <a:lnTo>
                    <a:pt x="775" y="133"/>
                  </a:lnTo>
                  <a:lnTo>
                    <a:pt x="800" y="146"/>
                  </a:lnTo>
                  <a:lnTo>
                    <a:pt x="823" y="163"/>
                  </a:lnTo>
                  <a:lnTo>
                    <a:pt x="842" y="182"/>
                  </a:lnTo>
                  <a:lnTo>
                    <a:pt x="864" y="202"/>
                  </a:lnTo>
                  <a:lnTo>
                    <a:pt x="864" y="202"/>
                  </a:lnTo>
                  <a:lnTo>
                    <a:pt x="889" y="227"/>
                  </a:lnTo>
                  <a:lnTo>
                    <a:pt x="911" y="257"/>
                  </a:lnTo>
                  <a:lnTo>
                    <a:pt x="767" y="257"/>
                  </a:lnTo>
                  <a:close/>
                  <a:moveTo>
                    <a:pt x="402" y="85"/>
                  </a:moveTo>
                  <a:lnTo>
                    <a:pt x="402" y="85"/>
                  </a:lnTo>
                  <a:lnTo>
                    <a:pt x="385" y="105"/>
                  </a:lnTo>
                  <a:lnTo>
                    <a:pt x="368" y="124"/>
                  </a:lnTo>
                  <a:lnTo>
                    <a:pt x="355" y="149"/>
                  </a:lnTo>
                  <a:lnTo>
                    <a:pt x="341" y="174"/>
                  </a:lnTo>
                  <a:lnTo>
                    <a:pt x="341" y="174"/>
                  </a:lnTo>
                  <a:lnTo>
                    <a:pt x="324" y="213"/>
                  </a:lnTo>
                  <a:lnTo>
                    <a:pt x="308" y="257"/>
                  </a:lnTo>
                  <a:lnTo>
                    <a:pt x="158" y="257"/>
                  </a:lnTo>
                  <a:lnTo>
                    <a:pt x="158" y="257"/>
                  </a:lnTo>
                  <a:lnTo>
                    <a:pt x="180" y="227"/>
                  </a:lnTo>
                  <a:lnTo>
                    <a:pt x="205" y="202"/>
                  </a:lnTo>
                  <a:lnTo>
                    <a:pt x="205" y="202"/>
                  </a:lnTo>
                  <a:lnTo>
                    <a:pt x="227" y="182"/>
                  </a:lnTo>
                  <a:lnTo>
                    <a:pt x="249" y="163"/>
                  </a:lnTo>
                  <a:lnTo>
                    <a:pt x="272" y="146"/>
                  </a:lnTo>
                  <a:lnTo>
                    <a:pt x="296" y="130"/>
                  </a:lnTo>
                  <a:lnTo>
                    <a:pt x="321" y="116"/>
                  </a:lnTo>
                  <a:lnTo>
                    <a:pt x="346" y="105"/>
                  </a:lnTo>
                  <a:lnTo>
                    <a:pt x="374" y="94"/>
                  </a:lnTo>
                  <a:lnTo>
                    <a:pt x="402" y="85"/>
                  </a:lnTo>
                  <a:lnTo>
                    <a:pt x="402" y="85"/>
                  </a:lnTo>
                  <a:close/>
                  <a:moveTo>
                    <a:pt x="294" y="304"/>
                  </a:moveTo>
                  <a:lnTo>
                    <a:pt x="294" y="304"/>
                  </a:lnTo>
                  <a:lnTo>
                    <a:pt x="283" y="357"/>
                  </a:lnTo>
                  <a:lnTo>
                    <a:pt x="274" y="412"/>
                  </a:lnTo>
                  <a:lnTo>
                    <a:pt x="269" y="467"/>
                  </a:lnTo>
                  <a:lnTo>
                    <a:pt x="266" y="528"/>
                  </a:lnTo>
                  <a:lnTo>
                    <a:pt x="69" y="528"/>
                  </a:lnTo>
                  <a:lnTo>
                    <a:pt x="69" y="528"/>
                  </a:lnTo>
                  <a:lnTo>
                    <a:pt x="72" y="498"/>
                  </a:lnTo>
                  <a:lnTo>
                    <a:pt x="75" y="467"/>
                  </a:lnTo>
                  <a:lnTo>
                    <a:pt x="78" y="440"/>
                  </a:lnTo>
                  <a:lnTo>
                    <a:pt x="86" y="409"/>
                  </a:lnTo>
                  <a:lnTo>
                    <a:pt x="94" y="382"/>
                  </a:lnTo>
                  <a:lnTo>
                    <a:pt x="105" y="354"/>
                  </a:lnTo>
                  <a:lnTo>
                    <a:pt x="117" y="329"/>
                  </a:lnTo>
                  <a:lnTo>
                    <a:pt x="130" y="304"/>
                  </a:lnTo>
                  <a:lnTo>
                    <a:pt x="294" y="304"/>
                  </a:lnTo>
                  <a:close/>
                  <a:moveTo>
                    <a:pt x="266" y="575"/>
                  </a:moveTo>
                  <a:lnTo>
                    <a:pt x="266" y="575"/>
                  </a:lnTo>
                  <a:lnTo>
                    <a:pt x="272" y="636"/>
                  </a:lnTo>
                  <a:lnTo>
                    <a:pt x="280" y="694"/>
                  </a:lnTo>
                  <a:lnTo>
                    <a:pt x="291" y="750"/>
                  </a:lnTo>
                  <a:lnTo>
                    <a:pt x="308" y="800"/>
                  </a:lnTo>
                  <a:lnTo>
                    <a:pt x="158" y="800"/>
                  </a:lnTo>
                  <a:lnTo>
                    <a:pt x="158" y="800"/>
                  </a:lnTo>
                  <a:lnTo>
                    <a:pt x="141" y="775"/>
                  </a:lnTo>
                  <a:lnTo>
                    <a:pt x="125" y="750"/>
                  </a:lnTo>
                  <a:lnTo>
                    <a:pt x="111" y="722"/>
                  </a:lnTo>
                  <a:lnTo>
                    <a:pt x="100" y="694"/>
                  </a:lnTo>
                  <a:lnTo>
                    <a:pt x="92" y="667"/>
                  </a:lnTo>
                  <a:lnTo>
                    <a:pt x="83" y="636"/>
                  </a:lnTo>
                  <a:lnTo>
                    <a:pt x="75" y="606"/>
                  </a:lnTo>
                  <a:lnTo>
                    <a:pt x="72" y="575"/>
                  </a:lnTo>
                  <a:lnTo>
                    <a:pt x="266" y="575"/>
                  </a:lnTo>
                  <a:close/>
                  <a:moveTo>
                    <a:pt x="324" y="847"/>
                  </a:moveTo>
                  <a:lnTo>
                    <a:pt x="324" y="847"/>
                  </a:lnTo>
                  <a:lnTo>
                    <a:pt x="341" y="885"/>
                  </a:lnTo>
                  <a:lnTo>
                    <a:pt x="341" y="885"/>
                  </a:lnTo>
                  <a:lnTo>
                    <a:pt x="355" y="910"/>
                  </a:lnTo>
                  <a:lnTo>
                    <a:pt x="368" y="935"/>
                  </a:lnTo>
                  <a:lnTo>
                    <a:pt x="385" y="955"/>
                  </a:lnTo>
                  <a:lnTo>
                    <a:pt x="402" y="974"/>
                  </a:lnTo>
                  <a:lnTo>
                    <a:pt x="402" y="974"/>
                  </a:lnTo>
                  <a:lnTo>
                    <a:pt x="374" y="966"/>
                  </a:lnTo>
                  <a:lnTo>
                    <a:pt x="346" y="955"/>
                  </a:lnTo>
                  <a:lnTo>
                    <a:pt x="321" y="943"/>
                  </a:lnTo>
                  <a:lnTo>
                    <a:pt x="296" y="930"/>
                  </a:lnTo>
                  <a:lnTo>
                    <a:pt x="272" y="913"/>
                  </a:lnTo>
                  <a:lnTo>
                    <a:pt x="249" y="896"/>
                  </a:lnTo>
                  <a:lnTo>
                    <a:pt x="227" y="877"/>
                  </a:lnTo>
                  <a:lnTo>
                    <a:pt x="205" y="858"/>
                  </a:lnTo>
                  <a:lnTo>
                    <a:pt x="205" y="858"/>
                  </a:lnTo>
                  <a:lnTo>
                    <a:pt x="194" y="847"/>
                  </a:lnTo>
                  <a:lnTo>
                    <a:pt x="324" y="847"/>
                  </a:lnTo>
                  <a:close/>
                  <a:moveTo>
                    <a:pt x="673" y="974"/>
                  </a:moveTo>
                  <a:lnTo>
                    <a:pt x="673" y="974"/>
                  </a:lnTo>
                  <a:lnTo>
                    <a:pt x="690" y="955"/>
                  </a:lnTo>
                  <a:lnTo>
                    <a:pt x="703" y="932"/>
                  </a:lnTo>
                  <a:lnTo>
                    <a:pt x="717" y="910"/>
                  </a:lnTo>
                  <a:lnTo>
                    <a:pt x="731" y="885"/>
                  </a:lnTo>
                  <a:lnTo>
                    <a:pt x="731" y="885"/>
                  </a:lnTo>
                  <a:lnTo>
                    <a:pt x="751" y="847"/>
                  </a:lnTo>
                  <a:lnTo>
                    <a:pt x="875" y="847"/>
                  </a:lnTo>
                  <a:lnTo>
                    <a:pt x="875" y="847"/>
                  </a:lnTo>
                  <a:lnTo>
                    <a:pt x="864" y="858"/>
                  </a:lnTo>
                  <a:lnTo>
                    <a:pt x="864" y="858"/>
                  </a:lnTo>
                  <a:lnTo>
                    <a:pt x="842" y="877"/>
                  </a:lnTo>
                  <a:lnTo>
                    <a:pt x="823" y="896"/>
                  </a:lnTo>
                  <a:lnTo>
                    <a:pt x="800" y="913"/>
                  </a:lnTo>
                  <a:lnTo>
                    <a:pt x="775" y="927"/>
                  </a:lnTo>
                  <a:lnTo>
                    <a:pt x="751" y="941"/>
                  </a:lnTo>
                  <a:lnTo>
                    <a:pt x="726" y="955"/>
                  </a:lnTo>
                  <a:lnTo>
                    <a:pt x="698" y="966"/>
                  </a:lnTo>
                  <a:lnTo>
                    <a:pt x="673" y="974"/>
                  </a:lnTo>
                  <a:lnTo>
                    <a:pt x="673" y="974"/>
                  </a:lnTo>
                  <a:close/>
                  <a:moveTo>
                    <a:pt x="767" y="800"/>
                  </a:moveTo>
                  <a:lnTo>
                    <a:pt x="767" y="800"/>
                  </a:lnTo>
                  <a:lnTo>
                    <a:pt x="781" y="750"/>
                  </a:lnTo>
                  <a:lnTo>
                    <a:pt x="792" y="694"/>
                  </a:lnTo>
                  <a:lnTo>
                    <a:pt x="800" y="636"/>
                  </a:lnTo>
                  <a:lnTo>
                    <a:pt x="806" y="575"/>
                  </a:lnTo>
                  <a:lnTo>
                    <a:pt x="997" y="575"/>
                  </a:lnTo>
                  <a:lnTo>
                    <a:pt x="997" y="575"/>
                  </a:lnTo>
                  <a:lnTo>
                    <a:pt x="994" y="606"/>
                  </a:lnTo>
                  <a:lnTo>
                    <a:pt x="989" y="636"/>
                  </a:lnTo>
                  <a:lnTo>
                    <a:pt x="980" y="667"/>
                  </a:lnTo>
                  <a:lnTo>
                    <a:pt x="969" y="694"/>
                  </a:lnTo>
                  <a:lnTo>
                    <a:pt x="958" y="722"/>
                  </a:lnTo>
                  <a:lnTo>
                    <a:pt x="944" y="750"/>
                  </a:lnTo>
                  <a:lnTo>
                    <a:pt x="930" y="775"/>
                  </a:lnTo>
                  <a:lnTo>
                    <a:pt x="914" y="800"/>
                  </a:lnTo>
                  <a:lnTo>
                    <a:pt x="767" y="800"/>
                  </a:lnTo>
                  <a:close/>
                </a:path>
              </a:pathLst>
            </a:custGeom>
            <a:solidFill>
              <a:srgbClr val="0094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</p:grpSp>
    </p:spTree>
    <p:extLst>
      <p:ext uri="{BB962C8B-B14F-4D97-AF65-F5344CB8AC3E}">
        <p14:creationId xmlns:p14="http://schemas.microsoft.com/office/powerpoint/2010/main" val="30074797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Rectangle 136">
            <a:extLst>
              <a:ext uri="{FF2B5EF4-FFF2-40B4-BE49-F238E27FC236}">
                <a16:creationId xmlns:a16="http://schemas.microsoft.com/office/drawing/2014/main" id="{4E4490D0-3672-446A-AC12-B4830333BD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39CB82C2-DF65-4EC1-8280-F201D50F5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1" name="Straight Connector 140">
            <a:extLst>
              <a:ext uri="{FF2B5EF4-FFF2-40B4-BE49-F238E27FC236}">
                <a16:creationId xmlns:a16="http://schemas.microsoft.com/office/drawing/2014/main" id="{7E1D4427-852B-4B37-8E76-0E9F1810BA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43" name="Rectangle 142">
            <a:extLst>
              <a:ext uri="{FF2B5EF4-FFF2-40B4-BE49-F238E27FC236}">
                <a16:creationId xmlns:a16="http://schemas.microsoft.com/office/drawing/2014/main" id="{C4AAA502-5435-489E-9538-3A40E6C714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BA98C82-3872-4EDA-A3EF-C42BF00BE3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999" y="4550229"/>
            <a:ext cx="10909073" cy="105765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>
                <a:solidFill>
                  <a:schemeClr val="tx1">
                    <a:lumMod val="85000"/>
                    <a:lumOff val="15000"/>
                  </a:schemeClr>
                </a:solidFill>
              </a:rPr>
              <a:t>Meziknihovní služby</a:t>
            </a:r>
          </a:p>
        </p:txBody>
      </p:sp>
      <p:pic>
        <p:nvPicPr>
          <p:cNvPr id="27652" name="Picture 4" descr="Books (ILL)">
            <a:extLst>
              <a:ext uri="{FF2B5EF4-FFF2-40B4-BE49-F238E27FC236}">
                <a16:creationId xmlns:a16="http://schemas.microsoft.com/office/drawing/2014/main" id="{FEF2B62D-24AE-49B2-AF41-27184AB6763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5457" y="2114104"/>
            <a:ext cx="10916463" cy="2128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5" name="Straight Connector 144">
            <a:extLst>
              <a:ext uri="{FF2B5EF4-FFF2-40B4-BE49-F238E27FC236}">
                <a16:creationId xmlns:a16="http://schemas.microsoft.com/office/drawing/2014/main" id="{C9AC0290-4702-4519-B0F4-C2A4688099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1086" y="5618770"/>
            <a:ext cx="1051560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7" name="Rectangle 146">
            <a:extLst>
              <a:ext uri="{FF2B5EF4-FFF2-40B4-BE49-F238E27FC236}">
                <a16:creationId xmlns:a16="http://schemas.microsoft.com/office/drawing/2014/main" id="{DE42378B-2E28-4810-8421-7A473A40E3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9" name="Rectangle 148">
            <a:extLst>
              <a:ext uri="{FF2B5EF4-FFF2-40B4-BE49-F238E27FC236}">
                <a16:creationId xmlns:a16="http://schemas.microsoft.com/office/drawing/2014/main" id="{0D91DD17-237F-4811-BC0E-128EB1BD7C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531263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D67DC7D-17C9-42ED-BB8A-C0319A3C9A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Meziknihovní služby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ECCCD68-3D74-4D0D-9C20-F247B17BC7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56815"/>
            <a:ext cx="10058400" cy="4325997"/>
          </a:xfrm>
        </p:spPr>
        <p:txBody>
          <a:bodyPr>
            <a:normAutofit lnSpcReduction="10000"/>
          </a:bodyPr>
          <a:lstStyle/>
          <a:p>
            <a:r>
              <a:rPr lang="cs-CZ" altLang="cs-CZ" dirty="0"/>
              <a:t>druhy:</a:t>
            </a:r>
          </a:p>
          <a:p>
            <a:pPr lvl="1"/>
            <a:r>
              <a:rPr lang="cs-CZ" altLang="cs-CZ" dirty="0"/>
              <a:t>meziknihovní informační služby (MIS)</a:t>
            </a:r>
          </a:p>
          <a:p>
            <a:pPr lvl="1"/>
            <a:r>
              <a:rPr lang="cs-CZ" altLang="cs-CZ" b="1" dirty="0"/>
              <a:t>meziknihovní výpůjční služby</a:t>
            </a:r>
            <a:r>
              <a:rPr lang="cs-CZ" altLang="cs-CZ" dirty="0"/>
              <a:t> (MVS)</a:t>
            </a:r>
          </a:p>
          <a:p>
            <a:pPr lvl="1"/>
            <a:r>
              <a:rPr lang="cs-CZ" altLang="cs-CZ" dirty="0"/>
              <a:t>meziknihovní reprografické služby (MRS)</a:t>
            </a:r>
          </a:p>
          <a:p>
            <a:pPr lvl="1"/>
            <a:r>
              <a:rPr lang="cs-CZ" altLang="cs-CZ" b="1" dirty="0"/>
              <a:t>mezinárodní meziknihovní výpůjční služby</a:t>
            </a:r>
            <a:r>
              <a:rPr lang="cs-CZ" altLang="cs-CZ" dirty="0"/>
              <a:t> (MIS)</a:t>
            </a:r>
          </a:p>
          <a:p>
            <a:r>
              <a:rPr lang="cs-CZ" altLang="cs-CZ" sz="3400" dirty="0"/>
              <a:t>realizace</a:t>
            </a:r>
          </a:p>
          <a:p>
            <a:pPr lvl="1"/>
            <a:r>
              <a:rPr lang="cs-CZ" altLang="cs-CZ" sz="2800" dirty="0"/>
              <a:t>elektronicky (formulář, e-mail)</a:t>
            </a:r>
          </a:p>
          <a:p>
            <a:pPr lvl="1"/>
            <a:r>
              <a:rPr lang="cs-CZ" altLang="cs-CZ" sz="2800" dirty="0"/>
              <a:t>písemně</a:t>
            </a:r>
          </a:p>
          <a:p>
            <a:r>
              <a:rPr lang="cs-CZ" altLang="cs-CZ" sz="3400" dirty="0">
                <a:hlinkClick r:id="rId2"/>
              </a:rPr>
              <a:t>vyhláška č. 88/2002Sb.</a:t>
            </a:r>
            <a:endParaRPr lang="cs-CZ" altLang="cs-CZ" sz="3400" dirty="0"/>
          </a:p>
        </p:txBody>
      </p:sp>
    </p:spTree>
    <p:extLst>
      <p:ext uri="{BB962C8B-B14F-4D97-AF65-F5344CB8AC3E}">
        <p14:creationId xmlns:p14="http://schemas.microsoft.com/office/powerpoint/2010/main" val="31001378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E887F2F-CE9B-4658-8696-53F0A36E08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4800" dirty="0"/>
              <a:t>Meziknihovní výpůjční služby (MVS)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127AD8D-0F95-4CBB-84CE-EC20F65389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altLang="cs-CZ" dirty="0"/>
              <a:t>výměna dokumentů mezi českými knihovnami</a:t>
            </a:r>
          </a:p>
          <a:p>
            <a:r>
              <a:rPr lang="cs-CZ" altLang="cs-CZ" dirty="0"/>
              <a:t>formulář na webu, e-mail, žádanka</a:t>
            </a:r>
          </a:p>
          <a:p>
            <a:r>
              <a:rPr lang="cs-CZ" altLang="cs-CZ" dirty="0"/>
              <a:t>bezplatně</a:t>
            </a:r>
          </a:p>
          <a:p>
            <a:pPr lvl="1"/>
            <a:r>
              <a:rPr lang="cs-CZ" altLang="cs-CZ" dirty="0"/>
              <a:t>dodávající knihovna může vyžadovat náklady (např. zhotovení kopie, poštovné)</a:t>
            </a:r>
          </a:p>
          <a:p>
            <a:r>
              <a:rPr lang="cs-CZ" altLang="cs-CZ" dirty="0"/>
              <a:t>povinnost ze zákona</a:t>
            </a:r>
          </a:p>
          <a:p>
            <a:r>
              <a:rPr lang="cs-CZ" altLang="cs-CZ" dirty="0"/>
              <a:t>dokument nebo xerokopie</a:t>
            </a:r>
          </a:p>
        </p:txBody>
      </p:sp>
    </p:spTree>
    <p:extLst>
      <p:ext uri="{BB962C8B-B14F-4D97-AF65-F5344CB8AC3E}">
        <p14:creationId xmlns:p14="http://schemas.microsoft.com/office/powerpoint/2010/main" val="30576922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F199EAE-6DFD-4DF6-B5C0-20D5A10882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Povinnosti žádající knihovny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50D745C-7899-470F-9B9F-80B0C7B4EC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/>
              <a:t>vést evidenci o výpůjčce</a:t>
            </a:r>
          </a:p>
          <a:p>
            <a:r>
              <a:rPr lang="cs-CZ" altLang="cs-CZ" dirty="0"/>
              <a:t>dodržet výpůjční lhůtu</a:t>
            </a:r>
          </a:p>
          <a:p>
            <a:pPr lvl="1"/>
            <a:r>
              <a:rPr lang="cs-CZ" altLang="cs-CZ" dirty="0"/>
              <a:t>má právo požádat o prodloužení</a:t>
            </a:r>
          </a:p>
          <a:p>
            <a:r>
              <a:rPr lang="cs-CZ" altLang="cs-CZ" dirty="0"/>
              <a:t>řídit se pokyny půjčující knihovny</a:t>
            </a:r>
          </a:p>
          <a:p>
            <a:pPr lvl="1"/>
            <a:r>
              <a:rPr lang="cs-CZ" altLang="cs-CZ" dirty="0"/>
              <a:t>např. půjčit dokument jen prezenčně</a:t>
            </a:r>
          </a:p>
        </p:txBody>
      </p:sp>
    </p:spTree>
    <p:extLst>
      <p:ext uri="{BB962C8B-B14F-4D97-AF65-F5344CB8AC3E}">
        <p14:creationId xmlns:p14="http://schemas.microsoft.com/office/powerpoint/2010/main" val="127449666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9F5059B-CCE1-47D9-9C7A-BADC11CB12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Povinnosti dožádané knihovny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0CF36E7-04A1-455A-8902-0E96191209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56815"/>
            <a:ext cx="10058400" cy="4257171"/>
          </a:xfrm>
        </p:spPr>
        <p:txBody>
          <a:bodyPr>
            <a:normAutofit lnSpcReduction="10000"/>
          </a:bodyPr>
          <a:lstStyle/>
          <a:p>
            <a:r>
              <a:rPr lang="cs-CZ" dirty="0"/>
              <a:t>knihovna, která dokument poskytuje</a:t>
            </a:r>
          </a:p>
          <a:p>
            <a:r>
              <a:rPr lang="cs-CZ" altLang="cs-CZ" dirty="0"/>
              <a:t>vést evidenci o půjčeném dokumentu</a:t>
            </a:r>
          </a:p>
          <a:p>
            <a:r>
              <a:rPr lang="cs-CZ" altLang="cs-CZ" dirty="0"/>
              <a:t>dodržet 14-ti denní lhůtu na vyřízení výpůjčky</a:t>
            </a:r>
          </a:p>
          <a:p>
            <a:r>
              <a:rPr lang="cs-CZ" altLang="cs-CZ" dirty="0"/>
              <a:t>informovat o vyřízení žádosti</a:t>
            </a:r>
          </a:p>
          <a:p>
            <a:pPr lvl="1"/>
            <a:r>
              <a:rPr lang="cs-CZ" altLang="cs-CZ" dirty="0"/>
              <a:t>kladné, záporné (+důvody)</a:t>
            </a:r>
          </a:p>
          <a:p>
            <a:r>
              <a:rPr lang="cs-CZ" altLang="cs-CZ" dirty="0"/>
              <a:t>platí náklady na poštovné a balné</a:t>
            </a:r>
          </a:p>
          <a:p>
            <a:pPr lvl="1"/>
            <a:r>
              <a:rPr lang="cs-CZ" altLang="cs-CZ" dirty="0"/>
              <a:t>může vymáhat na žádající knihovně</a:t>
            </a:r>
          </a:p>
          <a:p>
            <a:pPr lvl="1"/>
            <a:r>
              <a:rPr lang="cs-CZ" altLang="cs-CZ" dirty="0"/>
              <a:t>na základě faktury nebo předplatného</a:t>
            </a:r>
          </a:p>
        </p:txBody>
      </p:sp>
    </p:spTree>
    <p:extLst>
      <p:ext uri="{BB962C8B-B14F-4D97-AF65-F5344CB8AC3E}">
        <p14:creationId xmlns:p14="http://schemas.microsoft.com/office/powerpoint/2010/main" val="36002039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8C33162-0C2D-4755-AEA3-E6C89ABA05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Služby ze zákona </a:t>
            </a:r>
            <a:r>
              <a:rPr lang="cs-CZ" dirty="0">
                <a:solidFill>
                  <a:schemeClr val="accent2"/>
                </a:solidFill>
              </a:rPr>
              <a:t>povinné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66AAC01-B160-4D37-B52F-CEB7F466B2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1956816"/>
            <a:ext cx="10691597" cy="4217842"/>
          </a:xfrm>
        </p:spPr>
        <p:txBody>
          <a:bodyPr>
            <a:normAutofit/>
          </a:bodyPr>
          <a:lstStyle/>
          <a:p>
            <a:r>
              <a:rPr lang="cs-CZ" altLang="cs-CZ" dirty="0"/>
              <a:t>zpřístupňování dokumentů </a:t>
            </a:r>
          </a:p>
          <a:p>
            <a:pPr lvl="1"/>
            <a:r>
              <a:rPr lang="cs-CZ" altLang="cs-CZ" dirty="0"/>
              <a:t>z fondu knihovny</a:t>
            </a:r>
          </a:p>
          <a:p>
            <a:pPr lvl="1"/>
            <a:r>
              <a:rPr lang="cs-CZ" altLang="cs-CZ" dirty="0"/>
              <a:t>z jiné knihovny (MVS)</a:t>
            </a:r>
          </a:p>
          <a:p>
            <a:r>
              <a:rPr lang="cs-CZ" altLang="cs-CZ" dirty="0">
                <a:solidFill>
                  <a:schemeClr val="accent2"/>
                </a:solidFill>
              </a:rPr>
              <a:t>ústní</a:t>
            </a:r>
            <a:r>
              <a:rPr lang="cs-CZ" altLang="cs-CZ" dirty="0"/>
              <a:t> bibliografické, referenční a faktografické </a:t>
            </a:r>
            <a:r>
              <a:rPr lang="cs-CZ" altLang="cs-CZ" dirty="0" err="1"/>
              <a:t>info</a:t>
            </a:r>
            <a:r>
              <a:rPr lang="cs-CZ" altLang="cs-CZ" dirty="0"/>
              <a:t> a rešerše</a:t>
            </a:r>
          </a:p>
          <a:p>
            <a:r>
              <a:rPr lang="cs-CZ" altLang="cs-CZ" dirty="0"/>
              <a:t>zprostředkování </a:t>
            </a:r>
            <a:r>
              <a:rPr lang="cs-CZ" altLang="cs-CZ" dirty="0" err="1"/>
              <a:t>info</a:t>
            </a:r>
            <a:r>
              <a:rPr lang="cs-CZ" altLang="cs-CZ" dirty="0"/>
              <a:t> z vnějších informačních zdrojů</a:t>
            </a:r>
          </a:p>
          <a:p>
            <a:pPr lvl="1"/>
            <a:r>
              <a:rPr lang="cs-CZ" altLang="cs-CZ" dirty="0"/>
              <a:t>zejména informací ze státní správy a samosprávy</a:t>
            </a:r>
          </a:p>
          <a:p>
            <a:r>
              <a:rPr lang="cs-CZ" altLang="cs-CZ" dirty="0"/>
              <a:t>přístupu k </a:t>
            </a:r>
            <a:r>
              <a:rPr lang="cs-CZ" altLang="cs-CZ" dirty="0" err="1"/>
              <a:t>info</a:t>
            </a:r>
            <a:r>
              <a:rPr lang="cs-CZ" altLang="cs-CZ" dirty="0"/>
              <a:t> na internetu</a:t>
            </a:r>
          </a:p>
          <a:p>
            <a:pPr lvl="1"/>
            <a:r>
              <a:rPr lang="cs-CZ" altLang="cs-CZ" dirty="0"/>
              <a:t>neplacené zdroje </a:t>
            </a:r>
          </a:p>
        </p:txBody>
      </p:sp>
    </p:spTree>
    <p:extLst>
      <p:ext uri="{BB962C8B-B14F-4D97-AF65-F5344CB8AC3E}">
        <p14:creationId xmlns:p14="http://schemas.microsoft.com/office/powerpoint/2010/main" val="62850164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28A9C86-FDB7-438F-A903-34767B235A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Národní možnosti MVS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07ACF5F-96EA-4BD6-9D24-4FDB8D894E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56816"/>
            <a:ext cx="10678160" cy="4352544"/>
          </a:xfrm>
        </p:spPr>
        <p:txBody>
          <a:bodyPr>
            <a:normAutofit/>
          </a:bodyPr>
          <a:lstStyle/>
          <a:p>
            <a:r>
              <a:rPr lang="cs-CZ" dirty="0"/>
              <a:t>objednání přes Souborný katalog ČR</a:t>
            </a:r>
          </a:p>
          <a:p>
            <a:r>
              <a:rPr lang="cs-CZ" dirty="0"/>
              <a:t>služba Získej</a:t>
            </a:r>
          </a:p>
          <a:p>
            <a:pPr lvl="1"/>
            <a:r>
              <a:rPr lang="cs-CZ" dirty="0"/>
              <a:t>provozuje Národní technická knihovna</a:t>
            </a:r>
          </a:p>
          <a:p>
            <a:pPr lvl="1"/>
            <a:r>
              <a:rPr lang="cs-CZ" dirty="0"/>
              <a:t>rozhraní pro knihovny</a:t>
            </a:r>
          </a:p>
          <a:p>
            <a:pPr lvl="1"/>
            <a:r>
              <a:rPr lang="cs-CZ" dirty="0"/>
              <a:t>rozhraní pro uživatele = samoobslužná objednávka (</a:t>
            </a:r>
            <a:r>
              <a:rPr lang="cs-CZ" dirty="0" err="1">
                <a:hlinkClick r:id="rId2"/>
              </a:rPr>
              <a:t>info</a:t>
            </a:r>
            <a:r>
              <a:rPr lang="cs-CZ" dirty="0"/>
              <a:t>)</a:t>
            </a:r>
          </a:p>
          <a:p>
            <a:pPr lvl="2"/>
            <a:r>
              <a:rPr lang="cs-CZ" dirty="0"/>
              <a:t>uživatelé mohou samoobslužné objednávat přes Knihovny.cz</a:t>
            </a:r>
          </a:p>
          <a:p>
            <a:pPr lvl="2"/>
            <a:r>
              <a:rPr lang="cs-CZ" dirty="0"/>
              <a:t>přihlásí se do své knihovny a u dokumentu kliknou na objednávku, odešlou ji</a:t>
            </a:r>
          </a:p>
          <a:p>
            <a:pPr lvl="2"/>
            <a:r>
              <a:rPr lang="cs-CZ" dirty="0"/>
              <a:t>cena 70 Kč/položku</a:t>
            </a:r>
          </a:p>
          <a:p>
            <a:pPr lvl="2"/>
            <a:r>
              <a:rPr lang="cs-CZ" dirty="0"/>
              <a:t>na pozadí proběhne MVS, kniha je dodána do domovské knihovny uživatele</a:t>
            </a:r>
          </a:p>
          <a:p>
            <a:pPr lvl="2"/>
            <a:r>
              <a:rPr lang="cs-CZ" dirty="0"/>
              <a:t>na stejné místo ji pak uživatel vrací a knihovna se postará o vrácení do dožádané knihovny</a:t>
            </a:r>
          </a:p>
        </p:txBody>
      </p:sp>
    </p:spTree>
    <p:extLst>
      <p:ext uri="{BB962C8B-B14F-4D97-AF65-F5344CB8AC3E}">
        <p14:creationId xmlns:p14="http://schemas.microsoft.com/office/powerpoint/2010/main" val="20021412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05B2337-5877-4D9A-AB5D-B0B5111E9D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Elektronické dodávání dokumentů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DA35FBC-A607-45BF-9A1B-E978337071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dodávání elektronických kopií z fondů knihoven</a:t>
            </a:r>
          </a:p>
          <a:p>
            <a:r>
              <a:rPr lang="cs-CZ" dirty="0"/>
              <a:t>vhodné na části dokumentů</a:t>
            </a:r>
          </a:p>
          <a:p>
            <a:pPr lvl="1"/>
            <a:r>
              <a:rPr lang="cs-CZ" dirty="0"/>
              <a:t>články, příspěvky, kapitoly z knih,…</a:t>
            </a:r>
          </a:p>
          <a:p>
            <a:r>
              <a:rPr lang="cs-CZ" dirty="0"/>
              <a:t>naskenování a poslání mezi knihovnami</a:t>
            </a:r>
          </a:p>
          <a:p>
            <a:r>
              <a:rPr lang="cs-CZ" dirty="0"/>
              <a:t>zprostředkování koncovému uživateli</a:t>
            </a:r>
          </a:p>
          <a:p>
            <a:r>
              <a:rPr lang="cs-CZ" dirty="0"/>
              <a:t>funguje dle kolektivní smlouvy mezi NKP a </a:t>
            </a:r>
            <a:r>
              <a:rPr lang="cs-CZ" dirty="0" err="1"/>
              <a:t>Dilia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4702168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281726A-BD64-49D6-93F0-F8A7B98096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Varianta 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1D6681F-3192-4ABF-9E3D-F770CA80D8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449263" indent="-449263"/>
            <a:r>
              <a:rPr lang="cs-CZ" altLang="cs-CZ" dirty="0"/>
              <a:t>digitální kopie pro přenos mezi knihovnami, vytištění uživateli</a:t>
            </a:r>
          </a:p>
          <a:p>
            <a:pPr marL="449263" indent="-449263"/>
            <a:r>
              <a:rPr lang="cs-CZ" altLang="cs-CZ" dirty="0"/>
              <a:t>cena za stranu: </a:t>
            </a:r>
            <a:r>
              <a:rPr lang="cs-CZ" altLang="cs-CZ" b="1" dirty="0">
                <a:solidFill>
                  <a:srgbClr val="008000"/>
                </a:solidFill>
              </a:rPr>
              <a:t>2 Kč</a:t>
            </a:r>
          </a:p>
          <a:p>
            <a:pPr marL="449263" indent="-449263"/>
            <a:r>
              <a:rPr lang="cs-CZ" altLang="cs-CZ" dirty="0"/>
              <a:t>min. poplatek: </a:t>
            </a:r>
            <a:r>
              <a:rPr lang="cs-CZ" altLang="cs-CZ" b="1" dirty="0">
                <a:solidFill>
                  <a:srgbClr val="008000"/>
                </a:solidFill>
              </a:rPr>
              <a:t>10 Kč</a:t>
            </a:r>
          </a:p>
          <a:p>
            <a:pPr marL="449263" indent="-449263"/>
            <a:r>
              <a:rPr lang="cs-CZ" altLang="cs-CZ" dirty="0"/>
              <a:t>max. autorský poplatek: </a:t>
            </a:r>
            <a:r>
              <a:rPr lang="cs-CZ" altLang="cs-CZ" b="1" dirty="0">
                <a:solidFill>
                  <a:srgbClr val="008000"/>
                </a:solidFill>
              </a:rPr>
              <a:t>75 Kč</a:t>
            </a:r>
          </a:p>
          <a:p>
            <a:pPr marL="449263" indent="-449263"/>
            <a:r>
              <a:rPr lang="cs-CZ" altLang="cs-CZ" dirty="0"/>
              <a:t>rozsahu stran</a:t>
            </a:r>
          </a:p>
          <a:p>
            <a:pPr marL="1077913" lvl="1" indent="-446088"/>
            <a:r>
              <a:rPr lang="cs-CZ" altLang="cs-CZ" dirty="0"/>
              <a:t>knihy - max. 20 stran</a:t>
            </a:r>
          </a:p>
          <a:p>
            <a:pPr marL="1077913" lvl="1" indent="-446088"/>
            <a:r>
              <a:rPr lang="cs-CZ" altLang="cs-CZ" dirty="0"/>
              <a:t>články - bez omezení</a:t>
            </a:r>
          </a:p>
          <a:p>
            <a:pPr marL="449263" indent="-449263"/>
            <a:r>
              <a:rPr lang="cs-CZ" altLang="cs-CZ" dirty="0"/>
              <a:t>+DPH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159D1691-6DA7-4A3C-9AAD-97FE66BA40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1907" y="3637935"/>
            <a:ext cx="1600596" cy="2133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07062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F92E405-7B4E-4D1E-9AA9-22F16E8120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Varianta B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D8035E0-968C-4ACD-9B96-9D353F63E7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449263" indent="-449263"/>
            <a:r>
              <a:rPr lang="cs-CZ" altLang="cs-CZ" dirty="0"/>
              <a:t>digitální kopie pro uživatele</a:t>
            </a:r>
          </a:p>
          <a:p>
            <a:pPr marL="449263" indent="-449263"/>
            <a:r>
              <a:rPr lang="cs-CZ" altLang="cs-CZ" dirty="0"/>
              <a:t>poslání e-mailem, úložiště, USB, CD/DVD apod.</a:t>
            </a:r>
          </a:p>
          <a:p>
            <a:pPr marL="449263" indent="-449263"/>
            <a:r>
              <a:rPr lang="cs-CZ" altLang="cs-CZ" dirty="0"/>
              <a:t>cena za stranu: </a:t>
            </a:r>
            <a:r>
              <a:rPr lang="cs-CZ" altLang="cs-CZ" b="1" dirty="0">
                <a:solidFill>
                  <a:srgbClr val="008000"/>
                </a:solidFill>
              </a:rPr>
              <a:t>5 Kč</a:t>
            </a:r>
          </a:p>
          <a:p>
            <a:pPr marL="449263" indent="-449263"/>
            <a:r>
              <a:rPr lang="cs-CZ" altLang="cs-CZ" dirty="0"/>
              <a:t>min. poplatek: </a:t>
            </a:r>
            <a:r>
              <a:rPr lang="cs-CZ" altLang="cs-CZ" b="1" dirty="0">
                <a:solidFill>
                  <a:srgbClr val="008000"/>
                </a:solidFill>
              </a:rPr>
              <a:t>10 Kč</a:t>
            </a:r>
          </a:p>
          <a:p>
            <a:pPr marL="449263" indent="-449263"/>
            <a:r>
              <a:rPr lang="cs-CZ" altLang="cs-CZ" dirty="0"/>
              <a:t>max. autorský poplatek: </a:t>
            </a:r>
            <a:r>
              <a:rPr lang="cs-CZ" altLang="cs-CZ" b="1" dirty="0">
                <a:solidFill>
                  <a:srgbClr val="008000"/>
                </a:solidFill>
              </a:rPr>
              <a:t>75 Kč</a:t>
            </a:r>
          </a:p>
          <a:p>
            <a:pPr marL="449263" indent="-449263"/>
            <a:r>
              <a:rPr lang="cs-CZ" altLang="cs-CZ" dirty="0"/>
              <a:t>rozsahu stran</a:t>
            </a:r>
          </a:p>
          <a:p>
            <a:pPr marL="1077913" lvl="1" indent="-446088"/>
            <a:r>
              <a:rPr lang="cs-CZ" altLang="cs-CZ" dirty="0"/>
              <a:t>knihy - max. 20 stran</a:t>
            </a:r>
          </a:p>
          <a:p>
            <a:pPr marL="1077913" lvl="1" indent="-446088"/>
            <a:r>
              <a:rPr lang="cs-CZ" altLang="cs-CZ" dirty="0"/>
              <a:t>články - bez omezení</a:t>
            </a:r>
          </a:p>
          <a:p>
            <a:pPr marL="449263" indent="-449263"/>
            <a:r>
              <a:rPr lang="cs-CZ" altLang="cs-CZ" dirty="0"/>
              <a:t>+DPH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BB8E7C35-562A-4DCB-9A9E-1C81997079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0866" y="3276705"/>
            <a:ext cx="1908175" cy="163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7E4AF3AD-0723-424C-A57A-289D29E052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7266" y="4500669"/>
            <a:ext cx="1368425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>
            <a:extLst>
              <a:ext uri="{FF2B5EF4-FFF2-40B4-BE49-F238E27FC236}">
                <a16:creationId xmlns:a16="http://schemas.microsoft.com/office/drawing/2014/main" id="{F27E538A-1490-4D36-89AF-F62CABE470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1228" y="4961043"/>
            <a:ext cx="1428750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833483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35B22B9-3CEB-4BDA-9255-917D583951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Služby EDD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D867404-8962-4C14-820F-7F7D38986D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EOD – </a:t>
            </a:r>
            <a:r>
              <a:rPr lang="cs-CZ" dirty="0" err="1">
                <a:hlinkClick r:id="rId2"/>
              </a:rPr>
              <a:t>eBooks</a:t>
            </a:r>
            <a:r>
              <a:rPr lang="cs-CZ" dirty="0">
                <a:hlinkClick r:id="rId2"/>
              </a:rPr>
              <a:t> on </a:t>
            </a:r>
            <a:r>
              <a:rPr lang="cs-CZ" dirty="0" err="1">
                <a:hlinkClick r:id="rId2"/>
              </a:rPr>
              <a:t>Demand</a:t>
            </a:r>
            <a:endParaRPr lang="cs-CZ" dirty="0"/>
          </a:p>
          <a:p>
            <a:pPr lvl="1"/>
            <a:r>
              <a:rPr lang="cs-CZ" dirty="0"/>
              <a:t>na knihy již nechráněné autorským zákonem</a:t>
            </a:r>
          </a:p>
          <a:p>
            <a:pPr lvl="1"/>
            <a:r>
              <a:rPr lang="cs-CZ" dirty="0"/>
              <a:t>objednáte, zaplatíte a ostatním je to pak přístupné</a:t>
            </a:r>
          </a:p>
          <a:p>
            <a:pPr lvl="1"/>
            <a:r>
              <a:rPr lang="cs-CZ" dirty="0"/>
              <a:t>poskytuje např. NK nebo </a:t>
            </a:r>
            <a:r>
              <a:rPr lang="cs-CZ" dirty="0">
                <a:hlinkClick r:id="rId3"/>
              </a:rPr>
              <a:t>MZK</a:t>
            </a:r>
            <a:endParaRPr lang="cs-CZ" dirty="0"/>
          </a:p>
          <a:p>
            <a:r>
              <a:rPr lang="cs-CZ" dirty="0" err="1">
                <a:hlinkClick r:id="rId4"/>
              </a:rPr>
              <a:t>eDDO</a:t>
            </a:r>
            <a:endParaRPr lang="cs-CZ" dirty="0"/>
          </a:p>
          <a:p>
            <a:pPr lvl="1"/>
            <a:r>
              <a:rPr lang="cs-CZ" dirty="0"/>
              <a:t>poskytuje NK</a:t>
            </a:r>
          </a:p>
          <a:p>
            <a:pPr lvl="1"/>
            <a:r>
              <a:rPr lang="cs-CZ" dirty="0"/>
              <a:t>aktuálně také jen autorsky chráněné dokumenty</a:t>
            </a:r>
          </a:p>
        </p:txBody>
      </p:sp>
      <p:pic>
        <p:nvPicPr>
          <p:cNvPr id="28676" name="Picture 4" descr="eBooks on Demand | Institut umění – Divadelní ústav">
            <a:extLst>
              <a:ext uri="{FF2B5EF4-FFF2-40B4-BE49-F238E27FC236}">
                <a16:creationId xmlns:a16="http://schemas.microsoft.com/office/drawing/2014/main" id="{84FC2F84-0D37-4FB5-93C4-75EBE24569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133" r="64656" b="27733"/>
          <a:stretch/>
        </p:blipFill>
        <p:spPr bwMode="auto">
          <a:xfrm>
            <a:off x="9733280" y="2140954"/>
            <a:ext cx="1361440" cy="1288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8" name="Picture 6">
            <a:extLst>
              <a:ext uri="{FF2B5EF4-FFF2-40B4-BE49-F238E27FC236}">
                <a16:creationId xmlns:a16="http://schemas.microsoft.com/office/drawing/2014/main" id="{C171A30F-7F9F-425A-95B8-B309BBA7B7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2180" y="4275794"/>
            <a:ext cx="1099820" cy="1149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007048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55C104B-A741-4A85-A608-AF77DE9095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Služby EDD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68566A5-5ED1-4F30-9F63-E24B3305FA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0" i="0" dirty="0">
                <a:solidFill>
                  <a:srgbClr val="1A1A1A"/>
                </a:solidFill>
                <a:effectLst/>
                <a:latin typeface="Univers-Regular-Bold"/>
              </a:rPr>
              <a:t>Virtuální polytechnická knihovna (VPK)</a:t>
            </a:r>
          </a:p>
          <a:p>
            <a:pPr lvl="1"/>
            <a:r>
              <a:rPr lang="cs-CZ" dirty="0"/>
              <a:t>provozuje NTK</a:t>
            </a:r>
          </a:p>
          <a:p>
            <a:pPr lvl="1"/>
            <a:r>
              <a:rPr lang="cs-CZ" dirty="0"/>
              <a:t>kopie z fondu zapojených knihoven</a:t>
            </a:r>
          </a:p>
          <a:p>
            <a:r>
              <a:rPr lang="cs-CZ" dirty="0"/>
              <a:t>Získej EDD</a:t>
            </a:r>
          </a:p>
          <a:p>
            <a:pPr lvl="1"/>
            <a:r>
              <a:rPr lang="cs-CZ" dirty="0"/>
              <a:t>národní služba</a:t>
            </a:r>
          </a:p>
          <a:p>
            <a:pPr lvl="1"/>
            <a:r>
              <a:rPr lang="cs-CZ" dirty="0"/>
              <a:t>kopie z fondů knihoven</a:t>
            </a:r>
          </a:p>
          <a:p>
            <a:pPr lvl="1"/>
            <a:r>
              <a:rPr lang="cs-CZ" dirty="0"/>
              <a:t>implementace v Knihovny.cz v roce 2021</a:t>
            </a:r>
          </a:p>
        </p:txBody>
      </p:sp>
      <p:pic>
        <p:nvPicPr>
          <p:cNvPr id="29698" name="Picture 2" descr="Logo VPK">
            <a:extLst>
              <a:ext uri="{FF2B5EF4-FFF2-40B4-BE49-F238E27FC236}">
                <a16:creationId xmlns:a16="http://schemas.microsoft.com/office/drawing/2014/main" id="{C5211042-3613-4663-8654-DF367EAC4F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4270" y="1842770"/>
            <a:ext cx="951738" cy="1586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0" name="Picture 4" descr="Mobirise">
            <a:extLst>
              <a:ext uri="{FF2B5EF4-FFF2-40B4-BE49-F238E27FC236}">
                <a16:creationId xmlns:a16="http://schemas.microsoft.com/office/drawing/2014/main" id="{D7063DE3-47AE-4B37-9676-8CE4FB21F3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51" r="21913"/>
          <a:stretch/>
        </p:blipFill>
        <p:spPr bwMode="auto">
          <a:xfrm>
            <a:off x="9346655" y="4067704"/>
            <a:ext cx="2326968" cy="1162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308548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8A4A45F-F059-460E-B402-AC0E4CD06D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Mezinárodní meziknihovní výpůjční služby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6176520-AADA-4453-8660-D2AEEA9548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z="3200" dirty="0"/>
              <a:t>mezinárodní služba </a:t>
            </a:r>
            <a:r>
              <a:rPr lang="cs-CZ" altLang="cs-CZ" sz="2800" dirty="0"/>
              <a:t>(IFLA žádanka)</a:t>
            </a:r>
          </a:p>
          <a:p>
            <a:r>
              <a:rPr lang="cs-CZ" altLang="cs-CZ" sz="3200" dirty="0"/>
              <a:t>MMVS zajišťují např. NKP, MZK, NTK, NLK, </a:t>
            </a:r>
            <a:r>
              <a:rPr lang="cs-CZ" altLang="cs-CZ" sz="3200" dirty="0" err="1"/>
              <a:t>KnAV</a:t>
            </a:r>
            <a:r>
              <a:rPr lang="cs-CZ" altLang="cs-CZ" sz="3200" dirty="0"/>
              <a:t> ČR, VK OL</a:t>
            </a:r>
          </a:p>
          <a:p>
            <a:r>
              <a:rPr lang="cs-CZ" altLang="cs-CZ" sz="3200" dirty="0"/>
              <a:t>placená služba</a:t>
            </a:r>
          </a:p>
          <a:p>
            <a:r>
              <a:rPr lang="cs-CZ" altLang="cs-CZ" sz="3200" dirty="0"/>
              <a:t>poplatky (např. ceník MZK)</a:t>
            </a:r>
          </a:p>
          <a:p>
            <a:endParaRPr lang="cs-CZ" dirty="0"/>
          </a:p>
        </p:txBody>
      </p:sp>
      <p:graphicFrame>
        <p:nvGraphicFramePr>
          <p:cNvPr id="4" name="Group 63">
            <a:extLst>
              <a:ext uri="{FF2B5EF4-FFF2-40B4-BE49-F238E27FC236}">
                <a16:creationId xmlns:a16="http://schemas.microsoft.com/office/drawing/2014/main" id="{34463491-B790-4621-B870-6EAFFD9F508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93277082"/>
              </p:ext>
            </p:extLst>
          </p:nvPr>
        </p:nvGraphicFramePr>
        <p:xfrm>
          <a:off x="6201082" y="3569185"/>
          <a:ext cx="5113338" cy="2519365"/>
        </p:xfrm>
        <a:graphic>
          <a:graphicData uri="http://schemas.openxmlformats.org/drawingml/2006/table">
            <a:tbl>
              <a:tblPr/>
              <a:tblGrid>
                <a:gridCol w="3600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28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0363"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ct val="20000"/>
                        </a:spcBef>
                        <a:defRPr sz="2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Služba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ct val="20000"/>
                        </a:spcBef>
                        <a:defRPr sz="2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Poplatek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8775"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ct val="20000"/>
                        </a:spcBef>
                        <a:defRPr sz="2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kontinentální Evropa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ct val="20000"/>
                        </a:spcBef>
                        <a:defRPr sz="2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300 Kč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363"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ct val="20000"/>
                        </a:spcBef>
                        <a:defRPr sz="2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GBR a svět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ct val="20000"/>
                        </a:spcBef>
                        <a:defRPr sz="2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600 Kč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363"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ct val="20000"/>
                        </a:spcBef>
                        <a:defRPr sz="2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kopie článku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ct val="20000"/>
                        </a:spcBef>
                        <a:defRPr sz="2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0363"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ct val="20000"/>
                        </a:spcBef>
                        <a:defRPr sz="2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742950" marR="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1-10 stran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ct val="20000"/>
                        </a:spcBef>
                        <a:defRPr sz="2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100 Kč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8775"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ct val="20000"/>
                        </a:spcBef>
                        <a:defRPr sz="2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742950" marR="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11-20 stran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ct val="20000"/>
                        </a:spcBef>
                        <a:defRPr sz="2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150 Kč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0363"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ct val="20000"/>
                        </a:spcBef>
                        <a:defRPr sz="2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742950" marR="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21+ stran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ct val="20000"/>
                        </a:spcBef>
                        <a:defRPr sz="2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200 Kč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7969039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25C8D2C1-DA83-420D-9635-D52CE066B5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434F74C9-6A0B-409E-AD1C-45B58BE91B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F5486A9D-1265-4B57-91E6-68E666B978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ctangle 76">
            <a:extLst>
              <a:ext uri="{FF2B5EF4-FFF2-40B4-BE49-F238E27FC236}">
                <a16:creationId xmlns:a16="http://schemas.microsoft.com/office/drawing/2014/main" id="{90AA6468-80AC-4DDF-9CFB-C7A9507E20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6" y="0"/>
            <a:ext cx="458473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5FB31F9-550F-498B-98E1-E4EA8E0FD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40080"/>
            <a:ext cx="3659246" cy="292608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>
                <a:solidFill>
                  <a:srgbClr val="FFFFFF"/>
                </a:solidFill>
              </a:rPr>
              <a:t>Informační služby</a:t>
            </a:r>
          </a:p>
        </p:txBody>
      </p:sp>
      <p:pic>
        <p:nvPicPr>
          <p:cNvPr id="32770" name="Picture 2" descr="Kniha, Čtení, Informace, Znalosti, Svět, Moudrost, Sen">
            <a:extLst>
              <a:ext uri="{FF2B5EF4-FFF2-40B4-BE49-F238E27FC236}">
                <a16:creationId xmlns:a16="http://schemas.microsoft.com/office/drawing/2014/main" id="{5F587339-7F35-4452-BEF5-8D4B3AFAFF1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64" r="2" b="4530"/>
          <a:stretch/>
        </p:blipFill>
        <p:spPr bwMode="auto">
          <a:xfrm>
            <a:off x="4639733" y="10"/>
            <a:ext cx="7552266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" name="Rectangle 78">
            <a:extLst>
              <a:ext uri="{FF2B5EF4-FFF2-40B4-BE49-F238E27FC236}">
                <a16:creationId xmlns:a16="http://schemas.microsoft.com/office/drawing/2014/main" id="{4AB900CC-5074-4746-A1A4-AF640455BD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475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52330806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4AD0BA4-82F1-4E77-9426-520212A813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Informační potřeba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CA88721-4C52-4BD6-9FA6-1FF4E45BB5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altLang="cs-CZ" dirty="0"/>
              <a:t>definice dle </a:t>
            </a:r>
            <a:r>
              <a:rPr lang="cs-CZ" altLang="cs-CZ" dirty="0">
                <a:hlinkClick r:id="rId2"/>
              </a:rPr>
              <a:t>A. </a:t>
            </a:r>
            <a:r>
              <a:rPr lang="cs-CZ" altLang="cs-CZ" dirty="0" err="1">
                <a:hlinkClick r:id="rId2"/>
              </a:rPr>
              <a:t>Stöcklové</a:t>
            </a:r>
            <a:r>
              <a:rPr lang="cs-CZ" altLang="cs-CZ" dirty="0"/>
              <a:t>:</a:t>
            </a:r>
          </a:p>
          <a:p>
            <a:pPr lvl="1"/>
            <a:r>
              <a:rPr lang="cs-CZ" altLang="cs-CZ" dirty="0"/>
              <a:t>Deficit informací, který je nutný k vyřešení nějakého úkolu či problému.</a:t>
            </a:r>
          </a:p>
          <a:p>
            <a:pPr lvl="1"/>
            <a:r>
              <a:rPr lang="cs-CZ" altLang="cs-CZ" dirty="0"/>
              <a:t>Vědomí deficitu je prvním krokem k uspokojování informačních potřeb.</a:t>
            </a:r>
          </a:p>
          <a:p>
            <a:pPr lvl="1"/>
            <a:r>
              <a:rPr lang="cs-CZ" altLang="cs-CZ" dirty="0"/>
              <a:t>Druhým krokem je identifikace těchto potřeb.</a:t>
            </a:r>
          </a:p>
          <a:p>
            <a:r>
              <a:rPr lang="cs-CZ" altLang="cs-CZ" dirty="0"/>
              <a:t>dělení IP</a:t>
            </a:r>
          </a:p>
          <a:p>
            <a:pPr lvl="1"/>
            <a:r>
              <a:rPr lang="cs-CZ" altLang="cs-CZ" dirty="0"/>
              <a:t>osobní</a:t>
            </a:r>
          </a:p>
          <a:p>
            <a:pPr lvl="1"/>
            <a:r>
              <a:rPr lang="cs-CZ" altLang="cs-CZ" dirty="0"/>
              <a:t>profesní</a:t>
            </a:r>
          </a:p>
        </p:txBody>
      </p:sp>
    </p:spTree>
    <p:extLst>
      <p:ext uri="{BB962C8B-B14F-4D97-AF65-F5344CB8AC3E}">
        <p14:creationId xmlns:p14="http://schemas.microsoft.com/office/powerpoint/2010/main" val="268182300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DF86BAC-B01F-4EA6-802A-184AD3BBCEC8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802640" y="1330960"/>
            <a:ext cx="10058400" cy="4226560"/>
          </a:xfrm>
        </p:spPr>
        <p:txBody>
          <a:bodyPr>
            <a:normAutofit/>
          </a:bodyPr>
          <a:lstStyle/>
          <a:p>
            <a:pPr algn="ctr">
              <a:buFontTx/>
              <a:buNone/>
            </a:pPr>
            <a:r>
              <a:rPr lang="cs-CZ" altLang="cs-CZ" sz="4800" dirty="0"/>
              <a:t>Uspokojování informačních</a:t>
            </a:r>
          </a:p>
          <a:p>
            <a:pPr algn="ctr">
              <a:buFontTx/>
              <a:buNone/>
            </a:pPr>
            <a:r>
              <a:rPr lang="cs-CZ" altLang="cs-CZ" sz="4800" dirty="0"/>
              <a:t>a kulturních potřeb občana</a:t>
            </a:r>
          </a:p>
          <a:p>
            <a:pPr algn="ctr">
              <a:buFontTx/>
              <a:buNone/>
            </a:pPr>
            <a:r>
              <a:rPr lang="cs-CZ" altLang="cs-CZ" sz="4800" dirty="0"/>
              <a:t>=</a:t>
            </a:r>
          </a:p>
          <a:p>
            <a:pPr algn="ctr">
              <a:buFontTx/>
              <a:buNone/>
            </a:pPr>
            <a:r>
              <a:rPr lang="cs-CZ" altLang="cs-CZ" sz="6000" b="1" dirty="0">
                <a:solidFill>
                  <a:schemeClr val="hlink"/>
                </a:solidFill>
              </a:rPr>
              <a:t>základní</a:t>
            </a:r>
            <a:r>
              <a:rPr lang="cs-CZ" altLang="cs-CZ" sz="6000" dirty="0"/>
              <a:t> úkol knihovny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322798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8C33162-0C2D-4755-AEA3-E6C89ABA05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Služby ze zákona </a:t>
            </a:r>
            <a:r>
              <a:rPr lang="cs-CZ" dirty="0">
                <a:solidFill>
                  <a:schemeClr val="accent2"/>
                </a:solidFill>
              </a:rPr>
              <a:t>nepovinné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66AAC01-B160-4D37-B52F-CEB7F466B2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1956816"/>
            <a:ext cx="10691597" cy="4217842"/>
          </a:xfrm>
        </p:spPr>
        <p:txBody>
          <a:bodyPr>
            <a:normAutofit/>
          </a:bodyPr>
          <a:lstStyle/>
          <a:p>
            <a:r>
              <a:rPr lang="cs-CZ" altLang="cs-CZ" dirty="0"/>
              <a:t>reprografické služby</a:t>
            </a:r>
          </a:p>
          <a:p>
            <a:r>
              <a:rPr lang="cs-CZ" altLang="cs-CZ" dirty="0"/>
              <a:t>přístup k placeným informacím</a:t>
            </a:r>
          </a:p>
          <a:p>
            <a:pPr lvl="1"/>
            <a:r>
              <a:rPr lang="cs-CZ" altLang="cs-CZ" dirty="0"/>
              <a:t>např. databáze a další placené e-zdroje</a:t>
            </a:r>
          </a:p>
          <a:p>
            <a:r>
              <a:rPr lang="cs-CZ" altLang="cs-CZ" dirty="0"/>
              <a:t>kulturní, výchovná a vzdělávací činnost</a:t>
            </a:r>
          </a:p>
          <a:p>
            <a:r>
              <a:rPr lang="cs-CZ" altLang="cs-CZ" dirty="0"/>
              <a:t>vydávání tematických publikací</a:t>
            </a:r>
          </a:p>
          <a:p>
            <a:r>
              <a:rPr lang="cs-CZ" altLang="cs-CZ" dirty="0">
                <a:solidFill>
                  <a:schemeClr val="accent2"/>
                </a:solidFill>
              </a:rPr>
              <a:t>písemné</a:t>
            </a:r>
            <a:r>
              <a:rPr lang="cs-CZ" altLang="cs-CZ" dirty="0"/>
              <a:t> bibliografické, referenční a faktografické informace</a:t>
            </a:r>
          </a:p>
          <a:p>
            <a:pPr lvl="1"/>
            <a:r>
              <a:rPr lang="cs-CZ" altLang="cs-CZ" dirty="0"/>
              <a:t>rešerše</a:t>
            </a:r>
          </a:p>
        </p:txBody>
      </p:sp>
    </p:spTree>
    <p:extLst>
      <p:ext uri="{BB962C8B-B14F-4D97-AF65-F5344CB8AC3E}">
        <p14:creationId xmlns:p14="http://schemas.microsoft.com/office/powerpoint/2010/main" val="400082391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6000"/>
                <a:shade val="99000"/>
                <a:satMod val="140000"/>
              </a:schemeClr>
            </a:gs>
            <a:gs pos="65000">
              <a:schemeClr val="bg1">
                <a:tint val="100000"/>
                <a:shade val="80000"/>
                <a:satMod val="130000"/>
              </a:schemeClr>
            </a:gs>
            <a:gs pos="100000">
              <a:schemeClr val="bg1">
                <a:tint val="100000"/>
                <a:shade val="48000"/>
                <a:satMod val="120000"/>
              </a:scheme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Knihovna, Knihy, Samec, Model, Vzdělávání, Literatura">
            <a:extLst>
              <a:ext uri="{FF2B5EF4-FFF2-40B4-BE49-F238E27FC236}">
                <a16:creationId xmlns:a16="http://schemas.microsoft.com/office/drawing/2014/main" id="{B8D4619B-168D-4466-917F-0ACBD345C8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45" b="2500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45549E29-E797-4A00-B030-3AB01640CF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Nadpis 1">
            <a:extLst>
              <a:ext uri="{FF2B5EF4-FFF2-40B4-BE49-F238E27FC236}">
                <a16:creationId xmlns:a16="http://schemas.microsoft.com/office/drawing/2014/main" id="{AFF7F707-ACE7-48ED-BB12-A573F5B40C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cs-CZ">
                <a:solidFill>
                  <a:schemeClr val="tx1"/>
                </a:solidFill>
              </a:rPr>
              <a:t>Informační služby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4E2E22A-AFD6-4BB7-9AA8-0436025498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023360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chemeClr val="tx1"/>
                </a:solidFill>
              </a:rPr>
              <a:t>zpřístupnění informací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z fondu knihovny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z fondů jiných knihoven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z okolí (např. </a:t>
            </a:r>
            <a:r>
              <a:rPr lang="cs-CZ" dirty="0" err="1">
                <a:solidFill>
                  <a:schemeClr val="tx1"/>
                </a:solidFill>
              </a:rPr>
              <a:t>info</a:t>
            </a:r>
            <a:r>
              <a:rPr lang="cs-CZ" dirty="0">
                <a:solidFill>
                  <a:schemeClr val="tx1"/>
                </a:solidFill>
              </a:rPr>
              <a:t> ze státní správy a samosprávy)</a:t>
            </a:r>
          </a:p>
          <a:p>
            <a:r>
              <a:rPr lang="cs-CZ" dirty="0">
                <a:solidFill>
                  <a:schemeClr val="tx1"/>
                </a:solidFill>
              </a:rPr>
              <a:t>poradenství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pomoc uživatelům s řešením konkrétních problémů</a:t>
            </a:r>
          </a:p>
          <a:p>
            <a:pPr lvl="1"/>
            <a:r>
              <a:rPr lang="cs-CZ" altLang="cs-CZ" dirty="0"/>
              <a:t>např. pomoc při vyhledávání DB, jak správně citovat, jak psát odborné práce,...</a:t>
            </a:r>
          </a:p>
          <a:p>
            <a:pPr lvl="1"/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C609E9FA-BDDE-45C4-8F5E-974D4208D2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7737E529-E43B-4948-B3C4-7F6B806FCC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4039273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28CD684-3392-4AD6-9C18-8E007F89DF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Informace z vnějších zdrojů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D7C0D60-41D5-4AE9-BC64-9639EA8662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primárně z volně dostupných zdrojů</a:t>
            </a:r>
          </a:p>
          <a:p>
            <a:r>
              <a:rPr lang="cs-CZ" dirty="0"/>
              <a:t>zejména informace ze státní správy a samosprávy</a:t>
            </a:r>
          </a:p>
          <a:p>
            <a:pPr lvl="1"/>
            <a:r>
              <a:rPr lang="cs-CZ" dirty="0"/>
              <a:t>např. fungování samosprávy, hlasování, legislativa apod.</a:t>
            </a:r>
          </a:p>
          <a:p>
            <a:r>
              <a:rPr lang="cs-CZ" dirty="0"/>
              <a:t>proto nutný internet v knihovnách</a:t>
            </a:r>
          </a:p>
        </p:txBody>
      </p:sp>
    </p:spTree>
    <p:extLst>
      <p:ext uri="{BB962C8B-B14F-4D97-AF65-F5344CB8AC3E}">
        <p14:creationId xmlns:p14="http://schemas.microsoft.com/office/powerpoint/2010/main" val="21727514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6F91663-5179-4324-B598-2E9A6B900C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>
                <a:hlinkClick r:id="rId2"/>
              </a:rPr>
              <a:t>Ptejte se knihovny</a:t>
            </a:r>
            <a:endParaRPr lang="cs-CZ" alt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8CDD28E-08D2-4987-A0DE-40D523ECAB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služba NKP</a:t>
            </a:r>
          </a:p>
          <a:p>
            <a:r>
              <a:rPr lang="cs-CZ" dirty="0"/>
              <a:t>odpověď formou e-mailu do 48 hodin</a:t>
            </a:r>
          </a:p>
          <a:p>
            <a:r>
              <a:rPr lang="cs-CZ" dirty="0"/>
              <a:t>doplněno o zdroje</a:t>
            </a:r>
          </a:p>
          <a:p>
            <a:r>
              <a:rPr lang="cs-CZ" dirty="0"/>
              <a:t>lze se ptát na cokoliv</a:t>
            </a:r>
          </a:p>
          <a:p>
            <a:r>
              <a:rPr lang="cs-CZ" dirty="0"/>
              <a:t>odpovědi uloženy na jejich webu + vyhledávání</a:t>
            </a:r>
          </a:p>
        </p:txBody>
      </p:sp>
      <p:pic>
        <p:nvPicPr>
          <p:cNvPr id="33794" name="Picture 2">
            <a:extLst>
              <a:ext uri="{FF2B5EF4-FFF2-40B4-BE49-F238E27FC236}">
                <a16:creationId xmlns:a16="http://schemas.microsoft.com/office/drawing/2014/main" id="{E3C1157C-0384-4DB6-AAD4-94C056567A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1080" y="718661"/>
            <a:ext cx="2514600" cy="752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312055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1172754-04ED-473D-9D69-772351603A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Přístup k internetu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42B37AF-0DF7-4BB9-AA29-091DAD328C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vychází ze zákona</a:t>
            </a:r>
          </a:p>
          <a:p>
            <a:r>
              <a:rPr lang="cs-CZ" dirty="0"/>
              <a:t>každá knihovna by měla nabízet bezplatný internet</a:t>
            </a:r>
          </a:p>
          <a:p>
            <a:r>
              <a:rPr lang="cs-CZ" dirty="0"/>
              <a:t>aktuálně důraz na vysokorychlostní internet (viz Koncepce rozvoje knihoven)</a:t>
            </a:r>
          </a:p>
        </p:txBody>
      </p:sp>
    </p:spTree>
    <p:extLst>
      <p:ext uri="{BB962C8B-B14F-4D97-AF65-F5344CB8AC3E}">
        <p14:creationId xmlns:p14="http://schemas.microsoft.com/office/powerpoint/2010/main" val="344509177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5A2D308-34EF-4D44-B305-92DA05757B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Písemné rešerše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DC57836-F03F-4DEC-8BC8-6A9D1513AE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56816"/>
            <a:ext cx="10058400" cy="4352544"/>
          </a:xfrm>
        </p:spPr>
        <p:txBody>
          <a:bodyPr/>
          <a:lstStyle/>
          <a:p>
            <a:r>
              <a:rPr lang="cs-CZ" dirty="0"/>
              <a:t>volitelná služba</a:t>
            </a:r>
          </a:p>
          <a:p>
            <a:r>
              <a:rPr lang="cs-CZ" dirty="0"/>
              <a:t>soupis zdrojů na dané téma </a:t>
            </a:r>
          </a:p>
          <a:p>
            <a:r>
              <a:rPr lang="cs-CZ" dirty="0"/>
              <a:t>souhrn faktografických informací</a:t>
            </a:r>
          </a:p>
          <a:p>
            <a:r>
              <a:rPr lang="cs-CZ" dirty="0"/>
              <a:t>obvykle placená služba</a:t>
            </a:r>
          </a:p>
          <a:p>
            <a:pPr lvl="1"/>
            <a:r>
              <a:rPr lang="cs-CZ" dirty="0"/>
              <a:t>některé knihovny nabízejí zdarma pro určité skupiny uživatelů (např. pro akademiky apod.)</a:t>
            </a:r>
          </a:p>
          <a:p>
            <a:r>
              <a:rPr lang="cs-CZ" dirty="0"/>
              <a:t>formální podoba – dříve norma ČSN ISO 01 01 98</a:t>
            </a:r>
          </a:p>
        </p:txBody>
      </p:sp>
    </p:spTree>
    <p:extLst>
      <p:ext uri="{BB962C8B-B14F-4D97-AF65-F5344CB8AC3E}">
        <p14:creationId xmlns:p14="http://schemas.microsoft.com/office/powerpoint/2010/main" val="324019614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70D15E1-06F1-43C2-947E-C30B7B9796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Druhy rešerší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BEC4A68-380A-49AC-8036-E6C1840132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jednorázové</a:t>
            </a:r>
          </a:p>
          <a:p>
            <a:pPr lvl="1"/>
            <a:r>
              <a:rPr lang="cs-CZ" dirty="0"/>
              <a:t>provedou se 1x na téma zadané uživatelem</a:t>
            </a:r>
          </a:p>
          <a:p>
            <a:r>
              <a:rPr lang="cs-CZ" dirty="0"/>
              <a:t>opakované</a:t>
            </a:r>
          </a:p>
          <a:p>
            <a:pPr lvl="1"/>
            <a:r>
              <a:rPr lang="cs-CZ" dirty="0"/>
              <a:t>navazují na předchozí rešerše</a:t>
            </a:r>
          </a:p>
          <a:p>
            <a:r>
              <a:rPr lang="cs-CZ" dirty="0"/>
              <a:t>průběžné </a:t>
            </a:r>
          </a:p>
          <a:p>
            <a:pPr lvl="1"/>
            <a:r>
              <a:rPr lang="cs-CZ" dirty="0"/>
              <a:t>realizují se pravidelně v určených intervalech</a:t>
            </a:r>
          </a:p>
          <a:p>
            <a:pPr lvl="1"/>
            <a:r>
              <a:rPr lang="cs-CZ" dirty="0"/>
              <a:t>dříve tzv. výstřižková služba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1630222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866C124-00EF-4E41-BB41-5AE2F65921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Vzdělávací a kulturní akce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C11AB67-277C-4A28-9331-172A6F5C2B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56816"/>
            <a:ext cx="10058400" cy="4276836"/>
          </a:xfrm>
        </p:spPr>
        <p:txBody>
          <a:bodyPr>
            <a:normAutofit/>
          </a:bodyPr>
          <a:lstStyle/>
          <a:p>
            <a:r>
              <a:rPr lang="cs-CZ" dirty="0"/>
              <a:t>akademické</a:t>
            </a:r>
          </a:p>
          <a:p>
            <a:pPr lvl="1"/>
            <a:r>
              <a:rPr lang="cs-CZ" dirty="0"/>
              <a:t>důraz na informační vzdělávání</a:t>
            </a:r>
          </a:p>
          <a:p>
            <a:pPr lvl="1"/>
            <a:r>
              <a:rPr lang="cs-CZ" dirty="0"/>
              <a:t>kurzy, školení, pronikání do výuky, individuální konzultace</a:t>
            </a:r>
          </a:p>
          <a:p>
            <a:pPr lvl="1"/>
            <a:r>
              <a:rPr lang="cs-CZ" dirty="0"/>
              <a:t>podpora vědy a výzkumu, knihovník součástí výzkumných týmů</a:t>
            </a:r>
          </a:p>
          <a:p>
            <a:r>
              <a:rPr lang="cs-CZ" dirty="0"/>
              <a:t>základní</a:t>
            </a:r>
          </a:p>
          <a:p>
            <a:pPr lvl="1"/>
            <a:r>
              <a:rPr lang="cs-CZ" dirty="0"/>
              <a:t>důraz na čtenářství, počítačovou a informační gramotnost</a:t>
            </a:r>
          </a:p>
          <a:p>
            <a:pPr lvl="1"/>
            <a:r>
              <a:rPr lang="cs-CZ" dirty="0"/>
              <a:t>orientace na kulturní akce, výstavy, soutěže,…</a:t>
            </a:r>
          </a:p>
          <a:p>
            <a:pPr lvl="1"/>
            <a:r>
              <a:rPr lang="cs-CZ" dirty="0"/>
              <a:t>akce pro děti, spolupráce se školami</a:t>
            </a:r>
          </a:p>
        </p:txBody>
      </p:sp>
    </p:spTree>
    <p:extLst>
      <p:ext uri="{BB962C8B-B14F-4D97-AF65-F5344CB8AC3E}">
        <p14:creationId xmlns:p14="http://schemas.microsoft.com/office/powerpoint/2010/main" val="105413625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6000"/>
                <a:shade val="99000"/>
                <a:satMod val="140000"/>
              </a:schemeClr>
            </a:gs>
            <a:gs pos="65000">
              <a:schemeClr val="bg1">
                <a:tint val="100000"/>
                <a:shade val="80000"/>
                <a:satMod val="130000"/>
              </a:schemeClr>
            </a:gs>
            <a:gs pos="100000">
              <a:schemeClr val="bg1">
                <a:tint val="100000"/>
                <a:shade val="48000"/>
                <a:satMod val="120000"/>
              </a:scheme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Děvče, Žena, Číst, Kniha, Sit, Příroda, Řeka, Učit">
            <a:extLst>
              <a:ext uri="{FF2B5EF4-FFF2-40B4-BE49-F238E27FC236}">
                <a16:creationId xmlns:a16="http://schemas.microsoft.com/office/drawing/2014/main" id="{5DE99A0D-89F1-4608-A067-6C4414E8CA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59" b="4072"/>
          <a:stretch/>
        </p:blipFill>
        <p:spPr bwMode="auto">
          <a:xfrm>
            <a:off x="20" y="10"/>
            <a:ext cx="12191980" cy="6857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1988" name="Straight Connector 134">
            <a:extLst>
              <a:ext uri="{FF2B5EF4-FFF2-40B4-BE49-F238E27FC236}">
                <a16:creationId xmlns:a16="http://schemas.microsoft.com/office/drawing/2014/main" id="{327CAB8F-A0BA-4128-8B2F-EC1879A167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2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Nadpis 1">
            <a:extLst>
              <a:ext uri="{FF2B5EF4-FFF2-40B4-BE49-F238E27FC236}">
                <a16:creationId xmlns:a16="http://schemas.microsoft.com/office/drawing/2014/main" id="{C28548A8-0E48-4C06-9C11-1FE692056A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/>
              <a:t>Čtenářství</a:t>
            </a:r>
          </a:p>
        </p:txBody>
      </p:sp>
      <p:sp>
        <p:nvSpPr>
          <p:cNvPr id="41990" name="Rectangle 136">
            <a:extLst>
              <a:ext uri="{FF2B5EF4-FFF2-40B4-BE49-F238E27FC236}">
                <a16:creationId xmlns:a16="http://schemas.microsoft.com/office/drawing/2014/main" id="{C672EAF5-5470-4BA7-B932-B6C0D09E7F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991" name="Rectangle 138">
            <a:extLst>
              <a:ext uri="{FF2B5EF4-FFF2-40B4-BE49-F238E27FC236}">
                <a16:creationId xmlns:a16="http://schemas.microsoft.com/office/drawing/2014/main" id="{94620B5C-0452-4C14-93BC-D29D4DD20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" name="Zástupný obsah 2">
            <a:extLst>
              <a:ext uri="{FF2B5EF4-FFF2-40B4-BE49-F238E27FC236}">
                <a16:creationId xmlns:a16="http://schemas.microsoft.com/office/drawing/2014/main" id="{8ADF9677-3731-4516-972D-CE19CE2180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56816"/>
            <a:ext cx="10058400" cy="3912278"/>
          </a:xfrm>
        </p:spPr>
        <p:txBody>
          <a:bodyPr>
            <a:normAutofit fontScale="92500"/>
          </a:bodyPr>
          <a:lstStyle/>
          <a:p>
            <a:r>
              <a:rPr lang="cs-CZ" altLang="cs-CZ" dirty="0"/>
              <a:t>aktivní vztah k četbě a literatuře</a:t>
            </a:r>
          </a:p>
          <a:p>
            <a:r>
              <a:rPr lang="cs-CZ" altLang="cs-CZ" dirty="0"/>
              <a:t>důležitý faktor kultivace a socializace jedince</a:t>
            </a:r>
          </a:p>
          <a:p>
            <a:pPr lvl="1"/>
            <a:r>
              <a:rPr lang="cs-CZ" altLang="cs-CZ" dirty="0">
                <a:sym typeface="Wingdings" pitchFamily="2" charset="2"/>
              </a:rPr>
              <a:t>částečně ovlivňuje vzdělanost národa </a:t>
            </a:r>
          </a:p>
          <a:p>
            <a:r>
              <a:rPr lang="cs-CZ" altLang="cs-CZ" dirty="0">
                <a:sym typeface="Wingdings" pitchFamily="2" charset="2"/>
              </a:rPr>
              <a:t>čtenářská gramotnost </a:t>
            </a:r>
          </a:p>
          <a:p>
            <a:pPr lvl="1"/>
            <a:r>
              <a:rPr lang="cs-CZ" altLang="cs-CZ" dirty="0">
                <a:sym typeface="Wingdings" pitchFamily="2" charset="2"/>
              </a:rPr>
              <a:t>schopnost porozumět psanému textu, přemýšlet o něm a používat jej k dosahování určitých cílů, k rozvoji vlastních schopností a vědomostí a k aktivnímu začlenění do života společnosti </a:t>
            </a:r>
            <a:r>
              <a:rPr lang="cs-CZ" altLang="cs-CZ" sz="1800" dirty="0">
                <a:sym typeface="Wingdings" pitchFamily="2" charset="2"/>
              </a:rPr>
              <a:t>(</a:t>
            </a:r>
            <a:r>
              <a:rPr lang="cs-CZ" altLang="cs-CZ" sz="1800" b="1" dirty="0">
                <a:sym typeface="Wingdings" pitchFamily="2" charset="2"/>
                <a:hlinkClick r:id="rId3"/>
              </a:rPr>
              <a:t>I. Procházková</a:t>
            </a:r>
            <a:r>
              <a:rPr lang="cs-CZ" altLang="cs-CZ" sz="1800" dirty="0">
                <a:sym typeface="Wingdings" pitchFamily="2" charset="2"/>
              </a:rPr>
              <a:t>)</a:t>
            </a:r>
          </a:p>
          <a:p>
            <a:r>
              <a:rPr lang="cs-CZ" altLang="cs-CZ" dirty="0">
                <a:sym typeface="Wingdings" pitchFamily="2" charset="2"/>
              </a:rPr>
              <a:t>podpora čtenářství = </a:t>
            </a:r>
            <a:r>
              <a:rPr lang="cs-CZ" altLang="cs-CZ" dirty="0"/>
              <a:t>získat děti i dospělé pro četbu</a:t>
            </a:r>
            <a:endParaRPr lang="cs-CZ" altLang="cs-CZ" dirty="0">
              <a:sym typeface="Wingdings" pitchFamily="2" charset="2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045073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C33BF9DD-8A45-4EEE-B231-0A14D322E5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81B0110-BD71-436B-9A7E-E054B16D67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4771" y="634946"/>
            <a:ext cx="6574972" cy="1450757"/>
          </a:xfrm>
        </p:spPr>
        <p:txBody>
          <a:bodyPr>
            <a:normAutofit/>
          </a:bodyPr>
          <a:lstStyle/>
          <a:p>
            <a:r>
              <a:rPr lang="cs-CZ" dirty="0"/>
              <a:t>Výzkumy čtenářství</a:t>
            </a:r>
          </a:p>
        </p:txBody>
      </p:sp>
      <p:pic>
        <p:nvPicPr>
          <p:cNvPr id="37890" name="Picture 2" descr="Rodina, škola, knihovna - Náš vztah ke čtení a co ho ovlivňuje (2018) obálka knihy">
            <a:extLst>
              <a:ext uri="{FF2B5EF4-FFF2-40B4-BE49-F238E27FC236}">
                <a16:creationId xmlns:a16="http://schemas.microsoft.com/office/drawing/2014/main" id="{E4908229-70BE-42C6-A998-B6A89EA434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4237" y="640081"/>
            <a:ext cx="3700839" cy="5314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9020DCC9-F851-4562-BB20-1AB3C51BF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74770" y="2086188"/>
            <a:ext cx="608976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E624612-2E04-4D28-80A0-E1C829B02E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4769" y="2198914"/>
            <a:ext cx="6574973" cy="3670180"/>
          </a:xfrm>
        </p:spPr>
        <p:txBody>
          <a:bodyPr>
            <a:normAutofit/>
          </a:bodyPr>
          <a:lstStyle/>
          <a:p>
            <a:r>
              <a:rPr lang="cs-CZ" dirty="0"/>
              <a:t>výzkumy čtenářství prof. Trávníčka</a:t>
            </a:r>
          </a:p>
          <a:p>
            <a:pPr lvl="1"/>
            <a:r>
              <a:rPr lang="cs-CZ" sz="2600" b="0" i="0" dirty="0">
                <a:effectLst/>
                <a:latin typeface="LatoWeb"/>
              </a:rPr>
              <a:t>od roku 2010, kontinuita</a:t>
            </a:r>
          </a:p>
          <a:p>
            <a:pPr lvl="1"/>
            <a:r>
              <a:rPr lang="cs-CZ" sz="2600" b="0" i="0" dirty="0">
                <a:effectLst/>
                <a:latin typeface="LatoWeb"/>
              </a:rPr>
              <a:t>TRÁVNÍČEK, Jiří. </a:t>
            </a:r>
            <a:r>
              <a:rPr lang="cs-CZ" sz="2600" b="0" i="1" dirty="0">
                <a:effectLst/>
                <a:latin typeface="LatoWeb"/>
              </a:rPr>
              <a:t>Rodina, škola, knihovna: náš vztah ke čtení a co ho ovlivňuje (2018)</a:t>
            </a:r>
            <a:r>
              <a:rPr lang="cs-CZ" sz="2600" b="0" i="0" dirty="0">
                <a:effectLst/>
                <a:latin typeface="LatoWeb"/>
              </a:rPr>
              <a:t>. Brno: Host, 2019. ISBN 978-80-7577-994-6. </a:t>
            </a:r>
            <a:r>
              <a:rPr lang="cs-CZ" sz="2000" b="0" i="0" dirty="0">
                <a:effectLst/>
                <a:latin typeface="LatoWeb"/>
                <a:hlinkClick r:id="rId3"/>
              </a:rPr>
              <a:t>Zjistit dostupnost</a:t>
            </a:r>
            <a:endParaRPr lang="cs-CZ" sz="2600" dirty="0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D5FBCAC9-BD8B-4F3B-AD74-EF37D42113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9556C5A8-AD7E-4CE7-87BE-9EA3B5E178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63869809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F1558A8-032C-4416-BA25-3BDE66953D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Podpora čtenářství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BEF8A9EF-F2B8-4A92-83A4-50DBD0F560A8}"/>
              </a:ext>
            </a:extLst>
          </p:cNvPr>
          <p:cNvSpPr txBox="1"/>
          <p:nvPr/>
        </p:nvSpPr>
        <p:spPr>
          <a:xfrm>
            <a:off x="7497762" y="6425606"/>
            <a:ext cx="2581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bg1"/>
                </a:solidFill>
              </a:rPr>
              <a:t>Zdroj grafů: </a:t>
            </a:r>
            <a:r>
              <a:rPr lang="cs-CZ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web ČT24</a:t>
            </a:r>
            <a:endParaRPr lang="cs-CZ" dirty="0">
              <a:solidFill>
                <a:schemeClr val="bg1"/>
              </a:solidFill>
            </a:endParaRPr>
          </a:p>
        </p:txBody>
      </p:sp>
      <p:pic>
        <p:nvPicPr>
          <p:cNvPr id="35842" name="Picture 2">
            <a:extLst>
              <a:ext uri="{FF2B5EF4-FFF2-40B4-BE49-F238E27FC236}">
                <a16:creationId xmlns:a16="http://schemas.microsoft.com/office/drawing/2014/main" id="{C816795D-B728-42B6-8D67-FFD7AD12BF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130" y="1949470"/>
            <a:ext cx="7486650" cy="416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10070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72AB3DA-7F85-4EB3-A2DE-4306B07055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Bezplatné služby???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A9AFE7D-18B3-4BB6-8F35-FD9DCBB1CF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/>
              <a:t>půjčování audio a video</a:t>
            </a:r>
          </a:p>
          <a:p>
            <a:r>
              <a:rPr lang="cs-CZ" altLang="cs-CZ" dirty="0"/>
              <a:t>náklady na MVS</a:t>
            </a:r>
          </a:p>
          <a:p>
            <a:r>
              <a:rPr lang="cs-CZ" altLang="cs-CZ" dirty="0"/>
              <a:t>poplatky za MMVS</a:t>
            </a:r>
          </a:p>
          <a:p>
            <a:r>
              <a:rPr lang="cs-CZ" altLang="cs-CZ" dirty="0"/>
              <a:t>poplatky za registraci</a:t>
            </a:r>
          </a:p>
          <a:p>
            <a:r>
              <a:rPr lang="cs-CZ" altLang="cs-CZ" dirty="0"/>
              <a:t>poplatky za kopie/tisk/skenování</a:t>
            </a:r>
          </a:p>
        </p:txBody>
      </p:sp>
    </p:spTree>
    <p:extLst>
      <p:ext uri="{BB962C8B-B14F-4D97-AF65-F5344CB8AC3E}">
        <p14:creationId xmlns:p14="http://schemas.microsoft.com/office/powerpoint/2010/main" val="216219489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F1558A8-032C-4416-BA25-3BDE66953D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Podpora čtenářství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BEF8A9EF-F2B8-4A92-83A4-50DBD0F560A8}"/>
              </a:ext>
            </a:extLst>
          </p:cNvPr>
          <p:cNvSpPr txBox="1"/>
          <p:nvPr/>
        </p:nvSpPr>
        <p:spPr>
          <a:xfrm>
            <a:off x="7497762" y="6425606"/>
            <a:ext cx="2581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bg1"/>
                </a:solidFill>
              </a:rPr>
              <a:t>Zdroj grafů: </a:t>
            </a:r>
            <a:r>
              <a:rPr lang="cs-CZ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web ČT24</a:t>
            </a:r>
            <a:endParaRPr lang="cs-CZ" dirty="0">
              <a:solidFill>
                <a:schemeClr val="bg1"/>
              </a:solidFill>
            </a:endParaRPr>
          </a:p>
        </p:txBody>
      </p:sp>
      <p:pic>
        <p:nvPicPr>
          <p:cNvPr id="34820" name="Picture 4">
            <a:extLst>
              <a:ext uri="{FF2B5EF4-FFF2-40B4-BE49-F238E27FC236}">
                <a16:creationId xmlns:a16="http://schemas.microsoft.com/office/drawing/2014/main" id="{B05D5531-2990-4323-A871-30DFB8C065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2328" y="1955503"/>
            <a:ext cx="7439025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982505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F1558A8-032C-4416-BA25-3BDE66953D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Podpora čtenářství</a:t>
            </a:r>
          </a:p>
        </p:txBody>
      </p:sp>
      <p:pic>
        <p:nvPicPr>
          <p:cNvPr id="34818" name="Picture 2">
            <a:extLst>
              <a:ext uri="{FF2B5EF4-FFF2-40B4-BE49-F238E27FC236}">
                <a16:creationId xmlns:a16="http://schemas.microsoft.com/office/drawing/2014/main" id="{60B063DC-7D82-470C-B75B-64C10FDC42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7992" y="1944144"/>
            <a:ext cx="7429500" cy="416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BEF8A9EF-F2B8-4A92-83A4-50DBD0F560A8}"/>
              </a:ext>
            </a:extLst>
          </p:cNvPr>
          <p:cNvSpPr txBox="1"/>
          <p:nvPr/>
        </p:nvSpPr>
        <p:spPr>
          <a:xfrm>
            <a:off x="7497762" y="6425606"/>
            <a:ext cx="2581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bg1"/>
                </a:solidFill>
              </a:rPr>
              <a:t>Zdroj grafů: </a:t>
            </a:r>
            <a:r>
              <a:rPr lang="cs-CZ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web ČT24</a:t>
            </a:r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674585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1EA2893-3720-4991-9092-0D0A3DC3E8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Mezinárodní výzkumy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6D2A087-4FDE-415B-812D-87357355FD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56815"/>
            <a:ext cx="10058400" cy="4267003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</a:pPr>
            <a:r>
              <a:rPr lang="cs-CZ" altLang="cs-CZ" dirty="0">
                <a:hlinkClick r:id="rId2"/>
              </a:rPr>
              <a:t>PISA</a:t>
            </a:r>
            <a:endParaRPr lang="cs-CZ" altLang="cs-CZ" dirty="0"/>
          </a:p>
          <a:p>
            <a:pPr lvl="1">
              <a:lnSpc>
                <a:spcPct val="90000"/>
              </a:lnSpc>
            </a:pPr>
            <a:r>
              <a:rPr lang="cs-CZ" altLang="cs-CZ" dirty="0"/>
              <a:t>mezinárodní projekt OECD (</a:t>
            </a:r>
            <a:r>
              <a:rPr lang="en-US" altLang="cs-CZ" dirty="0"/>
              <a:t>&gt;60</a:t>
            </a:r>
            <a:r>
              <a:rPr lang="cs-CZ" altLang="cs-CZ" dirty="0"/>
              <a:t> zemí)</a:t>
            </a:r>
          </a:p>
          <a:p>
            <a:pPr lvl="1">
              <a:lnSpc>
                <a:spcPct val="90000"/>
              </a:lnSpc>
            </a:pPr>
            <a:r>
              <a:rPr lang="cs-CZ" altLang="cs-CZ" dirty="0"/>
              <a:t>orientace na žáky ZŠ (15 let)</a:t>
            </a:r>
          </a:p>
          <a:p>
            <a:pPr lvl="1">
              <a:lnSpc>
                <a:spcPct val="90000"/>
              </a:lnSpc>
            </a:pPr>
            <a:r>
              <a:rPr lang="cs-CZ" altLang="cs-CZ" dirty="0"/>
              <a:t>oblast čtenářské, matematické a přírodovědné gramotnosti</a:t>
            </a:r>
          </a:p>
          <a:p>
            <a:pPr lvl="1">
              <a:lnSpc>
                <a:spcPct val="90000"/>
              </a:lnSpc>
            </a:pPr>
            <a:r>
              <a:rPr lang="cs-CZ" altLang="cs-CZ" dirty="0"/>
              <a:t>srovnání úspěšnosti a efektivity vzdělávacích systémů zapojených zemí</a:t>
            </a:r>
          </a:p>
          <a:p>
            <a:pPr>
              <a:lnSpc>
                <a:spcPct val="110000"/>
              </a:lnSpc>
            </a:pPr>
            <a:r>
              <a:rPr lang="cs-CZ" altLang="cs-CZ" dirty="0">
                <a:hlinkClick r:id="rId3"/>
              </a:rPr>
              <a:t>PIAAC</a:t>
            </a:r>
            <a:endParaRPr lang="cs-CZ" altLang="cs-CZ" dirty="0"/>
          </a:p>
          <a:p>
            <a:pPr lvl="1">
              <a:lnSpc>
                <a:spcPct val="90000"/>
              </a:lnSpc>
            </a:pPr>
            <a:r>
              <a:rPr lang="cs-CZ" altLang="cs-CZ" dirty="0"/>
              <a:t>mezinárodní projekt OECD</a:t>
            </a:r>
          </a:p>
          <a:p>
            <a:pPr lvl="1">
              <a:lnSpc>
                <a:spcPct val="90000"/>
              </a:lnSpc>
            </a:pPr>
            <a:r>
              <a:rPr lang="cs-CZ" altLang="cs-CZ" dirty="0"/>
              <a:t>hodnocení úrovně funkční gramotnosti</a:t>
            </a:r>
          </a:p>
          <a:p>
            <a:pPr lvl="1">
              <a:lnSpc>
                <a:spcPct val="90000"/>
              </a:lnSpc>
            </a:pPr>
            <a:r>
              <a:rPr lang="cs-CZ" altLang="cs-CZ" dirty="0"/>
              <a:t>připravenost na život v moderní společnosti</a:t>
            </a:r>
          </a:p>
          <a:p>
            <a:pPr lvl="1">
              <a:lnSpc>
                <a:spcPct val="90000"/>
              </a:lnSpc>
            </a:pPr>
            <a:r>
              <a:rPr lang="cs-CZ" altLang="cs-CZ" dirty="0"/>
              <a:t>cílová skupina dospělí (16–64 let)</a:t>
            </a:r>
          </a:p>
        </p:txBody>
      </p:sp>
    </p:spTree>
    <p:extLst>
      <p:ext uri="{BB962C8B-B14F-4D97-AF65-F5344CB8AC3E}">
        <p14:creationId xmlns:p14="http://schemas.microsoft.com/office/powerpoint/2010/main" val="13543813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FFDB9AD-CAC6-4E17-8BC0-BB3965C76F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Mezinárodní výzkumy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92480ED-F33C-4D03-A250-599EABB517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>
                <a:hlinkClick r:id="rId2"/>
              </a:rPr>
              <a:t>PIRLS</a:t>
            </a:r>
            <a:endParaRPr lang="cs-CZ" altLang="cs-CZ" dirty="0"/>
          </a:p>
          <a:p>
            <a:pPr lvl="1"/>
            <a:r>
              <a:rPr lang="cs-CZ" altLang="cs-CZ" dirty="0"/>
              <a:t>mezinárodní projekt </a:t>
            </a:r>
            <a:r>
              <a:rPr lang="cs-CZ" altLang="cs-CZ" dirty="0">
                <a:hlinkClick r:id="rId3"/>
              </a:rPr>
              <a:t>IEA</a:t>
            </a:r>
            <a:endParaRPr lang="cs-CZ" altLang="cs-CZ" dirty="0"/>
          </a:p>
          <a:p>
            <a:pPr lvl="1"/>
            <a:r>
              <a:rPr lang="cs-CZ" altLang="cs-CZ" dirty="0"/>
              <a:t>orientace na žáky 4. tříd ZŠ</a:t>
            </a:r>
          </a:p>
          <a:p>
            <a:pPr lvl="1"/>
            <a:r>
              <a:rPr lang="cs-CZ" altLang="cs-CZ" dirty="0"/>
              <a:t>oblasti čtenářské gramotnosti</a:t>
            </a:r>
          </a:p>
        </p:txBody>
      </p:sp>
    </p:spTree>
    <p:extLst>
      <p:ext uri="{BB962C8B-B14F-4D97-AF65-F5344CB8AC3E}">
        <p14:creationId xmlns:p14="http://schemas.microsoft.com/office/powerpoint/2010/main" val="237171946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5906" name="Rectangle 18"/>
          <p:cNvSpPr>
            <a:spLocks noGrp="1" noChangeArrowheads="1"/>
          </p:cNvSpPr>
          <p:nvPr>
            <p:ph type="title" sz="quarter"/>
          </p:nvPr>
        </p:nvSpPr>
        <p:spPr>
          <a:xfrm>
            <a:off x="1184174" y="958850"/>
            <a:ext cx="10369549" cy="782074"/>
          </a:xfrm>
        </p:spPr>
        <p:txBody>
          <a:bodyPr>
            <a:noAutofit/>
          </a:bodyPr>
          <a:lstStyle/>
          <a:p>
            <a:r>
              <a:rPr lang="cs-CZ" altLang="cs-CZ" b="1" dirty="0"/>
              <a:t>Projekty zaměřené na čtenářství</a:t>
            </a:r>
          </a:p>
        </p:txBody>
      </p:sp>
      <p:graphicFrame>
        <p:nvGraphicFramePr>
          <p:cNvPr id="805897" name="Object 9">
            <a:hlinkClick r:id="rId3"/>
          </p:cNvPr>
          <p:cNvGraphicFramePr>
            <a:graphicFrameLocks noGrp="1" noChangeAspect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044430378"/>
              </p:ext>
            </p:extLst>
          </p:nvPr>
        </p:nvGraphicFramePr>
        <p:xfrm>
          <a:off x="3365500" y="3720615"/>
          <a:ext cx="2514600" cy="704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Image" r:id="rId4" imgW="3809524" imgH="1066291" progId="Photoshop.Image.8">
                  <p:embed/>
                </p:oleObj>
              </mc:Choice>
              <mc:Fallback>
                <p:oleObj name="Image" r:id="rId4" imgW="3809524" imgH="1066291" progId="Photoshop.Image.8">
                  <p:embed/>
                  <p:pic>
                    <p:nvPicPr>
                      <p:cNvPr id="805897" name="Object 9">
                        <a:hlinkClick r:id="" action="ppaction://noaction"/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65500" y="3720615"/>
                        <a:ext cx="2514600" cy="704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5905" name="Object 17">
            <a:hlinkClick r:id="rId6"/>
          </p:cNvPr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555352923"/>
              </p:ext>
            </p:extLst>
          </p:nvPr>
        </p:nvGraphicFramePr>
        <p:xfrm>
          <a:off x="6456466" y="3447488"/>
          <a:ext cx="1079500" cy="633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Image" r:id="rId7" imgW="1752381" imgH="1028571" progId="Photoshop.Image.8">
                  <p:embed/>
                </p:oleObj>
              </mc:Choice>
              <mc:Fallback>
                <p:oleObj name="Image" r:id="rId7" imgW="1752381" imgH="1028571" progId="Photoshop.Image.8">
                  <p:embed/>
                  <p:pic>
                    <p:nvPicPr>
                      <p:cNvPr id="805905" name="Object 17">
                        <a:hlinkClick r:id="" action="ppaction://noaction"/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56466" y="3447488"/>
                        <a:ext cx="1079500" cy="633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5909" name="Object 21">
            <a:hlinkClick r:id="rId9"/>
          </p:cNvPr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3467944208"/>
              </p:ext>
            </p:extLst>
          </p:nvPr>
        </p:nvGraphicFramePr>
        <p:xfrm>
          <a:off x="1594644" y="4786313"/>
          <a:ext cx="2089150" cy="1306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Image" r:id="rId10" imgW="3047619" imgH="1904762" progId="Photoshop.Image.8">
                  <p:embed/>
                </p:oleObj>
              </mc:Choice>
              <mc:Fallback>
                <p:oleObj name="Image" r:id="rId10" imgW="3047619" imgH="1904762" progId="Photoshop.Image.8">
                  <p:embed/>
                  <p:pic>
                    <p:nvPicPr>
                      <p:cNvPr id="805909" name="Object 21">
                        <a:hlinkClick r:id="" action="ppaction://noaction"/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4644" y="4786313"/>
                        <a:ext cx="2089150" cy="1306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05892" name="Picture 4">
            <a:hlinkClick r:id="rId12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557" y="2012387"/>
            <a:ext cx="1871663" cy="1058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05893" name="Picture 5">
            <a:hlinkClick r:id="rId14"/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5211" y="1983607"/>
            <a:ext cx="1800225" cy="1338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05894" name="Picture 6">
            <a:hlinkClick r:id="rId16"/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1233" y="5408640"/>
            <a:ext cx="2376487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05895" name="Picture 7">
            <a:hlinkClick r:id="rId18"/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4613" y="3516313"/>
            <a:ext cx="1655762" cy="1039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05896" name="Picture 8">
            <a:hlinkClick r:id="rId20"/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7437" y="2006011"/>
            <a:ext cx="1666875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05900" name="Picture 12">
            <a:hlinkClick r:id="rId22"/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8398" y="1983607"/>
            <a:ext cx="11811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05901" name="Picture 13">
            <a:hlinkClick r:id="rId24"/>
          </p:cNvPr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4244" y="3236298"/>
            <a:ext cx="1225550" cy="75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05908" name="Picture 20">
            <a:hlinkClick r:id="rId26"/>
          </p:cNvPr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7663" y="4447611"/>
            <a:ext cx="17653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05911" name="Picture 23">
            <a:hlinkClick r:id="rId28"/>
          </p:cNvPr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5463" y="5049837"/>
            <a:ext cx="1362075" cy="97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805912" name="Object 24">
            <a:hlinkClick r:id="rId30"/>
          </p:cNvPr>
          <p:cNvGraphicFramePr>
            <a:graphicFrameLocks noGrp="1" noChangeAspect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579123296"/>
              </p:ext>
            </p:extLst>
          </p:nvPr>
        </p:nvGraphicFramePr>
        <p:xfrm>
          <a:off x="8245887" y="4286250"/>
          <a:ext cx="3094038" cy="763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Image" r:id="rId31" imgW="7453968" imgH="1841270" progId="Photoshop.Image.8">
                  <p:embed/>
                </p:oleObj>
              </mc:Choice>
              <mc:Fallback>
                <p:oleObj name="Image" r:id="rId31" imgW="7453968" imgH="1841270" progId="Photoshop.Image.8">
                  <p:embed/>
                  <p:pic>
                    <p:nvPicPr>
                      <p:cNvPr id="805912" name="Object 24">
                        <a:hlinkClick r:id="" action="ppaction://noaction"/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45887" y="4286250"/>
                        <a:ext cx="3094038" cy="763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05914" name="Picture 26">
            <a:hlinkClick r:id="rId33"/>
          </p:cNvPr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8650" y="2652738"/>
            <a:ext cx="1311275" cy="136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id="{C63A3BE9-D36E-42B5-8F41-8C0A04C5D7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Nejznámější akce na podporu čtenářství</a:t>
            </a:r>
          </a:p>
        </p:txBody>
      </p:sp>
      <p:sp>
        <p:nvSpPr>
          <p:cNvPr id="8" name="Zástupný obsah 7">
            <a:extLst>
              <a:ext uri="{FF2B5EF4-FFF2-40B4-BE49-F238E27FC236}">
                <a16:creationId xmlns:a16="http://schemas.microsoft.com/office/drawing/2014/main" id="{2B0486F7-F0E3-402F-9ED1-58A66CBA5E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pasování prvňáčků</a:t>
            </a:r>
          </a:p>
          <a:p>
            <a:r>
              <a:rPr lang="cs-CZ" dirty="0"/>
              <a:t>Už jsem čtenář – knížka pro prvňáčka</a:t>
            </a:r>
          </a:p>
          <a:p>
            <a:r>
              <a:rPr lang="cs-CZ" dirty="0"/>
              <a:t>Noc s Andersenem</a:t>
            </a:r>
          </a:p>
          <a:p>
            <a:r>
              <a:rPr lang="cs-CZ" dirty="0"/>
              <a:t>Březen - měsíc čtenářů</a:t>
            </a:r>
          </a:p>
          <a:p>
            <a:r>
              <a:rPr lang="cs-CZ" dirty="0"/>
              <a:t>autorská čtení v knihovnách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8408708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28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dirty="0"/>
              <a:t>Heslo dne...</a:t>
            </a:r>
          </a:p>
        </p:txBody>
      </p:sp>
      <p:sp>
        <p:nvSpPr>
          <p:cNvPr id="802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36955" y="1956618"/>
            <a:ext cx="8407195" cy="4188543"/>
          </a:xfrm>
        </p:spPr>
        <p:txBody>
          <a:bodyPr/>
          <a:lstStyle/>
          <a:p>
            <a:pPr algn="ctr">
              <a:buFontTx/>
              <a:buNone/>
            </a:pPr>
            <a:r>
              <a:rPr lang="cs-CZ" altLang="cs-CZ" b="1" dirty="0"/>
              <a:t>ČTĚME DĚTEM </a:t>
            </a:r>
            <a:r>
              <a:rPr lang="cs-CZ" altLang="cs-CZ" b="1" dirty="0">
                <a:solidFill>
                  <a:schemeClr val="hlink"/>
                </a:solidFill>
              </a:rPr>
              <a:t>20 MINUT</a:t>
            </a:r>
            <a:r>
              <a:rPr lang="cs-CZ" altLang="cs-CZ" b="1" dirty="0"/>
              <a:t> DENNĚ.</a:t>
            </a:r>
            <a:br>
              <a:rPr lang="cs-CZ" altLang="cs-CZ" b="1" dirty="0"/>
            </a:br>
            <a:r>
              <a:rPr lang="cs-CZ" altLang="cs-CZ" b="1" dirty="0"/>
              <a:t>KAŽDÝ DEN!</a:t>
            </a:r>
            <a:endParaRPr lang="cs-CZ" altLang="cs-CZ" dirty="0"/>
          </a:p>
        </p:txBody>
      </p:sp>
      <p:pic>
        <p:nvPicPr>
          <p:cNvPr id="8028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051" y="2852739"/>
            <a:ext cx="5832475" cy="33734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20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dirty="0"/>
              <a:t>... nebo ještě lépe...</a:t>
            </a:r>
          </a:p>
        </p:txBody>
      </p:sp>
      <p:sp>
        <p:nvSpPr>
          <p:cNvPr id="812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66988" y="1838632"/>
            <a:ext cx="7777162" cy="4974918"/>
          </a:xfrm>
        </p:spPr>
        <p:txBody>
          <a:bodyPr/>
          <a:lstStyle/>
          <a:p>
            <a:pPr algn="ctr">
              <a:buFontTx/>
              <a:buNone/>
            </a:pPr>
            <a:r>
              <a:rPr lang="cs-CZ" altLang="cs-CZ" b="1" dirty="0"/>
              <a:t>ČTĚME DĚTEM </a:t>
            </a:r>
            <a:r>
              <a:rPr lang="cs-CZ" altLang="cs-CZ" b="1" dirty="0">
                <a:solidFill>
                  <a:schemeClr val="hlink"/>
                </a:solidFill>
              </a:rPr>
              <a:t>20 MINUT</a:t>
            </a:r>
            <a:r>
              <a:rPr lang="cs-CZ" altLang="cs-CZ" b="1" dirty="0"/>
              <a:t> DENNĚ.</a:t>
            </a:r>
            <a:br>
              <a:rPr lang="cs-CZ" altLang="cs-CZ" b="1" dirty="0"/>
            </a:br>
            <a:r>
              <a:rPr lang="cs-CZ" altLang="cs-CZ" b="1" dirty="0"/>
              <a:t>KAŽDÝ DEN!</a:t>
            </a:r>
            <a:endParaRPr lang="cs-CZ" altLang="cs-CZ" dirty="0"/>
          </a:p>
        </p:txBody>
      </p:sp>
      <p:sp>
        <p:nvSpPr>
          <p:cNvPr id="812039" name="Line 7"/>
          <p:cNvSpPr>
            <a:spLocks noChangeShapeType="1"/>
          </p:cNvSpPr>
          <p:nvPr/>
        </p:nvSpPr>
        <p:spPr bwMode="auto">
          <a:xfrm flipV="1">
            <a:off x="4723785" y="1834291"/>
            <a:ext cx="1512888" cy="503238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812040" name="Line 8"/>
          <p:cNvSpPr>
            <a:spLocks noChangeShapeType="1"/>
          </p:cNvSpPr>
          <p:nvPr/>
        </p:nvSpPr>
        <p:spPr bwMode="auto">
          <a:xfrm rot="2100000" flipV="1">
            <a:off x="4652349" y="1834291"/>
            <a:ext cx="1512887" cy="503238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pic>
        <p:nvPicPr>
          <p:cNvPr id="812041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5414" y="2776538"/>
            <a:ext cx="5184775" cy="3460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812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812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2039" grpId="0" animBg="1"/>
      <p:bldP spid="812040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3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dirty="0"/>
              <a:t>...třeba i takto</a:t>
            </a:r>
          </a:p>
        </p:txBody>
      </p:sp>
      <p:pic>
        <p:nvPicPr>
          <p:cNvPr id="81306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9788" y="1818966"/>
            <a:ext cx="3972423" cy="4344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B567F78-FA8A-49C8-91DA-2C3559DA98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Další zdroje ke čtenářství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F16E732-B543-430F-A13B-14F75F423E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56816"/>
            <a:ext cx="10317972" cy="3912278"/>
          </a:xfrm>
        </p:spPr>
        <p:txBody>
          <a:bodyPr>
            <a:normAutofit/>
          </a:bodyPr>
          <a:lstStyle/>
          <a:p>
            <a:r>
              <a:rPr lang="cs-CZ" altLang="cs-CZ" dirty="0">
                <a:hlinkClick r:id="rId2"/>
              </a:rPr>
              <a:t>čtenářství</a:t>
            </a:r>
            <a:r>
              <a:rPr lang="cs-CZ" altLang="cs-CZ" dirty="0"/>
              <a:t> na webu IPK NKP</a:t>
            </a:r>
          </a:p>
          <a:p>
            <a:r>
              <a:rPr lang="cs-CZ" altLang="cs-CZ" dirty="0"/>
              <a:t>web </a:t>
            </a:r>
            <a:r>
              <a:rPr lang="cs-CZ" altLang="cs-CZ" dirty="0">
                <a:hlinkClick r:id="rId3"/>
              </a:rPr>
              <a:t>Rosteme s knihou</a:t>
            </a:r>
            <a:endParaRPr lang="cs-CZ" altLang="cs-CZ" dirty="0">
              <a:hlinkClick r:id="rId4"/>
            </a:endParaRPr>
          </a:p>
          <a:p>
            <a:pPr lvl="1"/>
            <a:r>
              <a:rPr lang="cs-CZ" altLang="cs-CZ" dirty="0">
                <a:hlinkClick r:id="rId4"/>
              </a:rPr>
              <a:t>podpora čtenářství ve světě</a:t>
            </a:r>
            <a:endParaRPr lang="cs-CZ" altLang="cs-CZ" dirty="0"/>
          </a:p>
          <a:p>
            <a:r>
              <a:rPr lang="cs-CZ" altLang="cs-CZ" dirty="0"/>
              <a:t>web </a:t>
            </a:r>
            <a:r>
              <a:rPr lang="cs-CZ" altLang="cs-CZ" dirty="0">
                <a:hlinkClick r:id="rId5"/>
              </a:rPr>
              <a:t>Celé Česko čte dětem</a:t>
            </a:r>
            <a:endParaRPr lang="cs-CZ" altLang="cs-CZ" dirty="0"/>
          </a:p>
          <a:p>
            <a:r>
              <a:rPr lang="cs-CZ" altLang="cs-CZ" dirty="0"/>
              <a:t>hodnocení výzkumů PISA</a:t>
            </a:r>
          </a:p>
          <a:p>
            <a:pPr lvl="1"/>
            <a:r>
              <a:rPr lang="cs-CZ" altLang="cs-CZ" dirty="0"/>
              <a:t>KRAMPLOVÁ, I. </a:t>
            </a:r>
            <a:r>
              <a:rPr lang="cs-CZ" altLang="cs-CZ" dirty="0">
                <a:hlinkClick r:id="rId6"/>
              </a:rPr>
              <a:t>Zakroužkuj – vyber – zdůvodni</a:t>
            </a:r>
            <a:r>
              <a:rPr lang="cs-CZ" altLang="cs-CZ" dirty="0"/>
              <a:t>. Praha: ÚIV, 2011.</a:t>
            </a:r>
          </a:p>
        </p:txBody>
      </p:sp>
    </p:spTree>
    <p:extLst>
      <p:ext uri="{BB962C8B-B14F-4D97-AF65-F5344CB8AC3E}">
        <p14:creationId xmlns:p14="http://schemas.microsoft.com/office/powerpoint/2010/main" val="17902573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20B51F8-CAE9-4ABC-9722-6203C59086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Platba za služby v KZ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40B03AF-E418-474F-96BA-0CBD1D013C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z="3200" dirty="0"/>
              <a:t>(4) Provozovatel knihovny je oprávněn požadovat za poskytování knihovnických a informačních služeb, uvedených v odstavci 2 písm. a) až c), a dalších služeb úhradu </a:t>
            </a:r>
            <a:r>
              <a:rPr lang="cs-CZ" altLang="cs-CZ" sz="3200" dirty="0">
                <a:solidFill>
                  <a:schemeClr val="accent2"/>
                </a:solidFill>
              </a:rPr>
              <a:t>skutečně vynaložených nákladů</a:t>
            </a:r>
            <a:r>
              <a:rPr lang="cs-CZ" altLang="cs-CZ" sz="3200" dirty="0"/>
              <a:t>. </a:t>
            </a:r>
          </a:p>
          <a:p>
            <a:r>
              <a:rPr lang="cs-CZ" altLang="cs-CZ" sz="3200" dirty="0"/>
              <a:t>(5) Provozovatel knihovny je oprávněn požadovat úhradu nákladů vynaložených na </a:t>
            </a:r>
            <a:r>
              <a:rPr lang="cs-CZ" altLang="cs-CZ" sz="3200" dirty="0">
                <a:solidFill>
                  <a:schemeClr val="accent2"/>
                </a:solidFill>
              </a:rPr>
              <a:t>administrativní úkony</a:t>
            </a:r>
            <a:r>
              <a:rPr lang="cs-CZ" altLang="cs-CZ" sz="3200" dirty="0"/>
              <a:t> spojené s </a:t>
            </a:r>
            <a:r>
              <a:rPr lang="cs-CZ" altLang="cs-CZ" sz="3200" dirty="0">
                <a:solidFill>
                  <a:schemeClr val="accent2"/>
                </a:solidFill>
              </a:rPr>
              <a:t>evidencí uživatelů </a:t>
            </a:r>
            <a:r>
              <a:rPr lang="cs-CZ" altLang="cs-CZ" sz="3200" dirty="0"/>
              <a:t>knihovny. </a:t>
            </a:r>
          </a:p>
        </p:txBody>
      </p:sp>
    </p:spTree>
    <p:extLst>
      <p:ext uri="{BB962C8B-B14F-4D97-AF65-F5344CB8AC3E}">
        <p14:creationId xmlns:p14="http://schemas.microsoft.com/office/powerpoint/2010/main" val="186663992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25C8D2C1-DA83-420D-9635-D52CE066B5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434F74C9-6A0B-409E-AD1C-45B58BE91B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F5486A9D-1265-4B57-91E6-68E666B978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ctangle 76">
            <a:extLst>
              <a:ext uri="{FF2B5EF4-FFF2-40B4-BE49-F238E27FC236}">
                <a16:creationId xmlns:a16="http://schemas.microsoft.com/office/drawing/2014/main" id="{90AA6468-80AC-4DDF-9CFB-C7A9507E20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6" y="0"/>
            <a:ext cx="458473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375DF0B-2818-4075-A42B-B7871B93A0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40080"/>
            <a:ext cx="3659246" cy="292608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>
                <a:solidFill>
                  <a:srgbClr val="FFFFFF"/>
                </a:solidFill>
              </a:rPr>
              <a:t>Přístup k placeným zdrojům</a:t>
            </a:r>
          </a:p>
        </p:txBody>
      </p:sp>
      <p:pic>
        <p:nvPicPr>
          <p:cNvPr id="38914" name="Picture 2" descr="Knihy, Smartphone, Ruční, Ponechat, Mobilní Telefon">
            <a:extLst>
              <a:ext uri="{FF2B5EF4-FFF2-40B4-BE49-F238E27FC236}">
                <a16:creationId xmlns:a16="http://schemas.microsoft.com/office/drawing/2014/main" id="{C445BC0D-4257-446B-9221-F9DA3BD75AD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89" r="20213"/>
          <a:stretch/>
        </p:blipFill>
        <p:spPr bwMode="auto">
          <a:xfrm>
            <a:off x="4639733" y="10"/>
            <a:ext cx="7552266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" name="Rectangle 78">
            <a:extLst>
              <a:ext uri="{FF2B5EF4-FFF2-40B4-BE49-F238E27FC236}">
                <a16:creationId xmlns:a16="http://schemas.microsoft.com/office/drawing/2014/main" id="{4AB900CC-5074-4746-A1A4-AF640455BD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475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25978950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4A6D93C-BBB4-47C6-9EB9-097FE42E2E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Přístup k placeným zdrojům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17B81EC-FB35-4015-80C7-5040134984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elektronické informační zdroje (databáze)</a:t>
            </a:r>
          </a:p>
          <a:p>
            <a:pPr lvl="1"/>
            <a:r>
              <a:rPr lang="cs-CZ" dirty="0"/>
              <a:t>články, knihy, šedá literatura,… v elektronické podobě online</a:t>
            </a:r>
          </a:p>
          <a:p>
            <a:pPr lvl="1"/>
            <a:r>
              <a:rPr lang="cs-CZ" dirty="0"/>
              <a:t>lze číst přes PC a mobilní zařízení</a:t>
            </a:r>
          </a:p>
          <a:p>
            <a:pPr lvl="1"/>
            <a:r>
              <a:rPr lang="cs-CZ" dirty="0"/>
              <a:t>dostupné online</a:t>
            </a:r>
          </a:p>
          <a:p>
            <a:pPr lvl="1"/>
            <a:r>
              <a:rPr lang="cs-CZ" dirty="0"/>
              <a:t>vzdálený přístup = přihlašování</a:t>
            </a:r>
          </a:p>
          <a:p>
            <a:pPr lvl="2"/>
            <a:r>
              <a:rPr lang="cs-CZ" dirty="0" err="1"/>
              <a:t>Shibboleth</a:t>
            </a:r>
            <a:r>
              <a:rPr lang="cs-CZ" dirty="0"/>
              <a:t>, </a:t>
            </a:r>
            <a:r>
              <a:rPr lang="cs-CZ" dirty="0" err="1"/>
              <a:t>proxy</a:t>
            </a:r>
            <a:r>
              <a:rPr lang="cs-CZ" dirty="0"/>
              <a:t>, </a:t>
            </a:r>
            <a:r>
              <a:rPr lang="cs-CZ" dirty="0" err="1"/>
              <a:t>Ezproxy</a:t>
            </a:r>
            <a:r>
              <a:rPr lang="cs-CZ" dirty="0"/>
              <a:t>, IP adresy, login a heslo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2174181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27C8795-B6B0-451F-9EF8-D85DFEA948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E-knihy do knihoven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6F861F9-E45F-43F6-B37B-FFE7432261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aktivity od roku 2010</a:t>
            </a:r>
          </a:p>
          <a:p>
            <a:r>
              <a:rPr lang="cs-CZ" dirty="0"/>
              <a:t>nutná spolupráce s vydavateli</a:t>
            </a:r>
          </a:p>
          <a:p>
            <a:r>
              <a:rPr lang="cs-CZ" dirty="0"/>
              <a:t>různé obchodní modely</a:t>
            </a:r>
          </a:p>
          <a:p>
            <a:pPr lvl="1"/>
            <a:r>
              <a:rPr lang="cs-CZ" dirty="0"/>
              <a:t>roční předplatné (</a:t>
            </a:r>
            <a:r>
              <a:rPr lang="cs-CZ" dirty="0" err="1"/>
              <a:t>eBrary</a:t>
            </a:r>
            <a:r>
              <a:rPr lang="cs-CZ" dirty="0"/>
              <a:t>, Gale VRL, EBSCO)</a:t>
            </a:r>
          </a:p>
          <a:p>
            <a:pPr lvl="1"/>
            <a:r>
              <a:rPr lang="cs-CZ" dirty="0"/>
              <a:t>půjčování (</a:t>
            </a:r>
            <a:r>
              <a:rPr lang="cs-CZ" dirty="0" err="1"/>
              <a:t>Bookport</a:t>
            </a:r>
            <a:r>
              <a:rPr lang="cs-CZ" dirty="0"/>
              <a:t>, </a:t>
            </a:r>
            <a:r>
              <a:rPr lang="cs-CZ" dirty="0" err="1"/>
              <a:t>Palmknihy</a:t>
            </a:r>
            <a:r>
              <a:rPr lang="cs-CZ" dirty="0"/>
              <a:t>, </a:t>
            </a:r>
            <a:r>
              <a:rPr lang="cs-CZ" dirty="0" err="1"/>
              <a:t>Flexibooks</a:t>
            </a:r>
            <a:r>
              <a:rPr lang="cs-CZ" dirty="0"/>
              <a:t>)</a:t>
            </a:r>
          </a:p>
        </p:txBody>
      </p:sp>
      <p:pic>
        <p:nvPicPr>
          <p:cNvPr id="45058" name="Picture 2" descr="Flexibooks | K-net">
            <a:extLst>
              <a:ext uri="{FF2B5EF4-FFF2-40B4-BE49-F238E27FC236}">
                <a16:creationId xmlns:a16="http://schemas.microsoft.com/office/drawing/2014/main" id="{B81739A2-AC52-4816-87E5-2190EDD5F1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8563" y="4978399"/>
            <a:ext cx="1707339" cy="977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060" name="Picture 4" descr="Bookport | Knihy Grada">
            <a:extLst>
              <a:ext uri="{FF2B5EF4-FFF2-40B4-BE49-F238E27FC236}">
                <a16:creationId xmlns:a16="http://schemas.microsoft.com/office/drawing/2014/main" id="{1A587473-8F94-4408-BA2F-89270ECF75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48" b="13734"/>
          <a:stretch/>
        </p:blipFill>
        <p:spPr bwMode="auto">
          <a:xfrm>
            <a:off x="2236024" y="4866641"/>
            <a:ext cx="1875485" cy="1262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062" name="Picture 6" descr="Akce | Městská knihovna Frýdek-Místek">
            <a:extLst>
              <a:ext uri="{FF2B5EF4-FFF2-40B4-BE49-F238E27FC236}">
                <a16:creationId xmlns:a16="http://schemas.microsoft.com/office/drawing/2014/main" id="{13113894-C23F-4237-A72F-CB3932B511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6609" y="4722665"/>
            <a:ext cx="4114800" cy="145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789162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58DC621-80A3-4E6E-8A7B-96C5BF8F97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Zahraniční služby půjčování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6FB1928-F208-4380-9E23-6298CAB5E8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56815"/>
            <a:ext cx="10058400" cy="4247339"/>
          </a:xfrm>
        </p:spPr>
        <p:txBody>
          <a:bodyPr>
            <a:normAutofit fontScale="92500" lnSpcReduction="10000"/>
          </a:bodyPr>
          <a:lstStyle/>
          <a:p>
            <a:r>
              <a:rPr lang="cs-CZ" altLang="cs-CZ" dirty="0"/>
              <a:t>Amazon a </a:t>
            </a:r>
            <a:r>
              <a:rPr lang="cs-CZ" altLang="cs-CZ" dirty="0" err="1"/>
              <a:t>Overdrive</a:t>
            </a:r>
            <a:endParaRPr lang="cs-CZ" altLang="cs-CZ" dirty="0"/>
          </a:p>
          <a:p>
            <a:pPr lvl="1"/>
            <a:r>
              <a:rPr lang="cs-CZ" altLang="cs-CZ" dirty="0"/>
              <a:t>od roku 2002</a:t>
            </a:r>
          </a:p>
          <a:p>
            <a:pPr lvl="1"/>
            <a:r>
              <a:rPr lang="cs-CZ" altLang="cs-CZ" dirty="0"/>
              <a:t>zejména USA a další země, ne ČR</a:t>
            </a:r>
          </a:p>
          <a:p>
            <a:r>
              <a:rPr lang="cs-CZ" altLang="cs-CZ" dirty="0" err="1"/>
              <a:t>DiViBib</a:t>
            </a:r>
            <a:r>
              <a:rPr lang="cs-CZ" altLang="cs-CZ" dirty="0"/>
              <a:t> a služba </a:t>
            </a:r>
            <a:r>
              <a:rPr lang="cs-CZ" altLang="cs-CZ" dirty="0" err="1">
                <a:hlinkClick r:id="rId2"/>
              </a:rPr>
              <a:t>OnLeihe</a:t>
            </a:r>
            <a:endParaRPr lang="cs-CZ" altLang="cs-CZ" dirty="0"/>
          </a:p>
          <a:p>
            <a:pPr lvl="1"/>
            <a:r>
              <a:rPr lang="cs-CZ" altLang="cs-CZ" dirty="0"/>
              <a:t>GER, AUT, SWI</a:t>
            </a:r>
          </a:p>
          <a:p>
            <a:pPr lvl="1"/>
            <a:r>
              <a:rPr lang="cs-CZ" altLang="cs-CZ" dirty="0"/>
              <a:t>od roku 2007</a:t>
            </a:r>
          </a:p>
          <a:p>
            <a:pPr lvl="1"/>
            <a:r>
              <a:rPr lang="cs-CZ" altLang="cs-CZ" dirty="0"/>
              <a:t>předplacená služba knihovnou</a:t>
            </a:r>
          </a:p>
          <a:p>
            <a:r>
              <a:rPr lang="cs-CZ" altLang="cs-CZ" dirty="0" err="1">
                <a:hlinkClick r:id="rId3"/>
              </a:rPr>
              <a:t>OpenLibrary</a:t>
            </a:r>
            <a:endParaRPr lang="cs-CZ" altLang="cs-CZ" dirty="0"/>
          </a:p>
          <a:p>
            <a:pPr lvl="1"/>
            <a:r>
              <a:rPr lang="cs-CZ" altLang="cs-CZ" dirty="0"/>
              <a:t>volně dostupné knihy</a:t>
            </a:r>
          </a:p>
        </p:txBody>
      </p:sp>
    </p:spTree>
    <p:extLst>
      <p:ext uri="{BB962C8B-B14F-4D97-AF65-F5344CB8AC3E}">
        <p14:creationId xmlns:p14="http://schemas.microsoft.com/office/powerpoint/2010/main" val="57472310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B710F94-BB34-4D59-8AF9-B71CAB7C1B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Koncept e-</a:t>
            </a:r>
            <a:r>
              <a:rPr lang="cs-CZ" dirty="0" err="1"/>
              <a:t>prezenčky</a:t>
            </a:r>
            <a:r>
              <a:rPr lang="cs-CZ" dirty="0"/>
              <a:t> na MU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A50F2B7-1F48-4178-ADDD-8117CAE74E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56815"/>
            <a:ext cx="10058400" cy="4267003"/>
          </a:xfrm>
        </p:spPr>
        <p:txBody>
          <a:bodyPr>
            <a:normAutofit lnSpcReduction="10000"/>
          </a:bodyPr>
          <a:lstStyle/>
          <a:p>
            <a:pPr marL="449263" indent="-449263">
              <a:tabLst/>
            </a:pPr>
            <a:r>
              <a:rPr lang="cs-CZ" altLang="cs-CZ" dirty="0"/>
              <a:t>zpřístupnění literatury na PC v knihovně</a:t>
            </a:r>
          </a:p>
          <a:p>
            <a:pPr marL="449263" indent="-449263">
              <a:tabLst/>
            </a:pPr>
            <a:r>
              <a:rPr lang="cs-CZ" altLang="cs-CZ" dirty="0"/>
              <a:t>skenování vytížené literatury</a:t>
            </a:r>
          </a:p>
          <a:p>
            <a:pPr marL="449263" indent="-449263">
              <a:tabLst/>
            </a:pPr>
            <a:r>
              <a:rPr lang="cs-CZ" altLang="cs-CZ" dirty="0"/>
              <a:t>zabezpečení proti zhotovení kopie</a:t>
            </a:r>
          </a:p>
          <a:p>
            <a:pPr marL="1077913" lvl="1" indent="-446088">
              <a:tabLst/>
            </a:pPr>
            <a:r>
              <a:rPr lang="cs-CZ" altLang="cs-CZ" dirty="0"/>
              <a:t>terminálový přístup</a:t>
            </a:r>
          </a:p>
          <a:p>
            <a:pPr marL="449263" indent="-449263">
              <a:tabLst/>
            </a:pPr>
            <a:r>
              <a:rPr lang="cs-CZ" altLang="cs-CZ" dirty="0"/>
              <a:t>2009 - pilotní projekt na FSS a FF</a:t>
            </a:r>
          </a:p>
          <a:p>
            <a:pPr marL="449263" indent="-449263">
              <a:tabLst/>
            </a:pPr>
            <a:r>
              <a:rPr lang="cs-CZ" altLang="cs-CZ" dirty="0"/>
              <a:t>2010 - rozšíření na celou MU</a:t>
            </a:r>
          </a:p>
          <a:p>
            <a:pPr marL="1077913" lvl="1" indent="-446088">
              <a:tabLst/>
            </a:pPr>
            <a:r>
              <a:rPr lang="cs-CZ" altLang="cs-CZ" dirty="0"/>
              <a:t>projekt FRVŠ</a:t>
            </a:r>
          </a:p>
          <a:p>
            <a:pPr marL="452438" indent="-446088">
              <a:tabLst>
                <a:tab pos="452438" algn="l"/>
              </a:tabLst>
            </a:pPr>
            <a:r>
              <a:rPr lang="cs-CZ" altLang="cs-CZ" dirty="0"/>
              <a:t>postupně převzaly další instituce, dnes základ půjčování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37809B2A-7EB9-48B3-BDF0-311ED7B961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3712" y="775526"/>
            <a:ext cx="215265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042280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9CE6159-2B1D-4D2E-8EBF-B8D8D00EC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DNNT = díla nedostupná na trhu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040872E-0E57-415C-8191-EDF9C6B256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56815"/>
            <a:ext cx="10058400" cy="4404655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projekt NK, technické řešení ve spolupráci s MZK</a:t>
            </a:r>
          </a:p>
          <a:p>
            <a:r>
              <a:rPr lang="cs-CZ" dirty="0"/>
              <a:t>smlouva DILIA, SČKN a NK</a:t>
            </a:r>
          </a:p>
          <a:p>
            <a:r>
              <a:rPr lang="cs-CZ" dirty="0"/>
              <a:t>podmínky</a:t>
            </a:r>
          </a:p>
          <a:p>
            <a:pPr lvl="1"/>
            <a:r>
              <a:rPr lang="cs-CZ" dirty="0"/>
              <a:t>vytváří se seznam děl, která nebyly dlouho vydány, ty lze v elektronické podobě zpřístupnit</a:t>
            </a:r>
          </a:p>
          <a:p>
            <a:pPr lvl="1"/>
            <a:r>
              <a:rPr lang="cs-CZ" dirty="0"/>
              <a:t>v roce 2020 pouze knihy a časopisy do roku 1989</a:t>
            </a:r>
          </a:p>
          <a:p>
            <a:pPr lvl="1"/>
            <a:r>
              <a:rPr lang="cs-CZ" dirty="0"/>
              <a:t>v roce 2021 zvýší se limit do roku 2000</a:t>
            </a:r>
          </a:p>
          <a:p>
            <a:pPr lvl="1"/>
            <a:r>
              <a:rPr lang="cs-CZ" dirty="0"/>
              <a:t>přístupné pro čtenáře po přihlášení přes zapojené knihovny</a:t>
            </a:r>
          </a:p>
          <a:p>
            <a:pPr lvl="1"/>
            <a:r>
              <a:rPr lang="cs-CZ" dirty="0" err="1"/>
              <a:t>roznhraní</a:t>
            </a:r>
            <a:r>
              <a:rPr lang="cs-CZ" dirty="0"/>
              <a:t> NK, </a:t>
            </a:r>
            <a:r>
              <a:rPr lang="cs-CZ" dirty="0">
                <a:hlinkClick r:id="rId2"/>
              </a:rPr>
              <a:t>MZK</a:t>
            </a:r>
            <a:r>
              <a:rPr lang="cs-CZ" dirty="0"/>
              <a:t> a lze i přes Knihovny.cz</a:t>
            </a:r>
          </a:p>
          <a:p>
            <a:r>
              <a:rPr lang="cs-CZ" dirty="0"/>
              <a:t>roční odvody DILIA</a:t>
            </a:r>
          </a:p>
        </p:txBody>
      </p:sp>
    </p:spTree>
    <p:extLst>
      <p:ext uri="{BB962C8B-B14F-4D97-AF65-F5344CB8AC3E}">
        <p14:creationId xmlns:p14="http://schemas.microsoft.com/office/powerpoint/2010/main" val="1910662700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A3A211A-34DF-4B4E-A6A3-37EF6C053B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Budování digitálních knihoven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38B4E4C-8DC0-491C-86C3-1FDB235D18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49263" indent="-449263">
              <a:tabLst/>
            </a:pPr>
            <a:r>
              <a:rPr lang="cs-CZ" altLang="cs-CZ" dirty="0"/>
              <a:t>volná díla</a:t>
            </a:r>
          </a:p>
          <a:p>
            <a:pPr marL="449263" indent="-449263">
              <a:tabLst/>
            </a:pPr>
            <a:r>
              <a:rPr lang="cs-CZ" altLang="cs-CZ" dirty="0"/>
              <a:t>závěrečné práce</a:t>
            </a:r>
          </a:p>
          <a:p>
            <a:pPr marL="1077913" lvl="1" indent="-446088">
              <a:tabLst/>
            </a:pPr>
            <a:r>
              <a:rPr lang="cs-CZ" altLang="cs-CZ" dirty="0"/>
              <a:t>thesis.cz (MU a 29 dalších škol)</a:t>
            </a:r>
          </a:p>
          <a:p>
            <a:pPr marL="1077913" lvl="1" indent="-446088">
              <a:tabLst/>
            </a:pPr>
            <a:r>
              <a:rPr lang="cs-CZ" altLang="cs-CZ" dirty="0"/>
              <a:t>digitální </a:t>
            </a:r>
            <a:r>
              <a:rPr lang="cs-CZ" altLang="cs-CZ" dirty="0" err="1"/>
              <a:t>repozitáře</a:t>
            </a:r>
            <a:r>
              <a:rPr lang="cs-CZ" altLang="cs-CZ" dirty="0"/>
              <a:t> (</a:t>
            </a:r>
            <a:r>
              <a:rPr lang="cs-CZ" altLang="cs-CZ" dirty="0" err="1"/>
              <a:t>DSpace</a:t>
            </a:r>
            <a:r>
              <a:rPr lang="cs-CZ" altLang="cs-CZ" dirty="0"/>
              <a:t>)</a:t>
            </a:r>
          </a:p>
          <a:p>
            <a:pPr marL="449263" indent="-449263">
              <a:tabLst/>
            </a:pPr>
            <a:r>
              <a:rPr lang="cs-CZ" altLang="cs-CZ" dirty="0"/>
              <a:t>odborná a zaměstnanecká díla</a:t>
            </a:r>
          </a:p>
          <a:p>
            <a:pPr marL="1077913" lvl="1" indent="-446088">
              <a:tabLst/>
            </a:pPr>
            <a:r>
              <a:rPr lang="cs-CZ" altLang="cs-CZ" dirty="0" err="1"/>
              <a:t>repozitáře</a:t>
            </a:r>
            <a:r>
              <a:rPr lang="cs-CZ" altLang="cs-CZ" dirty="0"/>
              <a:t> univerzit (režim Open Access)</a:t>
            </a:r>
          </a:p>
          <a:p>
            <a:pPr marL="1077913" lvl="1" indent="-446088">
              <a:tabLst/>
            </a:pPr>
            <a:r>
              <a:rPr lang="cs-CZ" altLang="cs-CZ" dirty="0"/>
              <a:t>MU - Repozitar.cz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BEF4832F-0151-4653-9D40-2720DEF07F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2138" y="3065463"/>
            <a:ext cx="3381375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030264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CE86AFC-AA84-4E45-A869-DAE6FD1251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Projekty digitalizace v knihovnách</a:t>
            </a:r>
          </a:p>
        </p:txBody>
      </p:sp>
      <p:pic>
        <p:nvPicPr>
          <p:cNvPr id="4" name="Picture 15" descr="ndk">
            <a:extLst>
              <a:ext uri="{FF2B5EF4-FFF2-40B4-BE49-F238E27FC236}">
                <a16:creationId xmlns:a16="http://schemas.microsoft.com/office/drawing/2014/main" id="{873B1D58-F2C1-4274-AD86-912641FC15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9903" y="2562225"/>
            <a:ext cx="2016125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4" descr="arne">
            <a:extLst>
              <a:ext uri="{FF2B5EF4-FFF2-40B4-BE49-F238E27FC236}">
                <a16:creationId xmlns:a16="http://schemas.microsoft.com/office/drawing/2014/main" id="{5AD01CB7-A45C-4F71-8CA4-4565346851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5322" y="4416174"/>
            <a:ext cx="3160395" cy="470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4" name="Picture 2" descr="Mimořádná otevírací doba poboček Městské knihovny v Praze - Praha 11">
            <a:extLst>
              <a:ext uri="{FF2B5EF4-FFF2-40B4-BE49-F238E27FC236}">
                <a16:creationId xmlns:a16="http://schemas.microsoft.com/office/drawing/2014/main" id="{51926D93-6DCE-47D0-A70B-B722A8560D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2468" y="2090103"/>
            <a:ext cx="2648023" cy="3746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036" name="Picture 4" descr="Digitální knihovna">
            <a:extLst>
              <a:ext uri="{FF2B5EF4-FFF2-40B4-BE49-F238E27FC236}">
                <a16:creationId xmlns:a16="http://schemas.microsoft.com/office/drawing/2014/main" id="{F0360498-775F-41DA-8620-FB45281D72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4157" y="4182701"/>
            <a:ext cx="2905760" cy="937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038" name="Picture 6">
            <a:extLst>
              <a:ext uri="{FF2B5EF4-FFF2-40B4-BE49-F238E27FC236}">
                <a16:creationId xmlns:a16="http://schemas.microsoft.com/office/drawing/2014/main" id="{1B4BEE5D-D9B7-441F-8A78-469EB96BE6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4333" y="3014662"/>
            <a:ext cx="376237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7248293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25C8D2C1-DA83-420D-9635-D52CE066B5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434F74C9-6A0B-409E-AD1C-45B58BE91B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F5486A9D-1265-4B57-91E6-68E666B978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ctangle 76">
            <a:extLst>
              <a:ext uri="{FF2B5EF4-FFF2-40B4-BE49-F238E27FC236}">
                <a16:creationId xmlns:a16="http://schemas.microsoft.com/office/drawing/2014/main" id="{90AA6468-80AC-4DDF-9CFB-C7A9507E20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6" y="0"/>
            <a:ext cx="458473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051CBC5-E9F5-48C4-8DCF-BA0C79BA9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40080"/>
            <a:ext cx="3659246" cy="292608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>
                <a:solidFill>
                  <a:srgbClr val="FFFFFF"/>
                </a:solidFill>
              </a:rPr>
              <a:t>Vydavatelská činnost</a:t>
            </a:r>
          </a:p>
        </p:txBody>
      </p:sp>
      <p:pic>
        <p:nvPicPr>
          <p:cNvPr id="40962" name="Picture 2" descr="Knihy, Literatura, Kniha, Číst, Znalosti, Vzdělávání">
            <a:extLst>
              <a:ext uri="{FF2B5EF4-FFF2-40B4-BE49-F238E27FC236}">
                <a16:creationId xmlns:a16="http://schemas.microsoft.com/office/drawing/2014/main" id="{CF4BA2A3-D7AE-4D31-A40C-B10781AEA24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73" r="9595"/>
          <a:stretch/>
        </p:blipFill>
        <p:spPr bwMode="auto">
          <a:xfrm>
            <a:off x="4639733" y="10"/>
            <a:ext cx="7552266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" name="Rectangle 78">
            <a:extLst>
              <a:ext uri="{FF2B5EF4-FFF2-40B4-BE49-F238E27FC236}">
                <a16:creationId xmlns:a16="http://schemas.microsoft.com/office/drawing/2014/main" id="{4AB900CC-5074-4746-A1A4-AF640455BD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475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351132906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5A6026F-20AD-4A3F-8CFC-721F0085EB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Vydavatelská činnost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B9F67A4-E391-4B1F-A7CA-E63CE63CA8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56815"/>
            <a:ext cx="10058400" cy="4335829"/>
          </a:xfrm>
        </p:spPr>
        <p:txBody>
          <a:bodyPr/>
          <a:lstStyle/>
          <a:p>
            <a:r>
              <a:rPr lang="cs-CZ" dirty="0"/>
              <a:t>volitelná služba</a:t>
            </a:r>
          </a:p>
          <a:p>
            <a:r>
              <a:rPr lang="cs-CZ" dirty="0"/>
              <a:t>vydávání publikací na regionální témata</a:t>
            </a:r>
          </a:p>
          <a:p>
            <a:pPr lvl="1"/>
            <a:r>
              <a:rPr lang="cs-CZ" dirty="0"/>
              <a:t>historie</a:t>
            </a:r>
          </a:p>
          <a:p>
            <a:pPr lvl="1"/>
            <a:r>
              <a:rPr lang="cs-CZ" dirty="0"/>
              <a:t>osobnosti</a:t>
            </a:r>
          </a:p>
          <a:p>
            <a:pPr lvl="1"/>
            <a:r>
              <a:rPr lang="cs-CZ" dirty="0"/>
              <a:t>přírodní a kulturní památky</a:t>
            </a:r>
          </a:p>
          <a:p>
            <a:pPr lvl="1"/>
            <a:r>
              <a:rPr lang="cs-CZ" dirty="0"/>
              <a:t>…</a:t>
            </a:r>
          </a:p>
          <a:p>
            <a:r>
              <a:rPr lang="cs-CZ" dirty="0"/>
              <a:t>spolupráce s dalšími paměťovými institucemi</a:t>
            </a:r>
          </a:p>
          <a:p>
            <a:r>
              <a:rPr lang="cs-CZ" dirty="0"/>
              <a:t>vychází z aktuální Koncepce rozvoje knihoven</a:t>
            </a:r>
          </a:p>
        </p:txBody>
      </p:sp>
    </p:spTree>
    <p:extLst>
      <p:ext uri="{BB962C8B-B14F-4D97-AF65-F5344CB8AC3E}">
        <p14:creationId xmlns:p14="http://schemas.microsoft.com/office/powerpoint/2010/main" val="36548381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27A238D-9459-4DA3-9014-8F3FEAA6A7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Zásady poskytování služeb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A161562-4B88-4BBD-A7C0-F94DB3357B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/>
              <a:t>definovány v knihovním řádu</a:t>
            </a:r>
          </a:p>
          <a:p>
            <a:r>
              <a:rPr lang="cs-CZ" altLang="cs-CZ" dirty="0"/>
              <a:t>povinný dokument</a:t>
            </a:r>
          </a:p>
          <a:p>
            <a:r>
              <a:rPr lang="cs-CZ" altLang="cs-CZ" dirty="0"/>
              <a:t>rovný přístup ke službám pro všechny</a:t>
            </a:r>
          </a:p>
        </p:txBody>
      </p:sp>
    </p:spTree>
    <p:extLst>
      <p:ext uri="{BB962C8B-B14F-4D97-AF65-F5344CB8AC3E}">
        <p14:creationId xmlns:p14="http://schemas.microsoft.com/office/powerpoint/2010/main" val="1706531360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25C8D2C1-DA83-420D-9635-D52CE066B5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434F74C9-6A0B-409E-AD1C-45B58BE91B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F5486A9D-1265-4B57-91E6-68E666B978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ctangle 76">
            <a:extLst>
              <a:ext uri="{FF2B5EF4-FFF2-40B4-BE49-F238E27FC236}">
                <a16:creationId xmlns:a16="http://schemas.microsoft.com/office/drawing/2014/main" id="{90AA6468-80AC-4DDF-9CFB-C7A9507E20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6" y="0"/>
            <a:ext cx="458473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785FAE0-EE20-4ED1-BA4B-F26A1FD5E6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40080"/>
            <a:ext cx="3659246" cy="292608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>
                <a:solidFill>
                  <a:srgbClr val="FFFFFF"/>
                </a:solidFill>
              </a:rPr>
              <a:t>Reprografické služby</a:t>
            </a:r>
          </a:p>
        </p:txBody>
      </p:sp>
      <p:pic>
        <p:nvPicPr>
          <p:cNvPr id="43010" name="Picture 2" descr="Kopírka, Tiskárna, Technologie">
            <a:extLst>
              <a:ext uri="{FF2B5EF4-FFF2-40B4-BE49-F238E27FC236}">
                <a16:creationId xmlns:a16="http://schemas.microsoft.com/office/drawing/2014/main" id="{B4261D66-3F83-4AB6-A57E-74C6DF5F2FA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9" r="21353" b="-1"/>
          <a:stretch/>
        </p:blipFill>
        <p:spPr bwMode="auto">
          <a:xfrm>
            <a:off x="4639733" y="10"/>
            <a:ext cx="7552266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" name="Rectangle 78">
            <a:extLst>
              <a:ext uri="{FF2B5EF4-FFF2-40B4-BE49-F238E27FC236}">
                <a16:creationId xmlns:a16="http://schemas.microsoft.com/office/drawing/2014/main" id="{4AB900CC-5074-4746-A1A4-AF640455BD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475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846078374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63B698F-D9E2-4564-BB7C-223846414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Reprografické služby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2ED719D-08EE-43FA-92CE-21DDD3FE7B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altLang="cs-CZ"/>
              <a:t>kopírování, skenování a tisk</a:t>
            </a:r>
          </a:p>
          <a:p>
            <a:r>
              <a:rPr lang="cs-CZ" altLang="cs-CZ"/>
              <a:t>samoobslužná zařízení</a:t>
            </a:r>
          </a:p>
          <a:p>
            <a:r>
              <a:rPr lang="cs-CZ" altLang="cs-CZ"/>
              <a:t>multifunkční kopírky, knižní skenery</a:t>
            </a:r>
          </a:p>
          <a:p>
            <a:pPr lvl="1"/>
            <a:r>
              <a:rPr lang="cs-CZ" altLang="cs-CZ"/>
              <a:t>interní platební systém (např. SUPO na MU)</a:t>
            </a:r>
          </a:p>
          <a:p>
            <a:pPr lvl="1"/>
            <a:r>
              <a:rPr lang="cs-CZ" altLang="cs-CZ"/>
              <a:t>předplacené karty</a:t>
            </a:r>
          </a:p>
          <a:p>
            <a:pPr lvl="1"/>
            <a:r>
              <a:rPr lang="cs-CZ" altLang="cs-CZ"/>
              <a:t>platba v hotovosti (hlavně malé knihovny)</a:t>
            </a:r>
          </a:p>
          <a:p>
            <a:pPr lvl="2"/>
            <a:r>
              <a:rPr lang="cs-CZ" altLang="cs-CZ"/>
              <a:t>u knihovníka</a:t>
            </a:r>
          </a:p>
          <a:p>
            <a:pPr lvl="2"/>
            <a:r>
              <a:rPr lang="cs-CZ" altLang="cs-CZ"/>
              <a:t>přes automat = bankovníky</a:t>
            </a:r>
            <a:endParaRPr lang="cs-CZ" altLang="cs-CZ" dirty="0"/>
          </a:p>
        </p:txBody>
      </p:sp>
      <p:pic>
        <p:nvPicPr>
          <p:cNvPr id="30722" name="Picture 2" descr="ISIC – jedna karta, dva účty | IT služby Masarykovy univerzity">
            <a:extLst>
              <a:ext uri="{FF2B5EF4-FFF2-40B4-BE49-F238E27FC236}">
                <a16:creationId xmlns:a16="http://schemas.microsoft.com/office/drawing/2014/main" id="{2F91432D-C508-4800-8F51-CC634AB305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7067" y="2053675"/>
            <a:ext cx="3239968" cy="3718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7660108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5274BF2-AC7B-437D-BD0A-BB107A651A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Regionální funkce knihoven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606D3DC-7A7E-4327-9625-55EC1297D2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cílem zvýšit dostupnost a kvalitu knihovních služeb</a:t>
            </a:r>
          </a:p>
          <a:p>
            <a:r>
              <a:rPr lang="cs-CZ" dirty="0"/>
              <a:t>metodická pomoc a poradenství knihovnám</a:t>
            </a:r>
          </a:p>
          <a:p>
            <a:r>
              <a:rPr lang="cs-CZ" dirty="0"/>
              <a:t>vzdělávání knihovníků</a:t>
            </a:r>
          </a:p>
          <a:p>
            <a:r>
              <a:rPr lang="cs-CZ" dirty="0"/>
              <a:t>budování výměnných fondů</a:t>
            </a:r>
          </a:p>
          <a:p>
            <a:r>
              <a:rPr lang="cs-CZ" dirty="0"/>
              <a:t>statistiky</a:t>
            </a:r>
          </a:p>
          <a:p>
            <a:r>
              <a:rPr lang="cs-CZ" dirty="0"/>
              <a:t>realizují krajské a pověřené knihovny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0423286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6" name="Rectangle 75">
            <a:extLst>
              <a:ext uri="{FF2B5EF4-FFF2-40B4-BE49-F238E27FC236}">
                <a16:creationId xmlns:a16="http://schemas.microsoft.com/office/drawing/2014/main" id="{311973C2-EB8B-452A-A698-4A252FD3A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8" name="Rectangle 77">
            <a:extLst>
              <a:ext uri="{FF2B5EF4-FFF2-40B4-BE49-F238E27FC236}">
                <a16:creationId xmlns:a16="http://schemas.microsoft.com/office/drawing/2014/main" id="{10162E77-11AD-44A7-84EC-40C59EEFBD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CA9514C-5900-4B74-9A0A-8160CFBEAE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1601" y="634946"/>
            <a:ext cx="6368142" cy="1450757"/>
          </a:xfrm>
        </p:spPr>
        <p:txBody>
          <a:bodyPr>
            <a:normAutofit/>
          </a:bodyPr>
          <a:lstStyle/>
          <a:p>
            <a:r>
              <a:rPr lang="cs-CZ" dirty="0"/>
              <a:t>Otázky k zamyšlení</a:t>
            </a:r>
          </a:p>
        </p:txBody>
      </p:sp>
      <p:pic>
        <p:nvPicPr>
          <p:cNvPr id="23554" name="Picture 2" descr="OtaznÃ­k, PoznÃ¡mka, Duplikovat, PoÅ¾adavek, VÄc">
            <a:extLst>
              <a:ext uri="{FF2B5EF4-FFF2-40B4-BE49-F238E27FC236}">
                <a16:creationId xmlns:a16="http://schemas.microsoft.com/office/drawing/2014/main" id="{E55E3F8A-5366-4B9E-A481-3F7A4D58E6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28" r="26652" b="1"/>
          <a:stretch/>
        </p:blipFill>
        <p:spPr bwMode="auto">
          <a:xfrm>
            <a:off x="20" y="-12128"/>
            <a:ext cx="4654276" cy="6870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5AB158E9-1B40-4CD6-95F0-95CA11DF7B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87617" y="2085703"/>
            <a:ext cx="6170686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3E1637B-9F46-4263-92D2-4F6CC8CE8D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1601" y="2198914"/>
            <a:ext cx="6276702" cy="3670180"/>
          </a:xfrm>
        </p:spPr>
        <p:txBody>
          <a:bodyPr>
            <a:normAutofit lnSpcReduction="10000"/>
          </a:bodyPr>
          <a:lstStyle/>
          <a:p>
            <a:pPr marL="628650" indent="-539750"/>
            <a:r>
              <a:rPr lang="pl-PL" sz="3600" dirty="0"/>
              <a:t>Poskytuje knihovna moderní služby?</a:t>
            </a:r>
          </a:p>
          <a:p>
            <a:pPr marL="628650" indent="-539750"/>
            <a:r>
              <a:rPr lang="pl-PL" sz="3600" dirty="0"/>
              <a:t>Jsou knihovny v oblasti služeb dostatečně atraktivní?</a:t>
            </a:r>
          </a:p>
          <a:p>
            <a:pPr marL="628650" indent="-539750"/>
            <a:r>
              <a:rPr lang="pl-PL" sz="3600" dirty="0"/>
              <a:t>Jaké služby by šlo realizovat online a po kterých by byla největší poptávka?</a:t>
            </a:r>
          </a:p>
        </p:txBody>
      </p:sp>
    </p:spTree>
    <p:extLst>
      <p:ext uri="{BB962C8B-B14F-4D97-AF65-F5344CB8AC3E}">
        <p14:creationId xmlns:p14="http://schemas.microsoft.com/office/powerpoint/2010/main" val="358555403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9378462-31A3-48ED-8888-A073B9AD7440}"/>
              </a:ext>
            </a:extLst>
          </p:cNvPr>
          <p:cNvSpPr txBox="1">
            <a:spLocks noChangeArrowheads="1"/>
          </p:cNvSpPr>
          <p:nvPr/>
        </p:nvSpPr>
        <p:spPr>
          <a:xfrm>
            <a:off x="2914552" y="3169980"/>
            <a:ext cx="6399213" cy="719137"/>
          </a:xfrm>
          <a:prstGeom prst="rect">
            <a:avLst/>
          </a:prstGeom>
        </p:spPr>
        <p:txBody>
          <a:bodyPr/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Tx/>
              <a:buNone/>
            </a:pPr>
            <a:r>
              <a:rPr lang="cs-CZ" altLang="cs-CZ" sz="4400" b="1" dirty="0"/>
              <a:t>Děkuji Vám za pozornost</a:t>
            </a:r>
            <a:endParaRPr lang="en-US" altLang="cs-CZ" sz="4400" b="1" dirty="0"/>
          </a:p>
        </p:txBody>
      </p:sp>
      <p:pic>
        <p:nvPicPr>
          <p:cNvPr id="5" name="Picture 8" descr="billboard">
            <a:extLst>
              <a:ext uri="{FF2B5EF4-FFF2-40B4-BE49-F238E27FC236}">
                <a16:creationId xmlns:a16="http://schemas.microsoft.com/office/drawing/2014/main" id="{3C5B7E2B-A3F4-44B1-9841-313436A4AF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72074" y="759470"/>
            <a:ext cx="2664965" cy="2389024"/>
          </a:xfrm>
          <a:prstGeom prst="rect">
            <a:avLst/>
          </a:prstGeom>
          <a:noFill/>
        </p:spPr>
      </p:pic>
      <p:sp>
        <p:nvSpPr>
          <p:cNvPr id="6" name="Text Box 4">
            <a:extLst>
              <a:ext uri="{FF2B5EF4-FFF2-40B4-BE49-F238E27FC236}">
                <a16:creationId xmlns:a16="http://schemas.microsoft.com/office/drawing/2014/main" id="{7506599A-4E98-4421-B4A1-59954E2651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10174" y="5153015"/>
            <a:ext cx="396081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cs-CZ" altLang="cs-CZ" sz="2000" b="1" dirty="0">
                <a:latin typeface="Verdana" pitchFamily="34" charset="0"/>
              </a:rPr>
              <a:t>Martin Krčál</a:t>
            </a:r>
          </a:p>
          <a:p>
            <a:pPr algn="r" eaLnBrk="1" hangingPunct="1"/>
            <a:r>
              <a:rPr lang="cs-CZ" altLang="cs-CZ" sz="2000" b="1" dirty="0">
                <a:latin typeface="Verdana" pitchFamily="34" charset="0"/>
              </a:rPr>
              <a:t>krcal@phil.muni.cz</a:t>
            </a:r>
          </a:p>
        </p:txBody>
      </p:sp>
      <p:pic>
        <p:nvPicPr>
          <p:cNvPr id="7" name="Picture 2" descr="VÃ½sledek obrÃ¡zku pro logo kisk">
            <a:extLst>
              <a:ext uri="{FF2B5EF4-FFF2-40B4-BE49-F238E27FC236}">
                <a16:creationId xmlns:a16="http://schemas.microsoft.com/office/drawing/2014/main" id="{DC677115-BC36-467E-96F0-F86E86DD69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231" y="5217679"/>
            <a:ext cx="2696948" cy="461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BBA2FAAA-B10D-4B41-A615-9133F0CBBA58}"/>
              </a:ext>
            </a:extLst>
          </p:cNvPr>
          <p:cNvSpPr txBox="1"/>
          <p:nvPr/>
        </p:nvSpPr>
        <p:spPr>
          <a:xfrm>
            <a:off x="873231" y="5700830"/>
            <a:ext cx="28083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/>
              <a:t>Filozofická fakulta Masarykovy univerzity</a:t>
            </a:r>
          </a:p>
        </p:txBody>
      </p:sp>
    </p:spTree>
    <p:extLst>
      <p:ext uri="{BB962C8B-B14F-4D97-AF65-F5344CB8AC3E}">
        <p14:creationId xmlns:p14="http://schemas.microsoft.com/office/powerpoint/2010/main" val="28077316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990D0034-F768-41E7-85D4-F38C4DE857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C4F7E42D-8B5A-4FC8-81CD-9E60171F7F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AFDE190-4871-4B05-963D-A5B1C6E54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516835"/>
            <a:ext cx="3084844" cy="333551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cs-CZ" sz="4400" dirty="0">
                <a:solidFill>
                  <a:srgbClr val="FFFFFF"/>
                </a:solidFill>
              </a:rPr>
              <a:t>Výpůjční služby</a:t>
            </a:r>
          </a:p>
        </p:txBody>
      </p:sp>
      <p:pic>
        <p:nvPicPr>
          <p:cNvPr id="23554" name="Picture 2" descr="Děvče, Knihy, Police, Knihovna, Čtení, Kolekce">
            <a:extLst>
              <a:ext uri="{FF2B5EF4-FFF2-40B4-BE49-F238E27FC236}">
                <a16:creationId xmlns:a16="http://schemas.microsoft.com/office/drawing/2014/main" id="{C21E4C64-308D-4DDE-B678-9211545490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2" r="8078" b="-1"/>
          <a:stretch/>
        </p:blipFill>
        <p:spPr bwMode="auto">
          <a:xfrm>
            <a:off x="4075043" y="10"/>
            <a:ext cx="811127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Rectangle 74">
            <a:extLst>
              <a:ext uri="{FF2B5EF4-FFF2-40B4-BE49-F238E27FC236}">
                <a16:creationId xmlns:a16="http://schemas.microsoft.com/office/drawing/2014/main" id="{8C04651D-B9F4-4935-A02D-364153FBDF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9596953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93B3C15-C95A-43A2-A096-FE10827552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je předmětem výpůjčních služeb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36512D9-5F61-43CC-ADB7-98432FD6F7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56815"/>
            <a:ext cx="10058400" cy="4325997"/>
          </a:xfrm>
        </p:spPr>
        <p:txBody>
          <a:bodyPr>
            <a:normAutofit fontScale="92500" lnSpcReduction="10000"/>
          </a:bodyPr>
          <a:lstStyle/>
          <a:p>
            <a:r>
              <a:rPr lang="cs-CZ" altLang="cs-CZ" dirty="0"/>
              <a:t>základní služba knihovny</a:t>
            </a:r>
          </a:p>
          <a:p>
            <a:r>
              <a:rPr lang="cs-CZ" altLang="cs-CZ" dirty="0"/>
              <a:t>půjčování knihovních jednotek</a:t>
            </a:r>
          </a:p>
          <a:p>
            <a:r>
              <a:rPr lang="cs-CZ" altLang="cs-CZ" dirty="0"/>
              <a:t>přijímaní vrácených </a:t>
            </a:r>
            <a:r>
              <a:rPr lang="cs-CZ" altLang="cs-CZ" dirty="0" err="1"/>
              <a:t>k.j</a:t>
            </a:r>
            <a:r>
              <a:rPr lang="cs-CZ" altLang="cs-CZ" dirty="0"/>
              <a:t>.</a:t>
            </a:r>
          </a:p>
          <a:p>
            <a:r>
              <a:rPr lang="cs-CZ" altLang="cs-CZ" dirty="0"/>
              <a:t>prolongace (prodloužení)</a:t>
            </a:r>
          </a:p>
          <a:p>
            <a:r>
              <a:rPr lang="cs-CZ" altLang="cs-CZ" dirty="0"/>
              <a:t>rezervace</a:t>
            </a:r>
          </a:p>
          <a:p>
            <a:r>
              <a:rPr lang="cs-CZ" altLang="cs-CZ" dirty="0"/>
              <a:t>upomínky</a:t>
            </a:r>
          </a:p>
          <a:p>
            <a:r>
              <a:rPr lang="cs-CZ" altLang="cs-CZ" dirty="0"/>
              <a:t>evidence čtenářů</a:t>
            </a:r>
          </a:p>
          <a:p>
            <a:r>
              <a:rPr lang="cs-CZ" altLang="cs-CZ" dirty="0"/>
              <a:t>statistiky</a:t>
            </a:r>
          </a:p>
        </p:txBody>
      </p:sp>
    </p:spTree>
    <p:extLst>
      <p:ext uri="{BB962C8B-B14F-4D97-AF65-F5344CB8AC3E}">
        <p14:creationId xmlns:p14="http://schemas.microsoft.com/office/powerpoint/2010/main" val="260016940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fb7f8b434fd4ef7d5c132c24b958dc9ac10f08"/>
</p:tagLst>
</file>

<file path=ppt/theme/theme1.xml><?xml version="1.0" encoding="utf-8"?>
<a:theme xmlns:a="http://schemas.openxmlformats.org/drawingml/2006/main" name="Retrospektiva">
  <a:themeElements>
    <a:clrScheme name="Vlastní 1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BD582C"/>
      </a:hlink>
      <a:folHlink>
        <a:srgbClr val="8C8C8C"/>
      </a:folHlink>
    </a:clrScheme>
    <a:fontScheme name="Retrospek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2196</Words>
  <Application>Microsoft Office PowerPoint</Application>
  <PresentationFormat>Širokoúhlá obrazovka</PresentationFormat>
  <Paragraphs>454</Paragraphs>
  <Slides>74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74</vt:i4>
      </vt:variant>
    </vt:vector>
  </HeadingPairs>
  <TitlesOfParts>
    <vt:vector size="83" baseType="lpstr">
      <vt:lpstr>Arial</vt:lpstr>
      <vt:lpstr>Calibri</vt:lpstr>
      <vt:lpstr>Calibri Light</vt:lpstr>
      <vt:lpstr>LatoWeb</vt:lpstr>
      <vt:lpstr>Univers-Regular-Bold</vt:lpstr>
      <vt:lpstr>Verdana</vt:lpstr>
      <vt:lpstr>Wingdings</vt:lpstr>
      <vt:lpstr>Retrospektiva</vt:lpstr>
      <vt:lpstr>Image</vt:lpstr>
      <vt:lpstr>Služby knihoven</vt:lpstr>
      <vt:lpstr>Veřejné knihovnické a informační služby</vt:lpstr>
      <vt:lpstr>Služby ze zákona povinné</vt:lpstr>
      <vt:lpstr>Služby ze zákona nepovinné</vt:lpstr>
      <vt:lpstr>Bezplatné služby???</vt:lpstr>
      <vt:lpstr>Platba za služby v KZ</vt:lpstr>
      <vt:lpstr>Zásady poskytování služeb</vt:lpstr>
      <vt:lpstr>Výpůjční služby</vt:lpstr>
      <vt:lpstr>Co je předmětem výpůjčních služeb</vt:lpstr>
      <vt:lpstr>Právní úprava půjčování</vt:lpstr>
      <vt:lpstr>Knihovní řád</vt:lpstr>
      <vt:lpstr>Obsah knihovního řádu</vt:lpstr>
      <vt:lpstr>Čtenář</vt:lpstr>
      <vt:lpstr>Knihovna</vt:lpstr>
      <vt:lpstr>Právo na náhradu škody</vt:lpstr>
      <vt:lpstr>Půjčování</vt:lpstr>
      <vt:lpstr>Vracení</vt:lpstr>
      <vt:lpstr>Druhy výpůjček</vt:lpstr>
      <vt:lpstr>Absenční</vt:lpstr>
      <vt:lpstr>Prolongace</vt:lpstr>
      <vt:lpstr>Rezervace dokumentů</vt:lpstr>
      <vt:lpstr>Upomínky</vt:lpstr>
      <vt:lpstr>Prezenční výpůjčky</vt:lpstr>
      <vt:lpstr>Cirkulační služby</vt:lpstr>
      <vt:lpstr>Meziknihovní služby</vt:lpstr>
      <vt:lpstr>Meziknihovní služby</vt:lpstr>
      <vt:lpstr>Meziknihovní výpůjční služby (MVS)</vt:lpstr>
      <vt:lpstr>Povinnosti žádající knihovny</vt:lpstr>
      <vt:lpstr>Povinnosti dožádané knihovny </vt:lpstr>
      <vt:lpstr>Národní možnosti MVS</vt:lpstr>
      <vt:lpstr>Elektronické dodávání dokumentů</vt:lpstr>
      <vt:lpstr>Varianta A</vt:lpstr>
      <vt:lpstr>Varianta B</vt:lpstr>
      <vt:lpstr>Služby EDD</vt:lpstr>
      <vt:lpstr>Služby EDD</vt:lpstr>
      <vt:lpstr>Mezinárodní meziknihovní výpůjční služby </vt:lpstr>
      <vt:lpstr>Informační služby</vt:lpstr>
      <vt:lpstr>Informační potřeba</vt:lpstr>
      <vt:lpstr>Prezentace aplikace PowerPoint</vt:lpstr>
      <vt:lpstr>Informační služby</vt:lpstr>
      <vt:lpstr>Informace z vnějších zdrojů</vt:lpstr>
      <vt:lpstr>Ptejte se knihovny</vt:lpstr>
      <vt:lpstr>Přístup k internetu</vt:lpstr>
      <vt:lpstr>Písemné rešerše</vt:lpstr>
      <vt:lpstr>Druhy rešerší</vt:lpstr>
      <vt:lpstr>Vzdělávací a kulturní akce</vt:lpstr>
      <vt:lpstr>Čtenářství</vt:lpstr>
      <vt:lpstr>Výzkumy čtenářství</vt:lpstr>
      <vt:lpstr>Podpora čtenářství</vt:lpstr>
      <vt:lpstr>Podpora čtenářství</vt:lpstr>
      <vt:lpstr>Podpora čtenářství</vt:lpstr>
      <vt:lpstr>Mezinárodní výzkumy</vt:lpstr>
      <vt:lpstr>Mezinárodní výzkumy</vt:lpstr>
      <vt:lpstr>Projekty zaměřené na čtenářství</vt:lpstr>
      <vt:lpstr>Nejznámější akce na podporu čtenářství</vt:lpstr>
      <vt:lpstr>Heslo dne...</vt:lpstr>
      <vt:lpstr>... nebo ještě lépe...</vt:lpstr>
      <vt:lpstr>...třeba i takto</vt:lpstr>
      <vt:lpstr>Další zdroje ke čtenářství</vt:lpstr>
      <vt:lpstr>Přístup k placeným zdrojům</vt:lpstr>
      <vt:lpstr>Přístup k placeným zdrojům</vt:lpstr>
      <vt:lpstr>E-knihy do knihoven</vt:lpstr>
      <vt:lpstr>Zahraniční služby půjčování</vt:lpstr>
      <vt:lpstr>Koncept e-prezenčky na MU</vt:lpstr>
      <vt:lpstr>DNNT = díla nedostupná na trhu</vt:lpstr>
      <vt:lpstr>Budování digitálních knihoven</vt:lpstr>
      <vt:lpstr>Projekty digitalizace v knihovnách</vt:lpstr>
      <vt:lpstr>Vydavatelská činnost</vt:lpstr>
      <vt:lpstr>Vydavatelská činnost</vt:lpstr>
      <vt:lpstr>Reprografické služby</vt:lpstr>
      <vt:lpstr>Reprografické služby</vt:lpstr>
      <vt:lpstr>Regionální funkce knihoven</vt:lpstr>
      <vt:lpstr>Otázky k zamyšlení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Služby knihoven</dc:title>
  <dc:creator>Martin Krčál</dc:creator>
  <cp:lastModifiedBy>Martin Krčál</cp:lastModifiedBy>
  <cp:revision>6</cp:revision>
  <dcterms:created xsi:type="dcterms:W3CDTF">2021-01-14T14:34:47Z</dcterms:created>
  <dcterms:modified xsi:type="dcterms:W3CDTF">2022-12-09T12:48:38Z</dcterms:modified>
</cp:coreProperties>
</file>