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73" r:id="rId2"/>
    <p:sldId id="364" r:id="rId3"/>
    <p:sldId id="383" r:id="rId4"/>
    <p:sldId id="384" r:id="rId5"/>
    <p:sldId id="385" r:id="rId6"/>
    <p:sldId id="386" r:id="rId7"/>
    <p:sldId id="387" r:id="rId8"/>
    <p:sldId id="388" r:id="rId9"/>
    <p:sldId id="389" r:id="rId10"/>
    <p:sldId id="390" r:id="rId11"/>
    <p:sldId id="391" r:id="rId12"/>
    <p:sldId id="392" r:id="rId13"/>
    <p:sldId id="365" r:id="rId14"/>
    <p:sldId id="393" r:id="rId15"/>
    <p:sldId id="394" r:id="rId16"/>
    <p:sldId id="395" r:id="rId17"/>
    <p:sldId id="396" r:id="rId18"/>
    <p:sldId id="397" r:id="rId19"/>
    <p:sldId id="398" r:id="rId20"/>
    <p:sldId id="399" r:id="rId21"/>
    <p:sldId id="400" r:id="rId22"/>
    <p:sldId id="401" r:id="rId23"/>
    <p:sldId id="402" r:id="rId24"/>
    <p:sldId id="403" r:id="rId25"/>
    <p:sldId id="404" r:id="rId26"/>
    <p:sldId id="405" r:id="rId27"/>
    <p:sldId id="406" r:id="rId28"/>
    <p:sldId id="407" r:id="rId29"/>
    <p:sldId id="408" r:id="rId30"/>
    <p:sldId id="409" r:id="rId31"/>
    <p:sldId id="410" r:id="rId32"/>
    <p:sldId id="411" r:id="rId33"/>
    <p:sldId id="412" r:id="rId34"/>
    <p:sldId id="413" r:id="rId35"/>
    <p:sldId id="414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105" d="100"/>
          <a:sy n="105" d="100"/>
        </p:scale>
        <p:origin x="173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B6356-C000-4006-A87C-25BB88B868B0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B8E54-FBFD-43F8-9422-F9545D549D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7027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0877CB-C3E3-4D83-B76F-D15B16D96761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C0877CB-C3E3-4D83-B76F-D15B16D96761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Tisk ve službách Jednoty bratrské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Dějiny knižní kultury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526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Litomyšl– O. </a:t>
            </a:r>
            <a:r>
              <a:rPr lang="cs-CZ" dirty="0" err="1" smtClean="0"/>
              <a:t>Graudens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798257"/>
            <a:ext cx="8964488" cy="608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9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Litomyšl– O. </a:t>
            </a:r>
            <a:r>
              <a:rPr lang="cs-CZ" dirty="0" err="1" smtClean="0"/>
              <a:t>Graudens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81" y="908720"/>
            <a:ext cx="4809383" cy="590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2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Litomyšl– O. </a:t>
            </a:r>
            <a:r>
              <a:rPr lang="cs-CZ" dirty="0" err="1" smtClean="0"/>
              <a:t>Graudens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825"/>
            <a:ext cx="9144000" cy="584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5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r>
              <a:rPr lang="cs-CZ" dirty="0" smtClean="0"/>
              <a:t>Tiskařské zázemí Jednoty bratrské</a:t>
            </a:r>
          </a:p>
          <a:p>
            <a:r>
              <a:rPr lang="cs-CZ" dirty="0" smtClean="0"/>
              <a:t>Předstupeň činnosti ivančicko-kralické tiskárny</a:t>
            </a:r>
          </a:p>
          <a:p>
            <a:r>
              <a:rPr lang="cs-CZ" dirty="0" smtClean="0"/>
              <a:t>Část tiskařského materiálu z dílny Mikuláše </a:t>
            </a:r>
            <a:r>
              <a:rPr lang="cs-CZ" dirty="0" err="1" smtClean="0"/>
              <a:t>Klaudyána</a:t>
            </a:r>
            <a:endParaRPr lang="cs-CZ" dirty="0" smtClean="0"/>
          </a:p>
          <a:p>
            <a:r>
              <a:rPr lang="cs-CZ" dirty="0" err="1" smtClean="0"/>
              <a:t>Klaudyán</a:t>
            </a:r>
            <a:r>
              <a:rPr lang="cs-CZ" dirty="0" smtClean="0"/>
              <a:t> působil jako korektor v Norimberku</a:t>
            </a:r>
          </a:p>
          <a:p>
            <a:r>
              <a:rPr lang="cs-CZ" i="1" dirty="0" err="1" smtClean="0"/>
              <a:t>Knieha</a:t>
            </a:r>
            <a:r>
              <a:rPr lang="cs-CZ" i="1" dirty="0" smtClean="0"/>
              <a:t> lékařská – </a:t>
            </a:r>
            <a:r>
              <a:rPr lang="cs-CZ" dirty="0" smtClean="0"/>
              <a:t>Norimberk 1517</a:t>
            </a:r>
          </a:p>
          <a:p>
            <a:r>
              <a:rPr lang="cs-CZ" i="1" dirty="0" smtClean="0"/>
              <a:t>Mapa Čech </a:t>
            </a:r>
            <a:r>
              <a:rPr lang="cs-CZ" dirty="0" smtClean="0"/>
              <a:t>– 1517-leden 1518</a:t>
            </a:r>
            <a:endParaRPr lang="cs-CZ" i="1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Mladá Boleslav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898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Mikuláš </a:t>
            </a:r>
            <a:r>
              <a:rPr lang="cs-CZ" dirty="0" err="1" smtClean="0"/>
              <a:t>Klaudyán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602" y="957084"/>
            <a:ext cx="3953614" cy="59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2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Mikuláš </a:t>
            </a:r>
            <a:r>
              <a:rPr lang="cs-CZ" dirty="0" err="1" smtClean="0"/>
              <a:t>Klaudyán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79" y="881732"/>
            <a:ext cx="4223537" cy="597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Mikuláš </a:t>
            </a:r>
            <a:r>
              <a:rPr lang="cs-CZ" dirty="0" err="1" smtClean="0"/>
              <a:t>Klaudyán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3" y="1036853"/>
            <a:ext cx="8444753" cy="556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6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Nekatolický knihtisk:</a:t>
            </a:r>
          </a:p>
          <a:p>
            <a:pPr marL="0" indent="0">
              <a:buNone/>
            </a:pPr>
            <a:r>
              <a:rPr lang="cs-CZ" dirty="0" smtClean="0"/>
              <a:t>Kašpar </a:t>
            </a:r>
            <a:r>
              <a:rPr lang="cs-CZ" dirty="0" err="1" smtClean="0"/>
              <a:t>Aorg</a:t>
            </a:r>
            <a:r>
              <a:rPr lang="cs-CZ" dirty="0" smtClean="0"/>
              <a:t>, 1533</a:t>
            </a:r>
          </a:p>
          <a:p>
            <a:pPr marL="0" indent="0">
              <a:buNone/>
            </a:pPr>
            <a:r>
              <a:rPr lang="cs-CZ" dirty="0" smtClean="0"/>
              <a:t>Jan Pytlík  a Matěj Pytlík z Dvořiště 1533-1535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Po smrti tehdejšího majitele panství </a:t>
            </a:r>
            <a:r>
              <a:rPr lang="cs-CZ" smtClean="0"/>
              <a:t>(Václav Meziříčský </a:t>
            </a:r>
            <a:r>
              <a:rPr lang="cs-CZ" dirty="0" smtClean="0"/>
              <a:t>z Lomnice) další tiskařské aktivity nepokračovaly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Náměšť nad Oslavou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481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Tiskárna bratrská - </a:t>
            </a:r>
            <a:r>
              <a:rPr lang="cs-CZ" dirty="0"/>
              <a:t>1562-1578 </a:t>
            </a:r>
            <a:r>
              <a:rPr lang="cs-CZ" dirty="0" smtClean="0"/>
              <a:t> (Ivančice), 1579-1619 (Kralice), 1629-56  (Lešno)</a:t>
            </a:r>
          </a:p>
          <a:p>
            <a:pPr marL="0" indent="0">
              <a:buNone/>
            </a:pPr>
            <a:r>
              <a:rPr lang="cs-CZ" dirty="0" smtClean="0"/>
              <a:t>Pod ochranou </a:t>
            </a:r>
            <a:r>
              <a:rPr lang="cs-CZ" dirty="0" err="1" smtClean="0"/>
              <a:t>Pertolda</a:t>
            </a:r>
            <a:r>
              <a:rPr lang="cs-CZ" dirty="0" smtClean="0"/>
              <a:t> z </a:t>
            </a:r>
            <a:r>
              <a:rPr lang="cs-CZ" dirty="0" err="1" smtClean="0"/>
              <a:t>Lipé</a:t>
            </a:r>
            <a:r>
              <a:rPr lang="cs-CZ" dirty="0" smtClean="0"/>
              <a:t> a jeho manželky Zuzany z Boskovic</a:t>
            </a:r>
          </a:p>
          <a:p>
            <a:pPr marL="0" indent="0">
              <a:buNone/>
            </a:pPr>
            <a:r>
              <a:rPr lang="cs-CZ" dirty="0" smtClean="0"/>
              <a:t>Před etablováním tiskárny kontakty s ideově spřízněnými tiskaři – Kašpar </a:t>
            </a:r>
            <a:r>
              <a:rPr lang="cs-CZ" dirty="0" err="1" smtClean="0"/>
              <a:t>Aorg</a:t>
            </a:r>
            <a:r>
              <a:rPr lang="cs-CZ" dirty="0" smtClean="0"/>
              <a:t>, J. </a:t>
            </a:r>
            <a:r>
              <a:rPr lang="cs-CZ" dirty="0" err="1" smtClean="0"/>
              <a:t>Günther</a:t>
            </a:r>
            <a:r>
              <a:rPr lang="cs-CZ" dirty="0" smtClean="0"/>
              <a:t>, Mikuláš </a:t>
            </a:r>
            <a:r>
              <a:rPr lang="cs-CZ" dirty="0" err="1" smtClean="0"/>
              <a:t>Klaudyán</a:t>
            </a:r>
            <a:r>
              <a:rPr lang="cs-CZ" dirty="0" smtClean="0"/>
              <a:t>, P. Olivetský z O., Alexandr </a:t>
            </a:r>
            <a:r>
              <a:rPr lang="cs-CZ" dirty="0" err="1" smtClean="0"/>
              <a:t>Oujezdský</a:t>
            </a:r>
            <a:r>
              <a:rPr lang="cs-CZ" dirty="0" smtClean="0"/>
              <a:t>, Pavel Severin,  a s tiskaři z německy mluvících zemí</a:t>
            </a:r>
          </a:p>
          <a:p>
            <a:pPr marL="0" indent="0">
              <a:buNone/>
            </a:pPr>
            <a:r>
              <a:rPr lang="cs-CZ" dirty="0" smtClean="0"/>
              <a:t>Po roce 1547 přesun bratrských tisků z Čech na Moravu, ovšem zakázka na </a:t>
            </a:r>
            <a:r>
              <a:rPr lang="cs-CZ" dirty="0" err="1" smtClean="0"/>
              <a:t>Šamotulský</a:t>
            </a:r>
            <a:r>
              <a:rPr lang="cs-CZ" dirty="0" smtClean="0"/>
              <a:t> kancionál směřovala do Polska (1560-1)</a:t>
            </a:r>
          </a:p>
          <a:p>
            <a:pPr marL="0" indent="0">
              <a:buNone/>
            </a:pPr>
            <a:r>
              <a:rPr lang="cs-CZ" dirty="0" smtClean="0"/>
              <a:t>Část vybavení koupena od </a:t>
            </a:r>
            <a:r>
              <a:rPr lang="cs-CZ" dirty="0" err="1" smtClean="0"/>
              <a:t>Oujezdského</a:t>
            </a:r>
            <a:r>
              <a:rPr lang="cs-CZ" dirty="0" smtClean="0"/>
              <a:t>, tiskárna zřízena na popud Jana Blahoslava v jeho sídle - Ivančicích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Ivančice, Kralice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013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Tisky kvůli utajení neopatřovány úplnými </a:t>
            </a:r>
            <a:r>
              <a:rPr lang="cs-CZ" dirty="0" err="1" smtClean="0"/>
              <a:t>impresy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Též používán papír bez filigránů</a:t>
            </a:r>
          </a:p>
          <a:p>
            <a:pPr marL="0" indent="0">
              <a:buNone/>
            </a:pPr>
            <a:r>
              <a:rPr lang="cs-CZ" dirty="0" smtClean="0"/>
              <a:t>Tiskaři – Václav a Zachariáš </a:t>
            </a:r>
            <a:r>
              <a:rPr lang="cs-CZ" dirty="0" err="1" smtClean="0"/>
              <a:t>Solín</a:t>
            </a:r>
            <a:r>
              <a:rPr lang="cs-CZ" dirty="0" smtClean="0"/>
              <a:t> (Ivančice), Samuel </a:t>
            </a:r>
            <a:r>
              <a:rPr lang="cs-CZ" dirty="0" err="1" smtClean="0"/>
              <a:t>Silvest</a:t>
            </a:r>
            <a:r>
              <a:rPr lang="cs-CZ" dirty="0" smtClean="0"/>
              <a:t> a Václav </a:t>
            </a:r>
            <a:r>
              <a:rPr lang="cs-CZ" dirty="0" err="1" smtClean="0"/>
              <a:t>Elam</a:t>
            </a:r>
            <a:r>
              <a:rPr lang="cs-CZ" dirty="0" smtClean="0"/>
              <a:t> (Kralice) </a:t>
            </a:r>
          </a:p>
          <a:p>
            <a:pPr marL="0" indent="0">
              <a:buNone/>
            </a:pPr>
            <a:r>
              <a:rPr lang="cs-CZ" dirty="0" smtClean="0"/>
              <a:t>1620/1621 byly Kralice přepadeny a vypleněny císařským vojskem, tiskárna byla r. 1622 ukryta v zámku v Náměšti nad Oslavou, 1629 převezena přes Přerov do Lešna</a:t>
            </a:r>
          </a:p>
          <a:p>
            <a:pPr marL="0" indent="0">
              <a:buNone/>
            </a:pPr>
            <a:r>
              <a:rPr lang="cs-CZ" dirty="0" smtClean="0"/>
              <a:t>V </a:t>
            </a:r>
            <a:r>
              <a:rPr lang="cs-CZ" dirty="0"/>
              <a:t>L</a:t>
            </a:r>
            <a:r>
              <a:rPr lang="cs-CZ" dirty="0" smtClean="0"/>
              <a:t>ešnu se nemusela  skrývat, pod správou JAK byla přičleněna k bratrskému gymnáziu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101270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2248347"/>
            <a:ext cx="8424935" cy="43490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1505/06 – Pavel z Meziříčí (od r. 1516 používá podpis Pavel Olivetský z Olivetu) – do roku 1531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Do roku 1518 jediné místo s tisky Jednoty bratrské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1534-1545 zeť Alexandr </a:t>
            </a:r>
            <a:r>
              <a:rPr lang="cs-CZ" dirty="0" err="1" smtClean="0"/>
              <a:t>Oujezdecký</a:t>
            </a:r>
            <a:r>
              <a:rPr lang="cs-CZ" dirty="0" smtClean="0"/>
              <a:t> (1549 odešel do Polska), 1565 doložen 1 tisk v Litomyšli – držel Olivetského tiskařskou tradici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1580 tiskárnu kupuje Ondřej </a:t>
            </a:r>
            <a:r>
              <a:rPr lang="cs-CZ" dirty="0" err="1" smtClean="0"/>
              <a:t>Graudens</a:t>
            </a:r>
            <a:r>
              <a:rPr lang="cs-CZ" dirty="0" smtClean="0"/>
              <a:t> – postupně opouští bratrskou tradici, tiskne jezuitské polemiky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Litomyšl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06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V době moravského působení tiskárna pracovala jen pro vnitřní potřebu jednoty</a:t>
            </a:r>
          </a:p>
          <a:p>
            <a:pPr marL="0" indent="0">
              <a:buNone/>
            </a:pPr>
            <a:r>
              <a:rPr lang="cs-CZ" dirty="0" smtClean="0"/>
              <a:t>Jediný text určený širšímu publiku – Vyznání víry svaté katolické všech tří stavů Království českého … pod obojí přijímajících (Kralice? 1608)</a:t>
            </a:r>
          </a:p>
          <a:p>
            <a:pPr marL="0" indent="0">
              <a:buNone/>
            </a:pPr>
            <a:r>
              <a:rPr lang="cs-CZ" dirty="0" smtClean="0"/>
              <a:t>Průměrně tiskla 4 a v Polsku až 10 titulů ročně</a:t>
            </a:r>
          </a:p>
          <a:p>
            <a:pPr marL="0" indent="0">
              <a:buNone/>
            </a:pPr>
            <a:r>
              <a:rPr lang="cs-CZ" dirty="0" smtClean="0"/>
              <a:t>Ivančice – 17 titulů</a:t>
            </a:r>
          </a:p>
          <a:p>
            <a:pPr marL="0" indent="0">
              <a:buNone/>
            </a:pPr>
            <a:r>
              <a:rPr lang="cs-CZ" dirty="0" smtClean="0"/>
              <a:t>Kralice  - 70 titulů</a:t>
            </a:r>
          </a:p>
          <a:p>
            <a:pPr marL="0" indent="0">
              <a:buNone/>
            </a:pPr>
            <a:r>
              <a:rPr lang="cs-CZ" dirty="0" smtClean="0"/>
              <a:t>Lešno – 160 titulů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131304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Jednotlivá vydání, i když nesou stejný název, se liší textově i typograficky</a:t>
            </a:r>
          </a:p>
          <a:p>
            <a:pPr marL="0" indent="0">
              <a:buNone/>
            </a:pPr>
            <a:r>
              <a:rPr lang="cs-CZ" dirty="0" smtClean="0"/>
              <a:t>Vedle „velkých“ vydání bible a kancionálů bývala pořizována i cenově dostupnější vydání </a:t>
            </a:r>
          </a:p>
          <a:p>
            <a:pPr marL="0" indent="0">
              <a:buNone/>
            </a:pPr>
            <a:r>
              <a:rPr lang="cs-CZ" dirty="0" smtClean="0"/>
              <a:t>Pro šlechtické mecenáše vznikaly „bibliofilské“ exempláře</a:t>
            </a:r>
          </a:p>
          <a:p>
            <a:pPr marL="0" indent="0">
              <a:buNone/>
            </a:pPr>
            <a:r>
              <a:rPr lang="cs-CZ" dirty="0" smtClean="0"/>
              <a:t>O nákladu máme jen minimum zpráv, např. 1. díl Kralické </a:t>
            </a:r>
            <a:r>
              <a:rPr lang="cs-CZ" dirty="0" err="1" smtClean="0"/>
              <a:t>šestidílky</a:t>
            </a:r>
            <a:r>
              <a:rPr lang="cs-CZ" dirty="0" smtClean="0"/>
              <a:t> měl náklad 2000 exemplářů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86727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Tiskárna disponovala patrně jen 1 lisem, písmo bylo odléváno zřejmě přímo v tiskárně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Ediční plán:</a:t>
            </a:r>
          </a:p>
          <a:p>
            <a:pPr marL="0" indent="0">
              <a:buNone/>
            </a:pPr>
            <a:r>
              <a:rPr lang="cs-CZ" dirty="0" smtClean="0"/>
              <a:t>Hlavními díly bible a kancionály</a:t>
            </a:r>
          </a:p>
          <a:p>
            <a:pPr marL="0" indent="0">
              <a:buNone/>
            </a:pPr>
            <a:r>
              <a:rPr lang="cs-CZ" dirty="0" smtClean="0"/>
              <a:t>Na dalším místě apologie, konfese, modlitební knihy, perikopy, postily, literatura liturgická, pastorační a </a:t>
            </a:r>
            <a:r>
              <a:rPr lang="cs-CZ" dirty="0" err="1" smtClean="0"/>
              <a:t>vzdělávatelská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39758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Bible:</a:t>
            </a:r>
          </a:p>
          <a:p>
            <a:pPr>
              <a:buFontTx/>
              <a:buChar char="-"/>
            </a:pPr>
            <a:r>
              <a:rPr lang="cs-CZ" dirty="0" smtClean="0"/>
              <a:t>Nový zákon (v Blahoslavově překladu z řečtiny; Ivančice 1564 a 1568, nová redakce Kralice 1593-1954, 1596 a 1601)</a:t>
            </a:r>
          </a:p>
          <a:p>
            <a:pPr>
              <a:buFontTx/>
              <a:buChar char="-"/>
            </a:pPr>
            <a:r>
              <a:rPr lang="cs-CZ" dirty="0" smtClean="0"/>
              <a:t>Šestidílná Bible česká (Kralice, 1. 1579, 2. 1580, 3. 1582, 4. 1587, 5. 1588, 6. 1593-4)</a:t>
            </a:r>
          </a:p>
          <a:p>
            <a:pPr>
              <a:buFontTx/>
              <a:buChar char="-"/>
            </a:pPr>
            <a:r>
              <a:rPr lang="cs-CZ" dirty="0" smtClean="0"/>
              <a:t>Žaltář Davida svatého (Kralice 1579 a 1581)</a:t>
            </a:r>
          </a:p>
          <a:p>
            <a:pPr>
              <a:buFontTx/>
              <a:buChar char="-"/>
            </a:pPr>
            <a:r>
              <a:rPr lang="cs-CZ" dirty="0" smtClean="0"/>
              <a:t>Jiřík Strejc Zábřežský: Žalmové aneb </a:t>
            </a:r>
            <a:r>
              <a:rPr lang="cs-CZ" dirty="0" err="1" smtClean="0"/>
              <a:t>Zpěvové</a:t>
            </a:r>
            <a:r>
              <a:rPr lang="cs-CZ" dirty="0" smtClean="0"/>
              <a:t> </a:t>
            </a:r>
            <a:r>
              <a:rPr lang="cs-CZ" dirty="0" err="1" smtClean="0"/>
              <a:t>stavého</a:t>
            </a:r>
            <a:r>
              <a:rPr lang="cs-CZ" dirty="0" smtClean="0"/>
              <a:t> Davida (Kralice 1587 a 1598)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396266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Bible:</a:t>
            </a:r>
          </a:p>
          <a:p>
            <a:pPr>
              <a:buFontTx/>
              <a:buChar char="-"/>
            </a:pPr>
            <a:r>
              <a:rPr lang="cs-CZ" dirty="0" smtClean="0"/>
              <a:t>Jednodílní Bible česká (Kralice 1596 a 1598)</a:t>
            </a:r>
          </a:p>
          <a:p>
            <a:pPr>
              <a:buFontTx/>
              <a:buChar char="-"/>
            </a:pPr>
            <a:r>
              <a:rPr lang="cs-CZ" dirty="0" smtClean="0"/>
              <a:t>Biblí české díl šestý totiž Nový Zákon (Kralice 1601)</a:t>
            </a:r>
          </a:p>
          <a:p>
            <a:pPr>
              <a:buFontTx/>
              <a:buChar char="-"/>
            </a:pPr>
            <a:r>
              <a:rPr lang="cs-CZ" dirty="0" smtClean="0"/>
              <a:t>Rejstřík Písem svatých (Ivančice 1563, Kralice 1597)</a:t>
            </a:r>
          </a:p>
          <a:p>
            <a:pPr marL="0" indent="0">
              <a:buNone/>
            </a:pPr>
            <a:r>
              <a:rPr lang="cs-CZ" dirty="0" smtClean="0"/>
              <a:t>Liturgické příručky:</a:t>
            </a:r>
          </a:p>
          <a:p>
            <a:pPr>
              <a:buFontTx/>
              <a:buChar char="-"/>
            </a:pPr>
            <a:r>
              <a:rPr lang="cs-CZ" dirty="0" smtClean="0"/>
              <a:t>Služba křtu svatého (Kralice 1580)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136453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Literatura hymnologická:</a:t>
            </a:r>
          </a:p>
          <a:p>
            <a:pPr>
              <a:buFontTx/>
              <a:buChar char="-"/>
            </a:pPr>
            <a:r>
              <a:rPr lang="cs-CZ" dirty="0" smtClean="0"/>
              <a:t>Písně duchovní </a:t>
            </a:r>
            <a:r>
              <a:rPr lang="cs-CZ" dirty="0" err="1" smtClean="0"/>
              <a:t>evangelitské</a:t>
            </a:r>
            <a:r>
              <a:rPr lang="cs-CZ" dirty="0" smtClean="0"/>
              <a:t> (Ivančice 1562-64, po 1564?/69?, 1572, 1576,  1577?, Kralice 1579?, 1581, 1583, 1587, 1594, 1598, 1602, 1615 a 1618)</a:t>
            </a:r>
          </a:p>
          <a:p>
            <a:pPr>
              <a:buFontTx/>
              <a:buChar char="-"/>
            </a:pPr>
            <a:r>
              <a:rPr lang="cs-CZ" dirty="0" err="1" smtClean="0"/>
              <a:t>Micheil</a:t>
            </a:r>
            <a:r>
              <a:rPr lang="cs-CZ" dirty="0" smtClean="0"/>
              <a:t> </a:t>
            </a:r>
            <a:r>
              <a:rPr lang="cs-CZ" dirty="0" err="1" smtClean="0"/>
              <a:t>Weiße</a:t>
            </a:r>
            <a:r>
              <a:rPr lang="cs-CZ" dirty="0" smtClean="0"/>
              <a:t>: </a:t>
            </a:r>
            <a:r>
              <a:rPr lang="cs-CZ" dirty="0" err="1" smtClean="0"/>
              <a:t>Kirchengeseng</a:t>
            </a:r>
            <a:r>
              <a:rPr lang="cs-CZ" dirty="0" smtClean="0"/>
              <a:t>, … (Ivančice 1566, </a:t>
            </a:r>
            <a:r>
              <a:rPr lang="cs-CZ" dirty="0" err="1" smtClean="0"/>
              <a:t>Nürnberg</a:t>
            </a:r>
            <a:r>
              <a:rPr lang="cs-CZ" dirty="0" smtClean="0"/>
              <a:t> 1580, Kralice 1606)</a:t>
            </a:r>
          </a:p>
          <a:p>
            <a:pPr>
              <a:buFontTx/>
              <a:buChar char="-"/>
            </a:pPr>
            <a:r>
              <a:rPr lang="cs-CZ" dirty="0" smtClean="0"/>
              <a:t>Písně pohřební (Kralice 1586 a 1615)</a:t>
            </a:r>
          </a:p>
          <a:p>
            <a:pPr>
              <a:buFontTx/>
              <a:buChar char="-"/>
            </a:pPr>
            <a:r>
              <a:rPr lang="cs-CZ" dirty="0" smtClean="0"/>
              <a:t>Rejstřík písní duchovních (Ivančice před 1579?, Kralice před 1599?)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102462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Literatura hymnologická:</a:t>
            </a:r>
          </a:p>
          <a:p>
            <a:pPr>
              <a:buFontTx/>
              <a:buChar char="-"/>
            </a:pPr>
            <a:r>
              <a:rPr lang="cs-CZ" dirty="0" smtClean="0"/>
              <a:t>Obrana mírná a slušná kancionálu bratrského, … (Kralice? 1588)</a:t>
            </a:r>
          </a:p>
          <a:p>
            <a:pPr>
              <a:buFontTx/>
              <a:buChar char="-"/>
            </a:pPr>
            <a:r>
              <a:rPr lang="cs-CZ" dirty="0" smtClean="0"/>
              <a:t>Řeči Boží (Kralice 1592?,  1597, 1604 a 1616)</a:t>
            </a:r>
          </a:p>
          <a:p>
            <a:pPr>
              <a:buFontTx/>
              <a:buChar char="-"/>
            </a:pPr>
            <a:r>
              <a:rPr lang="cs-CZ" dirty="0" smtClean="0"/>
              <a:t>Rejstřík … Řečí Božích (Ivančice 1563, Kralice 1615)</a:t>
            </a:r>
          </a:p>
          <a:p>
            <a:pPr marL="0" indent="0">
              <a:buNone/>
            </a:pPr>
            <a:r>
              <a:rPr lang="cs-CZ" dirty="0" smtClean="0"/>
              <a:t>Postily:</a:t>
            </a:r>
          </a:p>
          <a:p>
            <a:pPr>
              <a:buFontTx/>
              <a:buChar char="-"/>
            </a:pPr>
            <a:r>
              <a:rPr lang="cs-CZ" dirty="0" smtClean="0"/>
              <a:t>Ondřej Štefan: Výklad řečí Božích (Ivančice 1575)</a:t>
            </a:r>
          </a:p>
          <a:p>
            <a:pPr>
              <a:buFontTx/>
              <a:buChar char="-"/>
            </a:pPr>
            <a:r>
              <a:rPr lang="cs-CZ" dirty="0" smtClean="0"/>
              <a:t>Jan </a:t>
            </a:r>
            <a:r>
              <a:rPr lang="cs-CZ" dirty="0" err="1" smtClean="0"/>
              <a:t>Kapito</a:t>
            </a:r>
            <a:r>
              <a:rPr lang="cs-CZ" dirty="0" smtClean="0"/>
              <a:t>: Postila, tj. kázání, … (Kralice 1586)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115114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Modlitební knihy:</a:t>
            </a:r>
          </a:p>
          <a:p>
            <a:pPr>
              <a:buFontTx/>
              <a:buChar char="-"/>
            </a:pPr>
            <a:r>
              <a:rPr lang="cs-CZ" dirty="0" smtClean="0"/>
              <a:t>Modlitby, kteréž v suché dny v shromáždění svatých říkány bývají (Kralice 1609)</a:t>
            </a:r>
          </a:p>
          <a:p>
            <a:pPr marL="0" indent="0">
              <a:buNone/>
            </a:pPr>
            <a:r>
              <a:rPr lang="cs-CZ" dirty="0" smtClean="0"/>
              <a:t>Školní učebnice a domácí příručky:</a:t>
            </a:r>
            <a:br>
              <a:rPr lang="cs-CZ" dirty="0" smtClean="0"/>
            </a:br>
            <a:r>
              <a:rPr lang="cs-CZ" dirty="0" smtClean="0"/>
              <a:t>- Katechismus (Kralice po 1594?, 1604, před 1609 a 1615)</a:t>
            </a:r>
          </a:p>
          <a:p>
            <a:pPr marL="0" indent="0">
              <a:buNone/>
            </a:pPr>
            <a:r>
              <a:rPr lang="cs-CZ" dirty="0" smtClean="0"/>
              <a:t>- Začátkové učení dítek křesťanských (=prvouka, Kralice 1613)</a:t>
            </a:r>
          </a:p>
          <a:p>
            <a:pPr marL="0" indent="0">
              <a:buNone/>
            </a:pPr>
            <a:r>
              <a:rPr lang="cs-CZ" dirty="0" smtClean="0"/>
              <a:t>- </a:t>
            </a:r>
            <a:r>
              <a:rPr lang="cs-CZ" dirty="0" err="1" smtClean="0"/>
              <a:t>Summa</a:t>
            </a:r>
            <a:r>
              <a:rPr lang="cs-CZ" dirty="0" smtClean="0"/>
              <a:t> der </a:t>
            </a:r>
            <a:r>
              <a:rPr lang="cs-CZ" dirty="0" err="1" smtClean="0"/>
              <a:t>christlichen</a:t>
            </a:r>
            <a:r>
              <a:rPr lang="cs-CZ" dirty="0" smtClean="0"/>
              <a:t> </a:t>
            </a:r>
            <a:r>
              <a:rPr lang="cs-CZ" dirty="0" err="1" smtClean="0"/>
              <a:t>Lehre</a:t>
            </a:r>
            <a:r>
              <a:rPr lang="cs-CZ" dirty="0" smtClean="0"/>
              <a:t> … </a:t>
            </a:r>
            <a:r>
              <a:rPr lang="cs-CZ" dirty="0" err="1" smtClean="0"/>
              <a:t>verdeutsch</a:t>
            </a:r>
            <a:r>
              <a:rPr lang="cs-CZ" dirty="0" smtClean="0"/>
              <a:t> (Kralice 1619) 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17597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Konfese:</a:t>
            </a:r>
          </a:p>
          <a:p>
            <a:pPr>
              <a:buFontTx/>
              <a:buChar char="-"/>
            </a:pPr>
            <a:r>
              <a:rPr lang="cs-CZ" dirty="0" smtClean="0"/>
              <a:t>Počet z víry (Ivančice 1564, 1574 – čtyři odlišné verze – Kralice 1607, 1608)</a:t>
            </a:r>
          </a:p>
          <a:p>
            <a:pPr>
              <a:buFontTx/>
              <a:buChar char="-"/>
            </a:pPr>
            <a:r>
              <a:rPr lang="cs-CZ" dirty="0" smtClean="0"/>
              <a:t>Matouš Konečný: Pravda vítězící, … (Kralice 1614)</a:t>
            </a:r>
          </a:p>
          <a:p>
            <a:pPr marL="0" indent="0">
              <a:buNone/>
            </a:pPr>
            <a:r>
              <a:rPr lang="cs-CZ" dirty="0" err="1" smtClean="0"/>
              <a:t>Vzdělávatelské</a:t>
            </a:r>
            <a:r>
              <a:rPr lang="cs-CZ" dirty="0" smtClean="0"/>
              <a:t> a mravně-výchovné publikace:</a:t>
            </a:r>
          </a:p>
          <a:p>
            <a:pPr>
              <a:buFontTx/>
              <a:buChar char="-"/>
            </a:pPr>
            <a:r>
              <a:rPr lang="cs-CZ" dirty="0" smtClean="0"/>
              <a:t>Jan Blahoslav: Musica, tj. Knížka zpěvákům, náležité zprávy v sobě zavírající (Ivančice 1569)</a:t>
            </a:r>
          </a:p>
          <a:p>
            <a:pPr>
              <a:buFontTx/>
              <a:buChar char="-"/>
            </a:pPr>
            <a:r>
              <a:rPr lang="cs-CZ" dirty="0" smtClean="0"/>
              <a:t>Evangelia anebo Čtení svatá, kteráž </a:t>
            </a:r>
            <a:r>
              <a:rPr lang="cs-CZ" dirty="0" err="1" smtClean="0"/>
              <a:t>slovou</a:t>
            </a:r>
            <a:r>
              <a:rPr lang="cs-CZ" dirty="0" smtClean="0"/>
              <a:t> pašije (Ivančice 1571)</a:t>
            </a:r>
          </a:p>
          <a:p>
            <a:pPr>
              <a:buFontTx/>
              <a:buChar char="-"/>
            </a:pPr>
            <a:r>
              <a:rPr lang="cs-CZ" dirty="0" smtClean="0"/>
              <a:t>Naučení mládencům k službě … církvi se </a:t>
            </a:r>
            <a:r>
              <a:rPr lang="cs-CZ" dirty="0" err="1" smtClean="0"/>
              <a:t>oddávajícícm</a:t>
            </a:r>
            <a:r>
              <a:rPr lang="cs-CZ" dirty="0" smtClean="0"/>
              <a:t> (Kralice 1585 a 1609)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24098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4624"/>
            <a:ext cx="4608512" cy="6835184"/>
          </a:xfrm>
        </p:spPr>
      </p:pic>
    </p:spTree>
    <p:extLst>
      <p:ext uri="{BB962C8B-B14F-4D97-AF65-F5344CB8AC3E}">
        <p14:creationId xmlns:p14="http://schemas.microsoft.com/office/powerpoint/2010/main" val="215191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Litomyšl– A. </a:t>
            </a:r>
            <a:r>
              <a:rPr lang="cs-CZ" dirty="0" err="1" smtClean="0"/>
              <a:t>Oujezdský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08" y="1051176"/>
            <a:ext cx="4396224" cy="580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6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424936" cy="6259526"/>
          </a:xfrm>
        </p:spPr>
      </p:pic>
    </p:spTree>
    <p:extLst>
      <p:ext uri="{BB962C8B-B14F-4D97-AF65-F5344CB8AC3E}">
        <p14:creationId xmlns:p14="http://schemas.microsoft.com/office/powerpoint/2010/main" val="16185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03"/>
            <a:ext cx="4968552" cy="6891278"/>
          </a:xfrm>
        </p:spPr>
      </p:pic>
    </p:spTree>
    <p:extLst>
      <p:ext uri="{BB962C8B-B14F-4D97-AF65-F5344CB8AC3E}">
        <p14:creationId xmlns:p14="http://schemas.microsoft.com/office/powerpoint/2010/main" val="189024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0" y="188640"/>
            <a:ext cx="8711058" cy="5976664"/>
          </a:xfrm>
        </p:spPr>
      </p:pic>
    </p:spTree>
    <p:extLst>
      <p:ext uri="{BB962C8B-B14F-4D97-AF65-F5344CB8AC3E}">
        <p14:creationId xmlns:p14="http://schemas.microsoft.com/office/powerpoint/2010/main" val="343664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4964"/>
            <a:ext cx="3888432" cy="6706404"/>
          </a:xfrm>
        </p:spPr>
      </p:pic>
    </p:spTree>
    <p:extLst>
      <p:ext uri="{BB962C8B-B14F-4D97-AF65-F5344CB8AC3E}">
        <p14:creationId xmlns:p14="http://schemas.microsoft.com/office/powerpoint/2010/main" val="339403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496944" cy="6376687"/>
          </a:xfrm>
        </p:spPr>
      </p:pic>
    </p:spTree>
    <p:extLst>
      <p:ext uri="{BB962C8B-B14F-4D97-AF65-F5344CB8AC3E}">
        <p14:creationId xmlns:p14="http://schemas.microsoft.com/office/powerpoint/2010/main" val="16031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Tiskárna bratrská</a:t>
            </a:r>
          </a:p>
          <a:p>
            <a:pPr marL="0" indent="0">
              <a:buNone/>
            </a:pPr>
            <a:r>
              <a:rPr lang="cs-CZ" dirty="0" smtClean="0"/>
              <a:t>V Lešně se tiskárna otevřela vnějším zakázkám</a:t>
            </a:r>
          </a:p>
          <a:p>
            <a:pPr marL="0" indent="0">
              <a:buNone/>
            </a:pPr>
            <a:r>
              <a:rPr lang="cs-CZ" dirty="0" smtClean="0"/>
              <a:t>Vydávala tisky latinské, polské, české a německé, určené exulantům a tajným nekatolíkům v Čechách a na Moravě a polskému publiku</a:t>
            </a:r>
          </a:p>
          <a:p>
            <a:pPr marL="0" indent="0">
              <a:buNone/>
            </a:pPr>
            <a:r>
              <a:rPr lang="cs-CZ" dirty="0" smtClean="0"/>
              <a:t>Vyšlo zde cca 40 titulů děl JAK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Ivančice, Kralice</a:t>
            </a:r>
          </a:p>
        </p:txBody>
      </p:sp>
    </p:spTree>
    <p:extLst>
      <p:ext uri="{BB962C8B-B14F-4D97-AF65-F5344CB8AC3E}">
        <p14:creationId xmlns:p14="http://schemas.microsoft.com/office/powerpoint/2010/main" val="101666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Litomyšl– A. </a:t>
            </a:r>
            <a:r>
              <a:rPr lang="cs-CZ" dirty="0" err="1" smtClean="0"/>
              <a:t>Oujezdský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24928"/>
            <a:ext cx="7512753" cy="583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5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err="1" smtClean="0"/>
              <a:t>Šamotuly</a:t>
            </a:r>
            <a:r>
              <a:rPr lang="cs-CZ" dirty="0" smtClean="0"/>
              <a:t>– A. </a:t>
            </a:r>
            <a:r>
              <a:rPr lang="cs-CZ" dirty="0" err="1" smtClean="0"/>
              <a:t>Oujezdský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701" y="908720"/>
            <a:ext cx="4079507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9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err="1" smtClean="0"/>
              <a:t>Šamotuly</a:t>
            </a:r>
            <a:r>
              <a:rPr lang="cs-CZ" dirty="0" smtClean="0"/>
              <a:t>– A. </a:t>
            </a:r>
            <a:r>
              <a:rPr lang="cs-CZ" dirty="0" err="1" smtClean="0"/>
              <a:t>Oujezdský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19" y="984160"/>
            <a:ext cx="7612113" cy="587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5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Litomyšl– O. </a:t>
            </a:r>
            <a:r>
              <a:rPr lang="cs-CZ" dirty="0" err="1" smtClean="0"/>
              <a:t>Graudens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03" y="864878"/>
            <a:ext cx="5217433" cy="599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Litomyšl– O. </a:t>
            </a:r>
            <a:r>
              <a:rPr lang="cs-CZ" dirty="0" err="1" smtClean="0"/>
              <a:t>Graudens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44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3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248347"/>
            <a:ext cx="8352927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dirty="0" smtClean="0"/>
              <a:t>Litomyšl– O. </a:t>
            </a:r>
            <a:r>
              <a:rPr lang="cs-CZ" dirty="0" err="1" smtClean="0"/>
              <a:t>Graudens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36" y="878310"/>
            <a:ext cx="4726720" cy="59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4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rdý obal">
  <a:themeElements>
    <a:clrScheme name="Tvrdý obal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vrdý obal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vrdý obal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</TotalTime>
  <Words>1021</Words>
  <Application>Microsoft Office PowerPoint</Application>
  <PresentationFormat>Předvádění na obrazovce (4:3)</PresentationFormat>
  <Paragraphs>269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Arial</vt:lpstr>
      <vt:lpstr>Book Antiqua</vt:lpstr>
      <vt:lpstr>Calibri</vt:lpstr>
      <vt:lpstr>Wingdings</vt:lpstr>
      <vt:lpstr>Tvrdý obal</vt:lpstr>
      <vt:lpstr>Tisk ve službách Jednoty bratrské</vt:lpstr>
      <vt:lpstr>Litomyšl</vt:lpstr>
      <vt:lpstr>Litomyšl– A. Oujezdský</vt:lpstr>
      <vt:lpstr>Litomyšl– A. Oujezdský</vt:lpstr>
      <vt:lpstr>Šamotuly– A. Oujezdský</vt:lpstr>
      <vt:lpstr>Šamotuly– A. Oujezdský</vt:lpstr>
      <vt:lpstr>Litomyšl– O. Graudens</vt:lpstr>
      <vt:lpstr>Litomyšl– O. Graudens</vt:lpstr>
      <vt:lpstr>Litomyšl– O. Graudens</vt:lpstr>
      <vt:lpstr>Litomyšl– O. Graudens</vt:lpstr>
      <vt:lpstr>Litomyšl– O. Graudens</vt:lpstr>
      <vt:lpstr>Litomyšl– O. Graudens</vt:lpstr>
      <vt:lpstr>Mladá Boleslav</vt:lpstr>
      <vt:lpstr>Mikuláš Klaudyán</vt:lpstr>
      <vt:lpstr>Mikuláš Klaudyán</vt:lpstr>
      <vt:lpstr>Mikuláš Klaudyán</vt:lpstr>
      <vt:lpstr>Náměšť nad Oslavou</vt:lpstr>
      <vt:lpstr>Ivančice, Kralice</vt:lpstr>
      <vt:lpstr>Ivančice, Kralice</vt:lpstr>
      <vt:lpstr>Ivančice, Kralice</vt:lpstr>
      <vt:lpstr>Ivančice, Kralice</vt:lpstr>
      <vt:lpstr>Ivančice, Kralice</vt:lpstr>
      <vt:lpstr>Ivančice, Kralice</vt:lpstr>
      <vt:lpstr>Ivančice, Kralice</vt:lpstr>
      <vt:lpstr>Ivančice, Kralice</vt:lpstr>
      <vt:lpstr>Ivančice, Kralice</vt:lpstr>
      <vt:lpstr>Ivančice, Kralice</vt:lpstr>
      <vt:lpstr>Ivančice, Kralice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Ivančice, Kralice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Nejvýznamnější rukopisné knihy</dc:title>
  <dc:creator>Karel Maráz</dc:creator>
  <cp:lastModifiedBy>MZK</cp:lastModifiedBy>
  <cp:revision>72</cp:revision>
  <dcterms:created xsi:type="dcterms:W3CDTF">2013-10-12T17:25:31Z</dcterms:created>
  <dcterms:modified xsi:type="dcterms:W3CDTF">2021-11-23T21:11:41Z</dcterms:modified>
</cp:coreProperties>
</file>