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F0148-1DDA-4633-9486-95AD84847764}" v="34" dt="2022-09-20T14:03:46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KF" userId="063198a398020901" providerId="Windows Live" clId="Web-{87BCF70E-0519-4F46-AF70-DC4F4219D1F9}"/>
    <pc:docChg chg="modSld">
      <pc:chgData name="Jana KF" userId="063198a398020901" providerId="Windows Live" clId="Web-{87BCF70E-0519-4F46-AF70-DC4F4219D1F9}" dt="2022-09-20T14:17:35.442" v="19"/>
      <pc:docMkLst>
        <pc:docMk/>
      </pc:docMkLst>
      <pc:sldChg chg="modNotes">
        <pc:chgData name="Jana KF" userId="063198a398020901" providerId="Windows Live" clId="Web-{87BCF70E-0519-4F46-AF70-DC4F4219D1F9}" dt="2022-09-20T14:16:04.764" v="0"/>
        <pc:sldMkLst>
          <pc:docMk/>
          <pc:sldMk cId="0" sldId="256"/>
        </pc:sldMkLst>
      </pc:sldChg>
      <pc:sldChg chg="modNotes">
        <pc:chgData name="Jana KF" userId="063198a398020901" providerId="Windows Live" clId="Web-{87BCF70E-0519-4F46-AF70-DC4F4219D1F9}" dt="2022-09-20T14:16:11.171" v="1"/>
        <pc:sldMkLst>
          <pc:docMk/>
          <pc:sldMk cId="0" sldId="257"/>
        </pc:sldMkLst>
      </pc:sldChg>
      <pc:sldChg chg="modNotes">
        <pc:chgData name="Jana KF" userId="063198a398020901" providerId="Windows Live" clId="Web-{87BCF70E-0519-4F46-AF70-DC4F4219D1F9}" dt="2022-09-20T14:16:14.671" v="2"/>
        <pc:sldMkLst>
          <pc:docMk/>
          <pc:sldMk cId="0" sldId="258"/>
        </pc:sldMkLst>
      </pc:sldChg>
      <pc:sldChg chg="modNotes">
        <pc:chgData name="Jana KF" userId="063198a398020901" providerId="Windows Live" clId="Web-{87BCF70E-0519-4F46-AF70-DC4F4219D1F9}" dt="2022-09-20T14:16:20.531" v="3"/>
        <pc:sldMkLst>
          <pc:docMk/>
          <pc:sldMk cId="0" sldId="259"/>
        </pc:sldMkLst>
      </pc:sldChg>
      <pc:sldChg chg="modNotes">
        <pc:chgData name="Jana KF" userId="063198a398020901" providerId="Windows Live" clId="Web-{87BCF70E-0519-4F46-AF70-DC4F4219D1F9}" dt="2022-09-20T14:16:24.328" v="4"/>
        <pc:sldMkLst>
          <pc:docMk/>
          <pc:sldMk cId="0" sldId="260"/>
        </pc:sldMkLst>
      </pc:sldChg>
      <pc:sldChg chg="modNotes">
        <pc:chgData name="Jana KF" userId="063198a398020901" providerId="Windows Live" clId="Web-{87BCF70E-0519-4F46-AF70-DC4F4219D1F9}" dt="2022-09-20T14:16:28.125" v="5"/>
        <pc:sldMkLst>
          <pc:docMk/>
          <pc:sldMk cId="0" sldId="261"/>
        </pc:sldMkLst>
      </pc:sldChg>
      <pc:sldChg chg="modNotes">
        <pc:chgData name="Jana KF" userId="063198a398020901" providerId="Windows Live" clId="Web-{87BCF70E-0519-4F46-AF70-DC4F4219D1F9}" dt="2022-09-20T14:16:34.391" v="6"/>
        <pc:sldMkLst>
          <pc:docMk/>
          <pc:sldMk cId="0" sldId="263"/>
        </pc:sldMkLst>
      </pc:sldChg>
      <pc:sldChg chg="modNotes">
        <pc:chgData name="Jana KF" userId="063198a398020901" providerId="Windows Live" clId="Web-{87BCF70E-0519-4F46-AF70-DC4F4219D1F9}" dt="2022-09-20T14:16:40.782" v="7"/>
        <pc:sldMkLst>
          <pc:docMk/>
          <pc:sldMk cId="0" sldId="265"/>
        </pc:sldMkLst>
      </pc:sldChg>
      <pc:sldChg chg="modNotes">
        <pc:chgData name="Jana KF" userId="063198a398020901" providerId="Windows Live" clId="Web-{87BCF70E-0519-4F46-AF70-DC4F4219D1F9}" dt="2022-09-20T14:16:44.392" v="8"/>
        <pc:sldMkLst>
          <pc:docMk/>
          <pc:sldMk cId="0" sldId="267"/>
        </pc:sldMkLst>
      </pc:sldChg>
      <pc:sldChg chg="modNotes">
        <pc:chgData name="Jana KF" userId="063198a398020901" providerId="Windows Live" clId="Web-{87BCF70E-0519-4F46-AF70-DC4F4219D1F9}" dt="2022-09-20T14:16:48.548" v="9"/>
        <pc:sldMkLst>
          <pc:docMk/>
          <pc:sldMk cId="0" sldId="268"/>
        </pc:sldMkLst>
      </pc:sldChg>
      <pc:sldChg chg="modNotes">
        <pc:chgData name="Jana KF" userId="063198a398020901" providerId="Windows Live" clId="Web-{87BCF70E-0519-4F46-AF70-DC4F4219D1F9}" dt="2022-09-20T14:16:54.236" v="10"/>
        <pc:sldMkLst>
          <pc:docMk/>
          <pc:sldMk cId="0" sldId="270"/>
        </pc:sldMkLst>
      </pc:sldChg>
      <pc:sldChg chg="modNotes">
        <pc:chgData name="Jana KF" userId="063198a398020901" providerId="Windows Live" clId="Web-{87BCF70E-0519-4F46-AF70-DC4F4219D1F9}" dt="2022-09-20T14:16:57.893" v="11"/>
        <pc:sldMkLst>
          <pc:docMk/>
          <pc:sldMk cId="0" sldId="271"/>
        </pc:sldMkLst>
      </pc:sldChg>
      <pc:sldChg chg="modNotes">
        <pc:chgData name="Jana KF" userId="063198a398020901" providerId="Windows Live" clId="Web-{87BCF70E-0519-4F46-AF70-DC4F4219D1F9}" dt="2022-09-20T14:17:01.455" v="12"/>
        <pc:sldMkLst>
          <pc:docMk/>
          <pc:sldMk cId="0" sldId="272"/>
        </pc:sldMkLst>
      </pc:sldChg>
      <pc:sldChg chg="modNotes">
        <pc:chgData name="Jana KF" userId="063198a398020901" providerId="Windows Live" clId="Web-{87BCF70E-0519-4F46-AF70-DC4F4219D1F9}" dt="2022-09-20T14:17:05.190" v="13"/>
        <pc:sldMkLst>
          <pc:docMk/>
          <pc:sldMk cId="0" sldId="273"/>
        </pc:sldMkLst>
      </pc:sldChg>
      <pc:sldChg chg="modNotes">
        <pc:chgData name="Jana KF" userId="063198a398020901" providerId="Windows Live" clId="Web-{87BCF70E-0519-4F46-AF70-DC4F4219D1F9}" dt="2022-09-20T14:17:08.471" v="14"/>
        <pc:sldMkLst>
          <pc:docMk/>
          <pc:sldMk cId="0" sldId="274"/>
        </pc:sldMkLst>
      </pc:sldChg>
      <pc:sldChg chg="modNotes">
        <pc:chgData name="Jana KF" userId="063198a398020901" providerId="Windows Live" clId="Web-{87BCF70E-0519-4F46-AF70-DC4F4219D1F9}" dt="2022-09-20T14:17:11.440" v="15"/>
        <pc:sldMkLst>
          <pc:docMk/>
          <pc:sldMk cId="0" sldId="275"/>
        </pc:sldMkLst>
      </pc:sldChg>
      <pc:sldChg chg="modNotes">
        <pc:chgData name="Jana KF" userId="063198a398020901" providerId="Windows Live" clId="Web-{87BCF70E-0519-4F46-AF70-DC4F4219D1F9}" dt="2022-09-20T14:17:14.800" v="16"/>
        <pc:sldMkLst>
          <pc:docMk/>
          <pc:sldMk cId="0" sldId="276"/>
        </pc:sldMkLst>
      </pc:sldChg>
      <pc:sldChg chg="modNotes">
        <pc:chgData name="Jana KF" userId="063198a398020901" providerId="Windows Live" clId="Web-{87BCF70E-0519-4F46-AF70-DC4F4219D1F9}" dt="2022-09-20T14:17:22.035" v="17"/>
        <pc:sldMkLst>
          <pc:docMk/>
          <pc:sldMk cId="0" sldId="278"/>
        </pc:sldMkLst>
      </pc:sldChg>
      <pc:sldChg chg="modNotes">
        <pc:chgData name="Jana KF" userId="063198a398020901" providerId="Windows Live" clId="Web-{87BCF70E-0519-4F46-AF70-DC4F4219D1F9}" dt="2022-09-20T14:17:27.394" v="18"/>
        <pc:sldMkLst>
          <pc:docMk/>
          <pc:sldMk cId="0" sldId="279"/>
        </pc:sldMkLst>
      </pc:sldChg>
      <pc:sldChg chg="modNotes">
        <pc:chgData name="Jana KF" userId="063198a398020901" providerId="Windows Live" clId="Web-{87BCF70E-0519-4F46-AF70-DC4F4219D1F9}" dt="2022-09-20T14:17:35.442" v="19"/>
        <pc:sldMkLst>
          <pc:docMk/>
          <pc:sldMk cId="0" sldId="282"/>
        </pc:sldMkLst>
      </pc:sldChg>
    </pc:docChg>
  </pc:docChgLst>
  <pc:docChgLst>
    <pc:chgData name="Jana KF" userId="063198a398020901" providerId="Windows Live" clId="Web-{0CEF0148-1DDA-4633-9486-95AD84847764}"/>
    <pc:docChg chg="addSld modSld sldOrd">
      <pc:chgData name="Jana KF" userId="063198a398020901" providerId="Windows Live" clId="Web-{0CEF0148-1DDA-4633-9486-95AD84847764}" dt="2022-09-20T14:03:48.463" v="32"/>
      <pc:docMkLst>
        <pc:docMk/>
      </pc:docMkLst>
      <pc:sldChg chg="modSp">
        <pc:chgData name="Jana KF" userId="063198a398020901" providerId="Windows Live" clId="Web-{0CEF0148-1DDA-4633-9486-95AD84847764}" dt="2022-09-20T14:00:12.495" v="0" actId="20577"/>
        <pc:sldMkLst>
          <pc:docMk/>
          <pc:sldMk cId="0" sldId="256"/>
        </pc:sldMkLst>
        <pc:spChg chg="mod">
          <ac:chgData name="Jana KF" userId="063198a398020901" providerId="Windows Live" clId="Web-{0CEF0148-1DDA-4633-9486-95AD84847764}" dt="2022-09-20T14:00:12.495" v="0" actId="20577"/>
          <ac:spMkLst>
            <pc:docMk/>
            <pc:sldMk cId="0" sldId="256"/>
            <ac:spMk id="32" creationId="{00000000-0000-0000-0000-000000000000}"/>
          </ac:spMkLst>
        </pc:spChg>
      </pc:sldChg>
      <pc:sldChg chg="modSp">
        <pc:chgData name="Jana KF" userId="063198a398020901" providerId="Windows Live" clId="Web-{0CEF0148-1DDA-4633-9486-95AD84847764}" dt="2022-09-20T14:01:40.361" v="5" actId="20577"/>
        <pc:sldMkLst>
          <pc:docMk/>
          <pc:sldMk cId="0" sldId="260"/>
        </pc:sldMkLst>
        <pc:spChg chg="mod">
          <ac:chgData name="Jana KF" userId="063198a398020901" providerId="Windows Live" clId="Web-{0CEF0148-1DDA-4633-9486-95AD84847764}" dt="2022-09-20T14:01:40.361" v="5" actId="20577"/>
          <ac:spMkLst>
            <pc:docMk/>
            <pc:sldMk cId="0" sldId="260"/>
            <ac:spMk id="59" creationId="{00000000-0000-0000-0000-000000000000}"/>
          </ac:spMkLst>
        </pc:spChg>
      </pc:sldChg>
      <pc:sldChg chg="modSp">
        <pc:chgData name="Jana KF" userId="063198a398020901" providerId="Windows Live" clId="Web-{0CEF0148-1DDA-4633-9486-95AD84847764}" dt="2022-09-20T14:02:08.192" v="10" actId="20577"/>
        <pc:sldMkLst>
          <pc:docMk/>
          <pc:sldMk cId="0" sldId="264"/>
        </pc:sldMkLst>
        <pc:spChg chg="mod">
          <ac:chgData name="Jana KF" userId="063198a398020901" providerId="Windows Live" clId="Web-{0CEF0148-1DDA-4633-9486-95AD84847764}" dt="2022-09-20T14:02:08.192" v="10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Jana KF" userId="063198a398020901" providerId="Windows Live" clId="Web-{0CEF0148-1DDA-4633-9486-95AD84847764}" dt="2022-09-20T14:02:23.989" v="16" actId="20577"/>
        <pc:sldMkLst>
          <pc:docMk/>
          <pc:sldMk cId="0" sldId="267"/>
        </pc:sldMkLst>
        <pc:spChg chg="mod">
          <ac:chgData name="Jana KF" userId="063198a398020901" providerId="Windows Live" clId="Web-{0CEF0148-1DDA-4633-9486-95AD84847764}" dt="2022-09-20T14:02:23.989" v="16" actId="20577"/>
          <ac:spMkLst>
            <pc:docMk/>
            <pc:sldMk cId="0" sldId="267"/>
            <ac:spMk id="183" creationId="{00000000-0000-0000-0000-000000000000}"/>
          </ac:spMkLst>
        </pc:spChg>
      </pc:sldChg>
      <pc:sldChg chg="modSp">
        <pc:chgData name="Jana KF" userId="063198a398020901" providerId="Windows Live" clId="Web-{0CEF0148-1DDA-4633-9486-95AD84847764}" dt="2022-09-20T14:02:36.990" v="19" actId="20577"/>
        <pc:sldMkLst>
          <pc:docMk/>
          <pc:sldMk cId="0" sldId="269"/>
        </pc:sldMkLst>
        <pc:spChg chg="mod">
          <ac:chgData name="Jana KF" userId="063198a398020901" providerId="Windows Live" clId="Web-{0CEF0148-1DDA-4633-9486-95AD84847764}" dt="2022-09-20T14:02:36.990" v="19" actId="20577"/>
          <ac:spMkLst>
            <pc:docMk/>
            <pc:sldMk cId="0" sldId="269"/>
            <ac:spMk id="197" creationId="{00000000-0000-0000-0000-000000000000}"/>
          </ac:spMkLst>
        </pc:spChg>
      </pc:sldChg>
      <pc:sldChg chg="modSp">
        <pc:chgData name="Jana KF" userId="063198a398020901" providerId="Windows Live" clId="Web-{0CEF0148-1DDA-4633-9486-95AD84847764}" dt="2022-09-20T14:02:52.506" v="22" actId="20577"/>
        <pc:sldMkLst>
          <pc:docMk/>
          <pc:sldMk cId="0" sldId="271"/>
        </pc:sldMkLst>
        <pc:spChg chg="mod">
          <ac:chgData name="Jana KF" userId="063198a398020901" providerId="Windows Live" clId="Web-{0CEF0148-1DDA-4633-9486-95AD84847764}" dt="2022-09-20T14:02:52.506" v="22" actId="20577"/>
          <ac:spMkLst>
            <pc:docMk/>
            <pc:sldMk cId="0" sldId="271"/>
            <ac:spMk id="211" creationId="{00000000-0000-0000-0000-000000000000}"/>
          </ac:spMkLst>
        </pc:spChg>
      </pc:sldChg>
      <pc:sldChg chg="modSp">
        <pc:chgData name="Jana KF" userId="063198a398020901" providerId="Windows Live" clId="Web-{0CEF0148-1DDA-4633-9486-95AD84847764}" dt="2022-09-20T14:03:14.617" v="25" actId="20577"/>
        <pc:sldMkLst>
          <pc:docMk/>
          <pc:sldMk cId="0" sldId="275"/>
        </pc:sldMkLst>
        <pc:spChg chg="mod">
          <ac:chgData name="Jana KF" userId="063198a398020901" providerId="Windows Live" clId="Web-{0CEF0148-1DDA-4633-9486-95AD84847764}" dt="2022-09-20T14:03:14.617" v="25" actId="20577"/>
          <ac:spMkLst>
            <pc:docMk/>
            <pc:sldMk cId="0" sldId="275"/>
            <ac:spMk id="241" creationId="{00000000-0000-0000-0000-000000000000}"/>
          </ac:spMkLst>
        </pc:spChg>
      </pc:sldChg>
      <pc:sldChg chg="modSp add ord replId modNotes">
        <pc:chgData name="Jana KF" userId="063198a398020901" providerId="Windows Live" clId="Web-{0CEF0148-1DDA-4633-9486-95AD84847764}" dt="2022-09-20T14:03:48.463" v="32"/>
        <pc:sldMkLst>
          <pc:docMk/>
          <pc:sldMk cId="153126763" sldId="284"/>
        </pc:sldMkLst>
        <pc:spChg chg="mod">
          <ac:chgData name="Jana KF" userId="063198a398020901" providerId="Windows Live" clId="Web-{0CEF0148-1DDA-4633-9486-95AD84847764}" dt="2022-09-20T14:03:43.463" v="31" actId="20577"/>
          <ac:spMkLst>
            <pc:docMk/>
            <pc:sldMk cId="153126763" sldId="284"/>
            <ac:spMk id="24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d99490416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28" name="Google Shape;28;gd99490416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223880c0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223880c0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124" name="Google Shape;124;g13223880c08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c299ee5e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c299ee5ed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11c299ee5ed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5ee8133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45ee8133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181" name="Google Shape;181;g145ee81330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46be2cac6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46be2cac6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188" name="Google Shape;188;g146be2cac63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223880c0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3223880c0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3223880c08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46be2cac63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46be2cac63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201" name="Google Shape;201;g146be2cac63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a56ad219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a56ad219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209" name="Google Shape;209;gda56ad2199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d6a5d5c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ed6a5d5c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215" name="Google Shape;215;ged6a5d5c0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4890c3e857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4890c3e857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222" name="Google Shape;222;g14890c3e857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4890c3e857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4890c3e857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231" name="Google Shape;231;g14890c3e857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f46d747f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f46d747f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100" dirty="0"/>
          </a:p>
        </p:txBody>
      </p:sp>
      <p:sp>
        <p:nvSpPr>
          <p:cNvPr id="36" name="Google Shape;36;gf46d747fe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4890c3e85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4890c3e85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239" name="Google Shape;239;g14890c3e857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c299ee5e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c299ee5ed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245" name="Google Shape;245;g11c299ee5ed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503e73e6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503e73e6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503e73e6c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503e73e6c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503e73e6c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275" name="Google Shape;275;g1503e73e6c0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4890c3e85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4890c3e85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239" name="Google Shape;239;g14890c3e857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18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1767afff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51767afff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282" name="Google Shape;282;g151767afff8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eb9c4507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feb9c4507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feb9c4507f_1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eb9c4507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feb9c4507f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feb9c4507f_1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555a0ac0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555a0ac0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303" name="Google Shape;303;g1555a0ac08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18198cc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118198cce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118198cce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452678e5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1452678e5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100" dirty="0"/>
          </a:p>
        </p:txBody>
      </p:sp>
      <p:sp>
        <p:nvSpPr>
          <p:cNvPr id="43" name="Google Shape;43;g1452678e5a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452678e5a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1452678e5a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100" dirty="0">
              <a:solidFill>
                <a:schemeClr val="dk1"/>
              </a:solidFill>
            </a:endParaRPr>
          </a:p>
        </p:txBody>
      </p:sp>
      <p:sp>
        <p:nvSpPr>
          <p:cNvPr id="50" name="Google Shape;50;g1452678e5a0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3223880c0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3223880c0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57" name="Google Shape;57;g13223880c08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3223880c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3223880c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63" name="Google Shape;63;g13223880c08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223880c0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223880c0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13223880c08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5522a8c9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5522a8c9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111" name="Google Shape;111;g145522a8c9a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223880c0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223880c0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3223880c08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1625" y="2051425"/>
            <a:ext cx="8154300" cy="19545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4200"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4997675"/>
            <a:ext cx="6400800" cy="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 idx="2"/>
          </p:nvPr>
        </p:nvSpPr>
        <p:spPr>
          <a:xfrm>
            <a:off x="905700" y="6134150"/>
            <a:ext cx="73326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E500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700" y="311550"/>
            <a:ext cx="3767100" cy="12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1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2247650"/>
            <a:ext cx="8229600" cy="3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➢"/>
              <a:defRPr sz="2400"/>
            </a:lvl1pPr>
            <a:lvl2pPr marL="914400" lvl="1" indent="-3429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/>
            </a:lvl2pPr>
            <a:lvl3pPr marL="1371600" lvl="2" indent="-3175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3pPr>
            <a:lvl4pPr marL="182880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 sz="1200"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sz="1200"/>
            </a:lvl5pPr>
            <a:lvl6pPr marL="274320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sz="1200"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0" y="0"/>
            <a:ext cx="9144000" cy="1919400"/>
          </a:xfrm>
          <a:prstGeom prst="rect">
            <a:avLst/>
          </a:prstGeom>
          <a:solidFill>
            <a:srgbClr val="E5004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600" b="1">
              <a:solidFill>
                <a:schemeClr val="lt1"/>
              </a:solidFill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lastní rozvržení 1">
  <p:cSld name="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0" y="2266475"/>
            <a:ext cx="9144000" cy="19194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2247650"/>
            <a:ext cx="8229600" cy="3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➢"/>
              <a:defRPr sz="2400"/>
            </a:lvl1pPr>
            <a:lvl2pPr marL="914400" lvl="1" indent="-3429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/>
            </a:lvl2pPr>
            <a:lvl3pPr marL="1371600" lvl="2" indent="-3175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3pPr>
            <a:lvl4pPr marL="182880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 sz="1200"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sz="1200"/>
            </a:lvl5pPr>
            <a:lvl6pPr marL="274320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sz="1200"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dv.upv.cz/webapp/!resdb.pta.frm" TargetMode="External"/><Relationship Id="rId5" Type="http://schemas.openxmlformats.org/officeDocument/2006/relationships/hyperlink" Target="https://www.cochranelibrary.com/advanced-search/search-manager" TargetMode="External"/><Relationship Id="rId4" Type="http://schemas.openxmlformats.org/officeDocument/2006/relationships/hyperlink" Target="https://www.knihovny.cz/Search/Advanc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nihovny.cz/Record/upol.UpolUsCat*e0018900" TargetMode="External"/><Relationship Id="rId3" Type="http://schemas.openxmlformats.org/officeDocument/2006/relationships/hyperlink" Target="https://www.knihovny.cz/Search/Results?limit=0&amp;lookfor=martin+kr%C4%8D%C3%A1l&amp;type=Author&amp;filter%5B%5D=%7Erecord_format_facet_mv%3A%220%2FBOOKS%2F%22" TargetMode="External"/><Relationship Id="rId7" Type="http://schemas.openxmlformats.org/officeDocument/2006/relationships/hyperlink" Target="https://www.knihovny.cz/Search/Results?join=AND&amp;lookfor0%5B%5D=978-80-250-1889-7&amp;type0%5B%5D=adv_search_isbn_issn_ismn&amp;bool0%5B%5D=AND&amp;limit=20&amp;daterange%5B%5D=publishDate_facet_mv&amp;publishDate_facet_mvfrom=&amp;publishDate_facet_mvto=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nihovny.cz/Record/caslin.SKC01-002031862#details" TargetMode="External"/><Relationship Id="rId11" Type="http://schemas.openxmlformats.org/officeDocument/2006/relationships/hyperlink" Target="https://www.knihovny.cz/Record/bmc.689660" TargetMode="External"/><Relationship Id="rId5" Type="http://schemas.openxmlformats.org/officeDocument/2006/relationships/hyperlink" Target="https://www.knihovny.cz/Record/mkbrec.KN3169000002748571" TargetMode="External"/><Relationship Id="rId10" Type="http://schemas.openxmlformats.org/officeDocument/2006/relationships/hyperlink" Target="https://www.knihovny.cz/Record/mkchom.514836" TargetMode="External"/><Relationship Id="rId4" Type="http://schemas.openxmlformats.org/officeDocument/2006/relationships/hyperlink" Target="https://www.knihovny.cz/Search/Results?sort=publishDateSort+asc&amp;filter%5B%5D=publishDate_facet_mv%3A%22%5B%2A+TO+1800%5D%22&amp;filter%5B%5D=%7Eregion_institution_facet_mv%3A%222%2FLibrary%2FOL%2FVKOL%2F%22&amp;join=AND&amp;bool0%5B%5D=OR&amp;lookfor0%5B%5D=Franti%C5%A1ek+I.+francouzsk%C3%BD&amp;lookfor0%5B%5D=Franti%C5%A1ek+I.+rakousk%C3%BD&amp;type0%5B%5D=adv_search_author_corporation&amp;type0%5B%5D=adv_search_author_corporation" TargetMode="External"/><Relationship Id="rId9" Type="http://schemas.openxmlformats.org/officeDocument/2006/relationships/hyperlink" Target="https://www.knihovny.cz/Record/kjdpb.90855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standards/semanticweb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inked_dat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source_Description_Framewor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dspace.cuni.cz/bitstream/handle/20.500.11956/2435/140054474.pdf?sequence=1&amp;isAllowed=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revue.nkp.cz/archiv/2016-1/recenzovane-prispevky/vymenne-formaty-bibliografickych-dat-jejich-promena-v-soucasnosti" TargetMode="External"/><Relationship Id="rId5" Type="http://schemas.openxmlformats.org/officeDocument/2006/relationships/hyperlink" Target="http://kcoyle.net/bibframe/LCbook.html" TargetMode="External"/><Relationship Id="rId4" Type="http://schemas.openxmlformats.org/officeDocument/2006/relationships/hyperlink" Target="https://www.loc.gov/bibfram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ErdnQgN4Zc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fine.org/download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rcedit.reeset.net/" TargetMode="External"/><Relationship Id="rId5" Type="http://schemas.openxmlformats.org/officeDocument/2006/relationships/hyperlink" Target="https://github.com/JanaKurfurstova/vyukaKISK/blob/main/cvicnaData.mrk" TargetMode="External"/><Relationship Id="rId4" Type="http://schemas.openxmlformats.org/officeDocument/2006/relationships/hyperlink" Target="https://docs.openrefine.org/manual/grelfunction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marc/bibliographic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bserver.ics.muni.cz/hanan/index.htm" TargetMode="External"/><Relationship Id="rId4" Type="http://schemas.openxmlformats.org/officeDocument/2006/relationships/hyperlink" Target="https://katdotaz.nkp.cz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anaKurfurstova/vyukaKISK/blob/main/startWithMrk.jso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JanaKurfurstova/vyukaKISK/blob/main/sort.jso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ihovny.cz/Search/Results?lookfor=Introduction+to+information+science&amp;type=AllFields&amp;limit=20" TargetMode="External"/><Relationship Id="rId7" Type="http://schemas.openxmlformats.org/officeDocument/2006/relationships/hyperlink" Target="https://www.caslin.cz/caslin/spoluprace/jak-prispivat-do-sk-cr/dodavani-dat/jak-probiha-davkovy-import/deduplikacni-procedu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JanaKurfurstova/vyukaKISK" TargetMode="External"/><Relationship Id="rId5" Type="http://schemas.openxmlformats.org/officeDocument/2006/relationships/hyperlink" Target="https://scholar.google.com/scholar?hl=cs&amp;as_sdt=0%2C5&amp;q=%22Introduction+to+information+science%22&amp;btnG=" TargetMode="External"/><Relationship Id="rId4" Type="http://schemas.openxmlformats.org/officeDocument/2006/relationships/hyperlink" Target="https://aleph.nkp.cz/F/?func=find-c&amp;ccl_term=wtl=Introduction+to+information+science&amp;local_base=SK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ihovny.cz/Record/mkklat.50380#dedupedrecor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371600" y="4997675"/>
            <a:ext cx="6400800" cy="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solidFill>
                  <a:schemeClr val="dk1"/>
                </a:solidFill>
              </a:rPr>
              <a:t>Jana Kurfürstová</a:t>
            </a:r>
            <a:br>
              <a:rPr lang="cs-CZ" sz="1800">
                <a:solidFill>
                  <a:schemeClr val="dk1"/>
                </a:solidFill>
              </a:rPr>
            </a:br>
            <a:r>
              <a:rPr lang="cs-CZ" sz="1400" i="1">
                <a:solidFill>
                  <a:schemeClr val="dk1"/>
                </a:solidFill>
              </a:rPr>
              <a:t>Moravská zemská knihovna v Brně</a:t>
            </a:r>
            <a:br>
              <a:rPr lang="cs-CZ" sz="18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203700" y="2067475"/>
            <a:ext cx="8736600" cy="25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lt1"/>
                </a:solidFill>
              </a:rPr>
              <a:t>Zpracování a analýza metadat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 čemu je indexace?</a:t>
            </a:r>
            <a:endParaRPr/>
          </a:p>
        </p:txBody>
      </p:sp>
      <p:pic>
        <p:nvPicPr>
          <p:cNvPr id="127" name="Google Shape;12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020175"/>
            <a:ext cx="8839201" cy="271379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>
            <a:spLocks noGrp="1"/>
          </p:cNvSpPr>
          <p:nvPr>
            <p:ph type="body" idx="1"/>
          </p:nvPr>
        </p:nvSpPr>
        <p:spPr>
          <a:xfrm>
            <a:off x="487450" y="1954100"/>
            <a:ext cx="8229600" cy="38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➢"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https://www.knihovny.cz/Search/Advanced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 u="sng">
                <a:solidFill>
                  <a:schemeClr val="hlink"/>
                </a:solidFill>
                <a:hlinkClick r:id="rId5"/>
              </a:rPr>
              <a:t>https://www.cochranelibrary.com/advanced-search/search-manager</a:t>
            </a:r>
            <a:r>
              <a:rPr lang="cs-CZ"/>
              <a:t>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 u="sng">
                <a:solidFill>
                  <a:schemeClr val="hlink"/>
                </a:solidFill>
                <a:hlinkClick r:id="rId6"/>
              </a:rPr>
              <a:t>https://isdv.upv.cz/webapp/!resdb.pta.frm</a:t>
            </a:r>
            <a:r>
              <a:rPr lang="cs-CZ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Indexace nad zdeduplikovanými záznamy</a:t>
            </a:r>
            <a:endParaRPr/>
          </a:p>
        </p:txBody>
      </p:sp>
      <p:grpSp>
        <p:nvGrpSpPr>
          <p:cNvPr id="135" name="Google Shape;135;p15"/>
          <p:cNvGrpSpPr/>
          <p:nvPr/>
        </p:nvGrpSpPr>
        <p:grpSpPr>
          <a:xfrm>
            <a:off x="130326" y="2399728"/>
            <a:ext cx="8936130" cy="3952052"/>
            <a:chOff x="907265" y="2728545"/>
            <a:chExt cx="7995822" cy="3363163"/>
          </a:xfrm>
        </p:grpSpPr>
        <p:sp>
          <p:nvSpPr>
            <p:cNvPr id="136" name="Google Shape;136;p15"/>
            <p:cNvSpPr/>
            <p:nvPr/>
          </p:nvSpPr>
          <p:spPr>
            <a:xfrm flipH="1">
              <a:off x="1768060" y="3047457"/>
              <a:ext cx="5508600" cy="2987400"/>
            </a:xfrm>
            <a:prstGeom prst="corner">
              <a:avLst>
                <a:gd name="adj1" fmla="val 73994"/>
                <a:gd name="adj2" fmla="val 82243"/>
              </a:avLst>
            </a:prstGeom>
            <a:solidFill>
              <a:srgbClr val="F3F3F3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3428678" y="4619082"/>
              <a:ext cx="2162400" cy="1088100"/>
            </a:xfrm>
            <a:prstGeom prst="homePlate">
              <a:avLst>
                <a:gd name="adj" fmla="val 50000"/>
              </a:avLst>
            </a:prstGeom>
            <a:solidFill>
              <a:srgbClr val="F3F3F3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3479278" y="4677857"/>
              <a:ext cx="897300" cy="381000"/>
            </a:xfrm>
            <a:prstGeom prst="foldedCorner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 rot="5400000">
              <a:off x="1879278" y="3153907"/>
              <a:ext cx="1066500" cy="677700"/>
            </a:xfrm>
            <a:prstGeom prst="bentArrow">
              <a:avLst>
                <a:gd name="adj1" fmla="val 50007"/>
                <a:gd name="adj2" fmla="val 38232"/>
                <a:gd name="adj3" fmla="val 25000"/>
                <a:gd name="adj4" fmla="val 43750"/>
              </a:avLst>
            </a:prstGeom>
            <a:solidFill>
              <a:srgbClr val="CCCCCC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907265" y="2810684"/>
              <a:ext cx="1166400" cy="648600"/>
            </a:xfrm>
            <a:prstGeom prst="rect">
              <a:avLst/>
            </a:prstGeom>
            <a:solidFill>
              <a:srgbClr val="CCCCCC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lang="cs-CZ" sz="1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Metadatový zdroj A</a:t>
              </a: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3425674" y="2810684"/>
              <a:ext cx="1166400" cy="648600"/>
            </a:xfrm>
            <a:prstGeom prst="rect">
              <a:avLst/>
            </a:prstGeom>
            <a:solidFill>
              <a:srgbClr val="EFEFE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urier New"/>
                <a:buNone/>
              </a:pPr>
              <a:r>
                <a:rPr lang="cs-CZ" sz="1400" b="1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Metadatový zdroj B</a:t>
              </a:r>
              <a:endParaRPr/>
            </a:p>
          </p:txBody>
        </p:sp>
        <p:sp>
          <p:nvSpPr>
            <p:cNvPr id="142" name="Google Shape;142;p15"/>
            <p:cNvSpPr txBox="1"/>
            <p:nvPr/>
          </p:nvSpPr>
          <p:spPr>
            <a:xfrm rot="1577981">
              <a:off x="1964060" y="3032790"/>
              <a:ext cx="926950" cy="37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1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Z1_</a:t>
              </a:r>
              <a:r>
                <a:rPr lang="cs-CZ" sz="1100" b="1">
                  <a:solidFill>
                    <a:srgbClr val="00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lang="cs-CZ" sz="1100" b="1">
                  <a:solidFill>
                    <a:srgbClr val="99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cs-CZ" sz="1100" b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lang="cs-CZ" sz="1100" b="1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/>
            </a:p>
          </p:txBody>
        </p:sp>
        <p:sp>
          <p:nvSpPr>
            <p:cNvPr id="143" name="Google Shape;143;p15"/>
            <p:cNvSpPr txBox="1"/>
            <p:nvPr/>
          </p:nvSpPr>
          <p:spPr>
            <a:xfrm rot="5400000">
              <a:off x="2071103" y="3539238"/>
              <a:ext cx="852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1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Z2_</a:t>
              </a:r>
              <a:r>
                <a:rPr lang="cs-CZ" sz="11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lang="cs-CZ" sz="1100" b="1">
                  <a:solidFill>
                    <a:srgbClr val="99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cs-CZ" sz="1100" b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lang="cs-CZ" sz="1100" b="1">
                  <a:solidFill>
                    <a:srgbClr val="FF99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 rot="-5400000" flipH="1">
              <a:off x="2553578" y="3153907"/>
              <a:ext cx="1066500" cy="677700"/>
            </a:xfrm>
            <a:prstGeom prst="bentArrow">
              <a:avLst>
                <a:gd name="adj1" fmla="val 50007"/>
                <a:gd name="adj2" fmla="val 38232"/>
                <a:gd name="adj3" fmla="val 25000"/>
                <a:gd name="adj4" fmla="val 43750"/>
              </a:avLst>
            </a:prstGeom>
            <a:solidFill>
              <a:srgbClr val="EFEFE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2126403" y="4026107"/>
              <a:ext cx="1166400" cy="1684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5"/>
            <p:cNvSpPr txBox="1"/>
            <p:nvPr/>
          </p:nvSpPr>
          <p:spPr>
            <a:xfrm rot="-1792560">
              <a:off x="2733108" y="2934135"/>
              <a:ext cx="926877" cy="379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100" b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Z3_</a:t>
              </a:r>
              <a:r>
                <a:rPr lang="cs-CZ" sz="1100" b="1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lang="cs-CZ" sz="1100" b="1">
                  <a:solidFill>
                    <a:srgbClr val="00FF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cs-CZ" sz="1100" b="1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r>
                <a:rPr lang="cs-CZ" sz="1100" b="1">
                  <a:solidFill>
                    <a:srgbClr val="FF99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endParaRPr/>
            </a:p>
          </p:txBody>
        </p:sp>
        <p:sp>
          <p:nvSpPr>
            <p:cNvPr id="147" name="Google Shape;147;p15"/>
            <p:cNvSpPr txBox="1"/>
            <p:nvPr/>
          </p:nvSpPr>
          <p:spPr>
            <a:xfrm rot="-5400000">
              <a:off x="2558303" y="3519207"/>
              <a:ext cx="792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100" b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Z4_</a:t>
              </a:r>
              <a:r>
                <a:rPr lang="cs-CZ" sz="1100" b="1">
                  <a:solidFill>
                    <a:srgbClr val="274E1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lang="cs-CZ" sz="1100" b="1">
                  <a:solidFill>
                    <a:srgbClr val="99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cs-CZ" sz="1100" b="1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r>
                <a:rPr lang="cs-CZ" sz="1100" b="1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endParaRPr/>
            </a:p>
          </p:txBody>
        </p:sp>
        <p:sp>
          <p:nvSpPr>
            <p:cNvPr id="148" name="Google Shape;148;p15"/>
            <p:cNvSpPr txBox="1"/>
            <p:nvPr/>
          </p:nvSpPr>
          <p:spPr>
            <a:xfrm>
              <a:off x="2370753" y="42653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ABC?</a:t>
              </a:r>
              <a:endParaRPr/>
            </a:p>
          </p:txBody>
        </p:sp>
        <p:sp>
          <p:nvSpPr>
            <p:cNvPr id="149" name="Google Shape;149;p15"/>
            <p:cNvSpPr txBox="1"/>
            <p:nvPr/>
          </p:nvSpPr>
          <p:spPr>
            <a:xfrm>
              <a:off x="2370753" y="44939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ABD?</a:t>
              </a:r>
              <a:endParaRPr/>
            </a:p>
          </p:txBody>
        </p:sp>
        <p:sp>
          <p:nvSpPr>
            <p:cNvPr id="150" name="Google Shape;150;p15"/>
            <p:cNvSpPr txBox="1"/>
            <p:nvPr/>
          </p:nvSpPr>
          <p:spPr>
            <a:xfrm>
              <a:off x="2370753" y="47225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ACD?</a:t>
              </a:r>
              <a:endParaRPr/>
            </a:p>
          </p:txBody>
        </p:sp>
        <p:sp>
          <p:nvSpPr>
            <p:cNvPr id="151" name="Google Shape;151;p15"/>
            <p:cNvSpPr txBox="1"/>
            <p:nvPr/>
          </p:nvSpPr>
          <p:spPr>
            <a:xfrm>
              <a:off x="2370753" y="49511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BCD?</a:t>
              </a:r>
              <a:endParaRPr/>
            </a:p>
          </p:txBody>
        </p:sp>
        <p:sp>
          <p:nvSpPr>
            <p:cNvPr id="152" name="Google Shape;152;p15"/>
            <p:cNvSpPr txBox="1"/>
            <p:nvPr/>
          </p:nvSpPr>
          <p:spPr>
            <a:xfrm rot="-2299">
              <a:off x="3479346" y="4761658"/>
              <a:ext cx="897300" cy="24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Z3_</a:t>
              </a:r>
              <a:r>
                <a:rPr lang="cs-CZ" sz="1200" b="1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lang="cs-CZ" sz="1200" b="1">
                  <a:solidFill>
                    <a:srgbClr val="00FF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cs-CZ" sz="1200" b="1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r>
                <a:rPr lang="cs-CZ" sz="1200" b="1">
                  <a:solidFill>
                    <a:srgbClr val="FF99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endParaRPr/>
            </a:p>
          </p:txBody>
        </p:sp>
        <p:sp>
          <p:nvSpPr>
            <p:cNvPr id="153" name="Google Shape;153;p15"/>
            <p:cNvSpPr txBox="1"/>
            <p:nvPr/>
          </p:nvSpPr>
          <p:spPr>
            <a:xfrm>
              <a:off x="3469309" y="4581943"/>
              <a:ext cx="897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Z2_</a:t>
              </a:r>
              <a:r>
                <a:rPr lang="cs-CZ" sz="12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lang="cs-CZ" sz="1200" b="1">
                  <a:solidFill>
                    <a:srgbClr val="99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cs-CZ" sz="1200" b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lang="cs-CZ" sz="1200" b="1">
                  <a:solidFill>
                    <a:srgbClr val="FF99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/>
            </a:p>
          </p:txBody>
        </p:sp>
        <p:sp>
          <p:nvSpPr>
            <p:cNvPr id="154" name="Google Shape;154;p15"/>
            <p:cNvSpPr txBox="1"/>
            <p:nvPr/>
          </p:nvSpPr>
          <p:spPr>
            <a:xfrm>
              <a:off x="2370753" y="51035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</p:txBody>
        </p:sp>
        <p:sp>
          <p:nvSpPr>
            <p:cNvPr id="155" name="Google Shape;155;p15"/>
            <p:cNvSpPr txBox="1"/>
            <p:nvPr/>
          </p:nvSpPr>
          <p:spPr>
            <a:xfrm>
              <a:off x="2370753" y="52559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….</a:t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479278" y="5446407"/>
              <a:ext cx="897300" cy="224400"/>
            </a:xfrm>
            <a:prstGeom prst="foldedCorner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cs-CZ" sz="1200" b="1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Z4_</a:t>
              </a:r>
              <a:r>
                <a:rPr lang="cs-CZ" sz="1200" b="1" i="0" u="none" strike="noStrike" cap="none">
                  <a:solidFill>
                    <a:srgbClr val="274E1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lang="cs-CZ" sz="1200" b="1" i="0" u="none" strike="noStrike" cap="none">
                  <a:solidFill>
                    <a:srgbClr val="99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cs-CZ" sz="1200" b="1" i="0" u="none" strike="noStrike" cap="none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r>
                <a:rPr lang="cs-CZ" sz="1200" b="1" i="0" u="none" strike="noStrike" cap="none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3479278" y="5140432"/>
              <a:ext cx="897300" cy="224400"/>
            </a:xfrm>
            <a:prstGeom prst="foldedCorner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r>
                <a:rPr lang="cs-CZ" sz="12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Z1_</a:t>
              </a:r>
              <a:r>
                <a:rPr lang="cs-CZ" sz="1200" b="1" i="0" u="none" strike="noStrike" cap="none">
                  <a:solidFill>
                    <a:srgbClr val="00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lang="cs-CZ" sz="1200" b="1" i="0" u="none" strike="noStrike" cap="none">
                  <a:solidFill>
                    <a:srgbClr val="99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cs-CZ" sz="1200" b="1" i="0" u="none" strike="noStrike" cap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lang="cs-CZ" sz="1200" b="1" i="0" u="none" strike="noStrike" cap="non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/>
            </a:p>
          </p:txBody>
        </p:sp>
        <p:cxnSp>
          <p:nvCxnSpPr>
            <p:cNvPr id="158" name="Google Shape;158;p15"/>
            <p:cNvCxnSpPr/>
            <p:nvPr/>
          </p:nvCxnSpPr>
          <p:spPr>
            <a:xfrm rot="10800000" flipH="1">
              <a:off x="3007678" y="4919957"/>
              <a:ext cx="472500" cy="6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59" name="Google Shape;159;p15"/>
            <p:cNvCxnSpPr>
              <a:stCxn id="155" idx="3"/>
              <a:endCxn id="156" idx="1"/>
            </p:cNvCxnSpPr>
            <p:nvPr/>
          </p:nvCxnSpPr>
          <p:spPr>
            <a:xfrm>
              <a:off x="3048453" y="5446407"/>
              <a:ext cx="430800" cy="1122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60" name="Google Shape;160;p15"/>
            <p:cNvCxnSpPr>
              <a:stCxn id="155" idx="3"/>
              <a:endCxn id="157" idx="1"/>
            </p:cNvCxnSpPr>
            <p:nvPr/>
          </p:nvCxnSpPr>
          <p:spPr>
            <a:xfrm rot="10800000" flipH="1">
              <a:off x="3048453" y="5252607"/>
              <a:ext cx="430800" cy="1938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161" name="Google Shape;161;p15"/>
            <p:cNvSpPr txBox="1"/>
            <p:nvPr/>
          </p:nvSpPr>
          <p:spPr>
            <a:xfrm>
              <a:off x="4300378" y="4670507"/>
              <a:ext cx="430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S1</a:t>
              </a:r>
              <a:endParaRPr/>
            </a:p>
          </p:txBody>
        </p:sp>
        <p:sp>
          <p:nvSpPr>
            <p:cNvPr id="162" name="Google Shape;162;p15"/>
            <p:cNvSpPr txBox="1"/>
            <p:nvPr/>
          </p:nvSpPr>
          <p:spPr>
            <a:xfrm>
              <a:off x="4300378" y="5051507"/>
              <a:ext cx="430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S2</a:t>
              </a:r>
              <a:endParaRPr/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4300378" y="5356307"/>
              <a:ext cx="430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S3</a:t>
              </a:r>
              <a:endParaRPr/>
            </a:p>
          </p:txBody>
        </p:sp>
        <p:sp>
          <p:nvSpPr>
            <p:cNvPr id="164" name="Google Shape;164;p15"/>
            <p:cNvSpPr txBox="1"/>
            <p:nvPr/>
          </p:nvSpPr>
          <p:spPr>
            <a:xfrm>
              <a:off x="5591003" y="3317807"/>
              <a:ext cx="1638300" cy="2392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cs-CZ"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S1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cs-CZ"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S2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>
                  <a:solidFill>
                    <a:srgbClr val="274E13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cs-CZ"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S3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>
                  <a:solidFill>
                    <a:srgbClr val="9900FF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lang="cs-CZ"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Z1, Z2, Z4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lang="cs-CZ"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Z3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S3</a:t>
              </a:r>
              <a:endParaRPr/>
            </a:p>
          </p:txBody>
        </p:sp>
        <p:sp>
          <p:nvSpPr>
            <p:cNvPr id="165" name="Google Shape;165;p15"/>
            <p:cNvSpPr txBox="1"/>
            <p:nvPr/>
          </p:nvSpPr>
          <p:spPr>
            <a:xfrm>
              <a:off x="2166728" y="5710707"/>
              <a:ext cx="1514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DEDUPLIKACE</a:t>
              </a:r>
              <a:endParaRPr/>
            </a:p>
          </p:txBody>
        </p:sp>
        <p:sp>
          <p:nvSpPr>
            <p:cNvPr id="166" name="Google Shape;166;p15"/>
            <p:cNvSpPr txBox="1"/>
            <p:nvPr/>
          </p:nvSpPr>
          <p:spPr>
            <a:xfrm>
              <a:off x="5591003" y="2983482"/>
              <a:ext cx="897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index</a:t>
              </a:r>
              <a:endParaRPr/>
            </a:p>
          </p:txBody>
        </p:sp>
        <p:sp>
          <p:nvSpPr>
            <p:cNvPr id="167" name="Google Shape;167;p15"/>
            <p:cNvSpPr txBox="1"/>
            <p:nvPr/>
          </p:nvSpPr>
          <p:spPr>
            <a:xfrm>
              <a:off x="3639528" y="3826132"/>
              <a:ext cx="12168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lokální záznam</a:t>
              </a:r>
              <a:endParaRPr/>
            </a:p>
          </p:txBody>
        </p:sp>
        <p:sp>
          <p:nvSpPr>
            <p:cNvPr id="168" name="Google Shape;168;p15"/>
            <p:cNvSpPr txBox="1"/>
            <p:nvPr/>
          </p:nvSpPr>
          <p:spPr>
            <a:xfrm>
              <a:off x="4057328" y="4216582"/>
              <a:ext cx="1390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sloučený záznam</a:t>
              </a:r>
              <a:endParaRPr/>
            </a:p>
          </p:txBody>
        </p:sp>
        <p:cxnSp>
          <p:nvCxnSpPr>
            <p:cNvPr id="169" name="Google Shape;169;p15"/>
            <p:cNvCxnSpPr>
              <a:stCxn id="168" idx="2"/>
            </p:cNvCxnSpPr>
            <p:nvPr/>
          </p:nvCxnSpPr>
          <p:spPr>
            <a:xfrm flipH="1">
              <a:off x="4374128" y="4459882"/>
              <a:ext cx="378600" cy="325800"/>
            </a:xfrm>
            <a:prstGeom prst="straightConnector1">
              <a:avLst/>
            </a:prstGeom>
            <a:noFill/>
            <a:ln w="9525" cap="flat" cmpd="sng">
              <a:solidFill>
                <a:srgbClr val="637052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70" name="Google Shape;170;p15"/>
            <p:cNvCxnSpPr>
              <a:endCxn id="147" idx="2"/>
            </p:cNvCxnSpPr>
            <p:nvPr/>
          </p:nvCxnSpPr>
          <p:spPr>
            <a:xfrm rot="10800000">
              <a:off x="3114953" y="3679707"/>
              <a:ext cx="616200" cy="322800"/>
            </a:xfrm>
            <a:prstGeom prst="straightConnector1">
              <a:avLst/>
            </a:prstGeom>
            <a:noFill/>
            <a:ln w="9525" cap="flat" cmpd="sng">
              <a:solidFill>
                <a:srgbClr val="637052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71" name="Google Shape;171;p15"/>
            <p:cNvCxnSpPr/>
            <p:nvPr/>
          </p:nvCxnSpPr>
          <p:spPr>
            <a:xfrm flipH="1">
              <a:off x="3893003" y="4076157"/>
              <a:ext cx="2400" cy="674100"/>
            </a:xfrm>
            <a:prstGeom prst="straightConnector1">
              <a:avLst/>
            </a:prstGeom>
            <a:noFill/>
            <a:ln w="9525" cap="flat" cmpd="sng">
              <a:solidFill>
                <a:srgbClr val="637052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172" name="Google Shape;172;p15"/>
            <p:cNvSpPr txBox="1"/>
            <p:nvPr/>
          </p:nvSpPr>
          <p:spPr>
            <a:xfrm>
              <a:off x="4378628" y="5695232"/>
              <a:ext cx="1514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INDEXACE</a:t>
              </a: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7391078" y="3514182"/>
              <a:ext cx="952500" cy="936300"/>
            </a:xfrm>
            <a:prstGeom prst="ellipse">
              <a:avLst/>
            </a:prstGeom>
            <a:noFill/>
            <a:ln w="114300" cap="flat" cmpd="sng">
              <a:solidFill>
                <a:srgbClr val="E500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4800"/>
                <a:buFont typeface="Arial"/>
                <a:buNone/>
              </a:pPr>
              <a:r>
                <a:rPr lang="cs-CZ" sz="4800" b="1" i="0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cxnSp>
          <p:nvCxnSpPr>
            <p:cNvPr id="174" name="Google Shape;174;p15"/>
            <p:cNvCxnSpPr/>
            <p:nvPr/>
          </p:nvCxnSpPr>
          <p:spPr>
            <a:xfrm>
              <a:off x="8204087" y="4313364"/>
              <a:ext cx="699000" cy="576900"/>
            </a:xfrm>
            <a:prstGeom prst="straightConnector1">
              <a:avLst/>
            </a:prstGeom>
            <a:noFill/>
            <a:ln w="114300" cap="flat" cmpd="sng">
              <a:solidFill>
                <a:srgbClr val="E5004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5" name="Google Shape;175;p15"/>
            <p:cNvSpPr/>
            <p:nvPr/>
          </p:nvSpPr>
          <p:spPr>
            <a:xfrm>
              <a:off x="7470253" y="5369032"/>
              <a:ext cx="897300" cy="224400"/>
            </a:xfrm>
            <a:prstGeom prst="foldedCorner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r>
                <a:rPr lang="cs-CZ" sz="12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Z1_</a:t>
              </a:r>
              <a:r>
                <a:rPr lang="cs-CZ" sz="1200" b="1" i="0" u="none" strike="noStrike" cap="none">
                  <a:solidFill>
                    <a:srgbClr val="00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lang="cs-CZ" sz="1200" b="1" i="0" u="none" strike="noStrike" cap="none">
                  <a:solidFill>
                    <a:srgbClr val="99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cs-CZ" sz="1200" b="1" i="0" u="none" strike="noStrike" cap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lang="cs-CZ" sz="1200" b="1" i="0" u="none" strike="noStrike" cap="non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/>
            </a:p>
          </p:txBody>
        </p:sp>
        <p:sp>
          <p:nvSpPr>
            <p:cNvPr id="176" name="Google Shape;176;p15"/>
            <p:cNvSpPr txBox="1"/>
            <p:nvPr/>
          </p:nvSpPr>
          <p:spPr>
            <a:xfrm>
              <a:off x="8291353" y="5280107"/>
              <a:ext cx="430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S2</a:t>
              </a:r>
              <a:endParaRPr/>
            </a:p>
          </p:txBody>
        </p:sp>
        <p:cxnSp>
          <p:nvCxnSpPr>
            <p:cNvPr id="177" name="Google Shape;177;p15"/>
            <p:cNvCxnSpPr>
              <a:endCxn id="175" idx="0"/>
            </p:cNvCxnSpPr>
            <p:nvPr/>
          </p:nvCxnSpPr>
          <p:spPr>
            <a:xfrm>
              <a:off x="7915003" y="4695232"/>
              <a:ext cx="3900" cy="673800"/>
            </a:xfrm>
            <a:prstGeom prst="straightConnector1">
              <a:avLst/>
            </a:prstGeom>
            <a:noFill/>
            <a:ln w="9525" cap="flat" cmpd="sng">
              <a:solidFill>
                <a:srgbClr val="637052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 txBox="1">
            <a:spLocks noGrp="1"/>
          </p:cNvSpPr>
          <p:nvPr>
            <p:ph type="body" idx="1"/>
          </p:nvPr>
        </p:nvSpPr>
        <p:spPr>
          <a:xfrm>
            <a:off x="457200" y="1926225"/>
            <a:ext cx="8229600" cy="4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dirty="0"/>
              <a:t>Indexace autorů: 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jmenovci 1</a:t>
            </a:r>
            <a:endParaRPr dirty="0">
              <a:solidFill>
                <a:schemeClr val="hlink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jmenovci 2</a:t>
            </a:r>
            <a:endParaRPr dirty="0">
              <a:solidFill>
                <a:schemeClr val="hlink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u="sng" dirty="0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nesmysl</a:t>
            </a:r>
            <a:endParaRPr dirty="0">
              <a:solidFill>
                <a:schemeClr val="hlink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 dirty="0"/>
              <a:t>Indexace titulů: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dirty="0"/>
              <a:t>co byste </a:t>
            </a:r>
            <a:r>
              <a:rPr lang="cs-CZ" dirty="0" err="1"/>
              <a:t>zaindexovali</a:t>
            </a:r>
            <a:r>
              <a:rPr lang="cs-CZ" dirty="0"/>
              <a:t> </a:t>
            </a:r>
            <a:r>
              <a:rPr lang="cs-CZ" u="sng" dirty="0">
                <a:solidFill>
                  <a:schemeClr val="hlink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dirty="0"/>
              <a:t>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dirty="0"/>
              <a:t>nesmysly: </a:t>
            </a:r>
            <a:r>
              <a:rPr lang="cs-CZ" u="sng" dirty="0">
                <a:solidFill>
                  <a:schemeClr val="hlink"/>
                </a:solidFill>
              </a:rPr>
              <a:t>příklad</a:t>
            </a:r>
            <a:endParaRPr dirty="0">
              <a:solidFill>
                <a:schemeClr val="hlink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 dirty="0"/>
              <a:t>Různé: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u="sng" dirty="0">
                <a:solidFill>
                  <a:schemeClr val="hlink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vadný rok</a:t>
            </a:r>
            <a:endParaRPr dirty="0">
              <a:solidFill>
                <a:schemeClr val="hlink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dirty="0"/>
              <a:t>653 smetí: </a:t>
            </a:r>
            <a:r>
              <a:rPr lang="cs-CZ" u="sng" dirty="0">
                <a:solidFill>
                  <a:schemeClr val="hlin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příklad 1</a:t>
            </a:r>
            <a:r>
              <a:rPr lang="cs-CZ" dirty="0"/>
              <a:t>, </a:t>
            </a:r>
            <a:r>
              <a:rPr lang="cs-CZ" u="sng" dirty="0">
                <a:solidFill>
                  <a:schemeClr val="hlink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příklad 2</a:t>
            </a:r>
            <a:r>
              <a:rPr lang="cs-CZ" dirty="0"/>
              <a:t>, </a:t>
            </a:r>
            <a:r>
              <a:rPr lang="cs-CZ" u="sng" dirty="0">
                <a:solidFill>
                  <a:schemeClr val="hlink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příklad 3</a:t>
            </a:r>
            <a:r>
              <a:rPr lang="cs-CZ" dirty="0"/>
              <a:t>, </a:t>
            </a:r>
            <a:r>
              <a:rPr lang="cs-CZ" u="sng" dirty="0">
                <a:solidFill>
                  <a:schemeClr val="hlink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příklad 4</a:t>
            </a:r>
            <a:endParaRPr dirty="0">
              <a:solidFill>
                <a:schemeClr val="hlink"/>
              </a:solidFill>
            </a:endParaRPr>
          </a:p>
        </p:txBody>
      </p:sp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Indexace - příklady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 txBox="1">
            <a:spLocks noGrp="1"/>
          </p:cNvSpPr>
          <p:nvPr>
            <p:ph type="body" idx="1"/>
          </p:nvPr>
        </p:nvSpPr>
        <p:spPr>
          <a:xfrm>
            <a:off x="457200" y="2108875"/>
            <a:ext cx="8229600" cy="45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Obohacování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Potenciál formátu vs. jeho skutečná využívanost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Maximalismus vs. minimalismus a jejich důsledky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Konsolidace hodnot ano/ne?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Obsahy a fulltexty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A co dál? Folksonomie, AI…</a:t>
            </a:r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Indexace - diskuze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ctrTitle"/>
          </p:nvPr>
        </p:nvSpPr>
        <p:spPr>
          <a:xfrm>
            <a:off x="0" y="2266475"/>
            <a:ext cx="9144000" cy="19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bg1"/>
                </a:solidFill>
              </a:rPr>
              <a:t>Relevance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>
            <a:spLocks noGrp="1"/>
          </p:cNvSpPr>
          <p:nvPr>
            <p:ph type="body" idx="1"/>
          </p:nvPr>
        </p:nvSpPr>
        <p:spPr>
          <a:xfrm>
            <a:off x="457200" y="3857800"/>
            <a:ext cx="8229600" cy="27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Co ovlivňuje pořadí výsledků třeba v Googlu?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Jak byste řekli, že to dělají Knihovny.cz?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Vyhledejte: Harry Potter, Návrat krále, Alois Jirásek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Vyhledejte: librarian, librarianship, plášť, plast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Různé typy knihoven mají odlišné potřeby: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základní vs. velké vědecké vs. úzce specializované knihovny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různé potřeby nemusí jít naplnit v různém kontextu</a:t>
            </a:r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Nastavování relevance ve vyhledávačích</a:t>
            </a:r>
            <a:endParaRPr/>
          </a:p>
        </p:txBody>
      </p:sp>
      <p:pic>
        <p:nvPicPr>
          <p:cNvPr id="205" name="Google Shape;2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9113" y="2109300"/>
            <a:ext cx="3145774" cy="17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>
            <a:spLocks noGrp="1"/>
          </p:cNvSpPr>
          <p:nvPr>
            <p:ph type="ctrTitle"/>
          </p:nvPr>
        </p:nvSpPr>
        <p:spPr>
          <a:xfrm>
            <a:off x="0" y="2266475"/>
            <a:ext cx="9144000" cy="1919400"/>
          </a:xfrm>
          <a:prstGeom prst="rect">
            <a:avLst/>
          </a:prstGeom>
          <a:solidFill>
            <a:srgbClr val="E5004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 err="1">
                <a:solidFill>
                  <a:schemeClr val="bg1"/>
                </a:solidFill>
              </a:rPr>
              <a:t>Linked</a:t>
            </a:r>
            <a:r>
              <a:rPr lang="cs-CZ" sz="3600" b="1" dirty="0">
                <a:solidFill>
                  <a:schemeClr val="bg1"/>
                </a:solidFill>
              </a:rPr>
              <a:t> data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>
            <a:spLocks noGrp="1"/>
          </p:cNvSpPr>
          <p:nvPr>
            <p:ph type="ctrTitle"/>
          </p:nvPr>
        </p:nvSpPr>
        <p:spPr>
          <a:xfrm>
            <a:off x="1616700" y="249600"/>
            <a:ext cx="59106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4100">
                <a:solidFill>
                  <a:schemeClr val="lt1"/>
                </a:solidFill>
              </a:rPr>
              <a:t>Semantic web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218" name="Google Shape;218;p21"/>
          <p:cNvSpPr txBox="1">
            <a:spLocks noGrp="1"/>
          </p:cNvSpPr>
          <p:nvPr>
            <p:ph type="body" idx="1"/>
          </p:nvPr>
        </p:nvSpPr>
        <p:spPr>
          <a:xfrm>
            <a:off x="457200" y="2056700"/>
            <a:ext cx="8229600" cy="44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640"/>
              </a:spcBef>
              <a:spcAft>
                <a:spcPts val="0"/>
              </a:spcAft>
              <a:buSzPts val="1700"/>
              <a:buChar char="➢"/>
            </a:pPr>
            <a:r>
              <a:rPr lang="cs-CZ" sz="1700" i="1"/>
              <a:t>I have a dream for the Web in which computers become capable of analyzing all the data on the Web – the content, links, and transactions between people and computers. A </a:t>
            </a:r>
            <a:r>
              <a:rPr lang="cs-CZ" sz="1700" i="1" u="sng">
                <a:solidFill>
                  <a:schemeClr val="hlink"/>
                </a:solidFill>
                <a:hlinkClick r:id="rId3"/>
              </a:rPr>
              <a:t>"Semantic Web"</a:t>
            </a:r>
            <a:r>
              <a:rPr lang="cs-CZ" sz="1700" i="1"/>
              <a:t>, which makes this possible, has yet to emerge, but when it does, the day-to-day mechanisms of trade, bureaucracy and our daily lives will be handled by machines talking to machines. The "intelligent agents" people have touted for ages will finally materialize.</a:t>
            </a:r>
            <a:br>
              <a:rPr lang="cs-CZ" sz="1700" i="1"/>
            </a:br>
            <a:r>
              <a:rPr lang="cs-CZ" sz="1700" i="1"/>
              <a:t>											</a:t>
            </a:r>
            <a:r>
              <a:rPr lang="cs-CZ" sz="1700" b="1"/>
              <a:t>Tim Berners-Lee</a:t>
            </a:r>
            <a:r>
              <a:rPr lang="cs-CZ" sz="1700"/>
              <a:t> (1999)</a:t>
            </a:r>
            <a:endParaRPr sz="17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➢"/>
            </a:pPr>
            <a:r>
              <a:rPr lang="cs-CZ" sz="2200"/>
              <a:t>Předpokladem pro sémantický web jsou </a:t>
            </a:r>
            <a:r>
              <a:rPr lang="cs-CZ" sz="2200" u="sng">
                <a:solidFill>
                  <a:schemeClr val="hlink"/>
                </a:solidFill>
                <a:hlinkClick r:id="rId4"/>
              </a:rPr>
              <a:t>Linked Data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200"/>
              <a:t>Značkovací jazyky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200"/>
              <a:t>Kontrolované slovníky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200"/>
              <a:t>Ontologie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>
            <a:spLocks noGrp="1"/>
          </p:cNvSpPr>
          <p:nvPr>
            <p:ph type="body" idx="1"/>
          </p:nvPr>
        </p:nvSpPr>
        <p:spPr>
          <a:xfrm>
            <a:off x="0" y="1868100"/>
            <a:ext cx="9144000" cy="46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SzPts val="2200"/>
              <a:buChar char="➢"/>
            </a:pPr>
            <a:r>
              <a:rPr lang="cs-CZ" sz="2200" u="sng">
                <a:solidFill>
                  <a:schemeClr val="hlink"/>
                </a:solidFill>
                <a:hlinkClick r:id="rId3"/>
              </a:rPr>
              <a:t>RDF</a:t>
            </a:r>
            <a:r>
              <a:rPr lang="cs-CZ" sz="2200"/>
              <a:t> (W3C) - model pro zpracování metadat v podobě grafu </a:t>
            </a:r>
            <a:br>
              <a:rPr lang="cs-CZ" sz="2200"/>
            </a:br>
            <a:r>
              <a:rPr lang="cs-CZ" sz="2200"/>
              <a:t>(tj. uzly a hrany)</a:t>
            </a:r>
            <a:endParaRPr sz="22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URI: povinné pro vše kromě "volných hodnot" v objektu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Formáty: Turtle (přímo pro tento účel), XML, JSON, cokoliv…</a:t>
            </a:r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RDF a Bibframe</a:t>
            </a:r>
            <a:endParaRPr/>
          </a:p>
        </p:txBody>
      </p:sp>
      <p:pic>
        <p:nvPicPr>
          <p:cNvPr id="226" name="Google Shape;226;p22"/>
          <p:cNvPicPr preferRelativeResize="0"/>
          <p:nvPr/>
        </p:nvPicPr>
        <p:blipFill rotWithShape="1">
          <a:blip r:embed="rId4">
            <a:alphaModFix/>
          </a:blip>
          <a:srcRect l="11106" t="24034" r="12668" b="13064"/>
          <a:stretch/>
        </p:blipFill>
        <p:spPr>
          <a:xfrm>
            <a:off x="0" y="3402600"/>
            <a:ext cx="5786949" cy="33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8425" y="3927175"/>
            <a:ext cx="3445575" cy="27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RDF a Bibframe</a:t>
            </a:r>
            <a:endParaRPr/>
          </a:p>
        </p:txBody>
      </p:sp>
      <p:pic>
        <p:nvPicPr>
          <p:cNvPr id="234" name="Google Shape;2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3700" y="2212400"/>
            <a:ext cx="2927700" cy="365101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3"/>
          <p:cNvSpPr txBox="1">
            <a:spLocks noGrp="1"/>
          </p:cNvSpPr>
          <p:nvPr>
            <p:ph type="body" idx="1"/>
          </p:nvPr>
        </p:nvSpPr>
        <p:spPr>
          <a:xfrm>
            <a:off x="0" y="1776775"/>
            <a:ext cx="6260100" cy="4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➢"/>
            </a:pPr>
            <a:r>
              <a:rPr lang="cs-CZ" u="sng">
                <a:solidFill>
                  <a:schemeClr val="hlink"/>
                </a:solidFill>
                <a:hlinkClick r:id="rId4"/>
              </a:rPr>
              <a:t>BIBFRAME</a:t>
            </a:r>
            <a:r>
              <a:rPr lang="cs-CZ"/>
              <a:t> (LOC)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Aplikace RDF pro bibliografická metadata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u="sng">
                <a:solidFill>
                  <a:schemeClr val="hlink"/>
                </a:solidFill>
                <a:hlinkClick r:id="rId5"/>
              </a:rPr>
              <a:t>příklad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Problematika konverzí: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Jen mapovaní MARC, MODS, MADS, DC na RDF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Generování pořád dalších URI, které nebudou dále nikde použity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Upřednostňování volně tvořených hodnot místo využívání již existujících zdrojů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S chudými daty se nedá čarovat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Tj. výsledek by byl tak trochu fake, který splňuje formální požadavky, ale míjí se s hlavní myšlenkou.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Více o problematice např. </a:t>
            </a:r>
            <a:r>
              <a:rPr lang="cs-CZ" u="sng">
                <a:solidFill>
                  <a:schemeClr val="hlink"/>
                </a:solidFill>
                <a:hlinkClick r:id="rId6"/>
              </a:rPr>
              <a:t>zde</a:t>
            </a:r>
            <a:r>
              <a:rPr lang="cs-CZ"/>
              <a:t> či </a:t>
            </a:r>
            <a:r>
              <a:rPr lang="cs-CZ" u="sng">
                <a:solidFill>
                  <a:schemeClr val="hlink"/>
                </a:solidFill>
                <a:hlinkClick r:id="rId7"/>
              </a:rPr>
              <a:t>zde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2247650"/>
            <a:ext cx="8229600" cy="4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cs-CZ" b="1"/>
              <a:t>Metadata v knihovnictví</a:t>
            </a:r>
            <a:endParaRPr b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cs-CZ" b="1"/>
              <a:t>Zpracování metadat v discovery systémech</a:t>
            </a:r>
            <a:endParaRPr b="1"/>
          </a:p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Deduplikace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Indexace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Relevance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cs-CZ" b="1"/>
              <a:t>Linked Data</a:t>
            </a:r>
            <a:endParaRPr b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>
                <a:solidFill>
                  <a:schemeClr val="dk1"/>
                </a:solidFill>
              </a:rPr>
              <a:t>Principy fungování federace eduID</a:t>
            </a:r>
            <a:endParaRPr b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cs-CZ" b="1"/>
              <a:t>Analýza a úprava metadat s nástrojem OpenRefine</a:t>
            </a:r>
            <a:endParaRPr b="1"/>
          </a:p>
        </p:txBody>
      </p:sp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Obsah bloku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>
            <a:spLocks noGrp="1"/>
          </p:cNvSpPr>
          <p:nvPr>
            <p:ph type="ctrTitle"/>
          </p:nvPr>
        </p:nvSpPr>
        <p:spPr>
          <a:xfrm>
            <a:off x="0" y="2266475"/>
            <a:ext cx="9144000" cy="19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bg1"/>
                </a:solidFill>
              </a:rPr>
              <a:t>SSO a eduID.cz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Single Sign-On</a:t>
            </a:r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body" idx="1"/>
          </p:nvPr>
        </p:nvSpPr>
        <p:spPr>
          <a:xfrm>
            <a:off x="457200" y="2247650"/>
            <a:ext cx="8229600" cy="42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Jedno přihlašování - více služeb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Znáte "přihlásit pomocí Google/Facebook účtu", bankovní identita…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Akademické prostředí - eduID.cz: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cs-CZ"/>
              <a:t>Přístup k licencovaným zdrojům nasmlouvaným na školu, knihovnu, ústav…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cs-CZ"/>
              <a:t>Nejde jen o "kdo to je?", ale i "odkud je?" a "opravdu tam pořád ještě je?"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SAML (Security Assertion Markup Language)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Implementováno v nástrojích Shibboleth, SimpleSAMLphp…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eduID.cz role</a:t>
            </a:r>
            <a:endParaRPr/>
          </a:p>
        </p:txBody>
      </p:sp>
      <p:grpSp>
        <p:nvGrpSpPr>
          <p:cNvPr id="255" name="Google Shape;255;p26"/>
          <p:cNvGrpSpPr/>
          <p:nvPr/>
        </p:nvGrpSpPr>
        <p:grpSpPr>
          <a:xfrm>
            <a:off x="3190950" y="4766225"/>
            <a:ext cx="2762100" cy="2114750"/>
            <a:chOff x="3190950" y="4766225"/>
            <a:chExt cx="2762100" cy="2114750"/>
          </a:xfrm>
        </p:grpSpPr>
        <p:pic>
          <p:nvPicPr>
            <p:cNvPr id="256" name="Google Shape;256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37000" y="4766225"/>
              <a:ext cx="1470000" cy="147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26"/>
            <p:cNvSpPr txBox="1"/>
            <p:nvPr/>
          </p:nvSpPr>
          <p:spPr>
            <a:xfrm>
              <a:off x="3190950" y="6049675"/>
              <a:ext cx="2762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b="1"/>
                <a:t>uživatel</a:t>
              </a:r>
              <a:endParaRPr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/>
                <a:t>čtenář / student / zaměstnanec instituce</a:t>
              </a:r>
              <a:endParaRPr/>
            </a:p>
          </p:txBody>
        </p:sp>
      </p:grpSp>
      <p:grpSp>
        <p:nvGrpSpPr>
          <p:cNvPr id="258" name="Google Shape;258;p26"/>
          <p:cNvGrpSpPr/>
          <p:nvPr/>
        </p:nvGrpSpPr>
        <p:grpSpPr>
          <a:xfrm>
            <a:off x="6381900" y="3437300"/>
            <a:ext cx="2762100" cy="2516700"/>
            <a:chOff x="6381900" y="3437300"/>
            <a:chExt cx="2762100" cy="2516700"/>
          </a:xfrm>
        </p:grpSpPr>
        <p:pic>
          <p:nvPicPr>
            <p:cNvPr id="259" name="Google Shape;259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27950" y="3437300"/>
              <a:ext cx="1470001" cy="1469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26"/>
            <p:cNvSpPr txBox="1"/>
            <p:nvPr/>
          </p:nvSpPr>
          <p:spPr>
            <a:xfrm>
              <a:off x="6381900" y="4907300"/>
              <a:ext cx="27621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b="1"/>
                <a:t>instituce</a:t>
              </a:r>
              <a:endParaRPr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/>
                <a:t>škola / knihovna / ústav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/>
                <a:t>eviduje své uživatele</a:t>
              </a:r>
              <a:br>
                <a:rPr lang="cs-CZ"/>
              </a:br>
              <a:r>
                <a:rPr lang="cs-CZ"/>
                <a:t>IdP = Identity Provider</a:t>
              </a:r>
              <a:endParaRPr/>
            </a:p>
          </p:txBody>
        </p:sp>
      </p:grpSp>
      <p:grpSp>
        <p:nvGrpSpPr>
          <p:cNvPr id="261" name="Google Shape;261;p26"/>
          <p:cNvGrpSpPr/>
          <p:nvPr/>
        </p:nvGrpSpPr>
        <p:grpSpPr>
          <a:xfrm>
            <a:off x="0" y="3519688"/>
            <a:ext cx="2762100" cy="2649713"/>
            <a:chOff x="0" y="3519688"/>
            <a:chExt cx="2762100" cy="2649713"/>
          </a:xfrm>
        </p:grpSpPr>
        <p:pic>
          <p:nvPicPr>
            <p:cNvPr id="262" name="Google Shape;262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6987" y="3519688"/>
              <a:ext cx="1440525" cy="144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26"/>
            <p:cNvSpPr txBox="1"/>
            <p:nvPr/>
          </p:nvSpPr>
          <p:spPr>
            <a:xfrm>
              <a:off x="0" y="4907300"/>
              <a:ext cx="27621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b="1"/>
                <a:t>poskytovatel služby</a:t>
              </a:r>
              <a:endParaRPr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/>
                <a:t>zpřístupňuje obsah / SW uživatelům na základě smlouvy s jejich institucí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/>
                <a:t>SP = Service Provider</a:t>
              </a:r>
              <a:endParaRPr/>
            </a:p>
          </p:txBody>
        </p:sp>
      </p:grpSp>
      <p:grpSp>
        <p:nvGrpSpPr>
          <p:cNvPr id="264" name="Google Shape;264;p26"/>
          <p:cNvGrpSpPr/>
          <p:nvPr/>
        </p:nvGrpSpPr>
        <p:grpSpPr>
          <a:xfrm>
            <a:off x="3259175" y="1921800"/>
            <a:ext cx="2762100" cy="2488550"/>
            <a:chOff x="3259175" y="1921800"/>
            <a:chExt cx="2762100" cy="2488550"/>
          </a:xfrm>
        </p:grpSpPr>
        <p:pic>
          <p:nvPicPr>
            <p:cNvPr id="265" name="Google Shape;265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68145" y="1921800"/>
              <a:ext cx="2407693" cy="1836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26"/>
            <p:cNvSpPr txBox="1"/>
            <p:nvPr/>
          </p:nvSpPr>
          <p:spPr>
            <a:xfrm>
              <a:off x="3259175" y="3579050"/>
              <a:ext cx="2762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b="1"/>
                <a:t>federace</a:t>
              </a:r>
              <a:endParaRPr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/>
                <a:t>autorita evidující IdP / SP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/>
                <a:t>eduID.cz</a:t>
              </a:r>
              <a:endParaRPr/>
            </a:p>
          </p:txBody>
        </p:sp>
      </p:grpSp>
      <p:grpSp>
        <p:nvGrpSpPr>
          <p:cNvPr id="267" name="Google Shape;267;p26"/>
          <p:cNvGrpSpPr/>
          <p:nvPr/>
        </p:nvGrpSpPr>
        <p:grpSpPr>
          <a:xfrm>
            <a:off x="5680775" y="1921800"/>
            <a:ext cx="2762100" cy="1674150"/>
            <a:chOff x="5680775" y="1921800"/>
            <a:chExt cx="2762100" cy="1674150"/>
          </a:xfrm>
        </p:grpSpPr>
        <p:pic>
          <p:nvPicPr>
            <p:cNvPr id="268" name="Google Shape;268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00647" y="1921800"/>
              <a:ext cx="903051" cy="68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610297" y="2048850"/>
              <a:ext cx="903051" cy="68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403422" y="1921800"/>
              <a:ext cx="903051" cy="688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26"/>
            <p:cNvSpPr txBox="1"/>
            <p:nvPr/>
          </p:nvSpPr>
          <p:spPr>
            <a:xfrm>
              <a:off x="5680775" y="2610750"/>
              <a:ext cx="2762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300" b="1"/>
                <a:t>federace federací</a:t>
              </a:r>
              <a:endParaRPr sz="13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300"/>
                <a:t>umožňuje fungování systému na mezinárodní úrovni</a:t>
              </a:r>
              <a:endParaRPr sz="13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300"/>
                <a:t>eduGAIN</a:t>
              </a:r>
              <a:endParaRPr sz="13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eduID.cz workflow</a:t>
            </a:r>
            <a:endParaRPr/>
          </a:p>
        </p:txBody>
      </p:sp>
      <p:sp>
        <p:nvSpPr>
          <p:cNvPr id="278" name="Google Shape;278;p27"/>
          <p:cNvSpPr txBox="1">
            <a:spLocks noGrp="1"/>
          </p:cNvSpPr>
          <p:nvPr>
            <p:ph type="body" idx="1"/>
          </p:nvPr>
        </p:nvSpPr>
        <p:spPr>
          <a:xfrm>
            <a:off x="457200" y="2087200"/>
            <a:ext cx="8229600" cy="44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➢"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https://forms.office.com/r/ErdnQgN4Zc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Jaké jsou výhody federací typu eduID.cz?</a:t>
            </a:r>
            <a:endParaRPr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Jedny přihlašovací údaje pro více služeb.</a:t>
            </a:r>
            <a:endParaRPr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Pouze mateřská instituce zná přihlašovací údaje.</a:t>
            </a:r>
            <a:endParaRPr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Mateřská instituce nesleduje uživatele v externích službách.</a:t>
            </a:r>
            <a:endParaRPr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Transparentnost - veřejně vystavený rozsah údajů, které budou komunikovány</a:t>
            </a:r>
            <a:endParaRPr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Bezpečnost - do federace nelze jednoduše podvrhnout metadata o IdP nebo SP (leda by byl administrativní kontakt padouch), členství je podmíněno schopností bezpečné komunikace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>
            <a:spLocks noGrp="1"/>
          </p:cNvSpPr>
          <p:nvPr>
            <p:ph type="ctrTitle"/>
          </p:nvPr>
        </p:nvSpPr>
        <p:spPr>
          <a:xfrm>
            <a:off x="0" y="2266475"/>
            <a:ext cx="9144000" cy="19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3600" b="1" dirty="0" err="1">
                <a:solidFill>
                  <a:schemeClr val="bg1"/>
                </a:solidFill>
              </a:rPr>
              <a:t>OpenRefine</a:t>
            </a:r>
          </a:p>
        </p:txBody>
      </p:sp>
    </p:spTree>
    <p:extLst>
      <p:ext uri="{BB962C8B-B14F-4D97-AF65-F5344CB8AC3E}">
        <p14:creationId xmlns:p14="http://schemas.microsoft.com/office/powerpoint/2010/main" val="153126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OpenRefine</a:t>
            </a:r>
            <a:br>
              <a:rPr lang="cs-CZ"/>
            </a:br>
            <a:r>
              <a:rPr lang="cs-CZ"/>
              <a:t>švýcarský nůž na práci se strukturovanými daty</a:t>
            </a:r>
            <a:endParaRPr/>
          </a:p>
        </p:txBody>
      </p:sp>
      <p:sp>
        <p:nvSpPr>
          <p:cNvPr id="285" name="Google Shape;285;p28"/>
          <p:cNvSpPr txBox="1">
            <a:spLocks noGrp="1"/>
          </p:cNvSpPr>
          <p:nvPr>
            <p:ph type="body" idx="1"/>
          </p:nvPr>
        </p:nvSpPr>
        <p:spPr>
          <a:xfrm>
            <a:off x="345900" y="1992650"/>
            <a:ext cx="8452200" cy="47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Ke stažení: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https://openrefine.org/download.html</a:t>
            </a:r>
            <a:r>
              <a:rPr lang="cs-CZ"/>
              <a:t>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Návody: </a:t>
            </a:r>
            <a:r>
              <a:rPr lang="cs-CZ" u="sng">
                <a:solidFill>
                  <a:schemeClr val="hlink"/>
                </a:solidFill>
                <a:hlinkClick r:id="rId4"/>
              </a:rPr>
              <a:t>https://docs.openrefine.org/manual/grelfunctions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Stáhněte si soubor, se kterým budeme pracovat: </a:t>
            </a:r>
            <a:r>
              <a:rPr lang="cs-CZ" u="sng">
                <a:solidFill>
                  <a:schemeClr val="hlink"/>
                </a:solidFill>
                <a:hlinkClick r:id="rId5"/>
              </a:rPr>
              <a:t>https://github.com/JanaKurfurstova/vyukaKISK/blob/main/cvicnaData.mrk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Předpokládaná reálná situace: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Z knihovního systému vyexportujete MRC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V </a:t>
            </a:r>
            <a:r>
              <a:rPr lang="cs-CZ" u="sng">
                <a:solidFill>
                  <a:schemeClr val="hlink"/>
                </a:solidFill>
                <a:hlinkClick r:id="rId6"/>
              </a:rPr>
              <a:t>MarcEditu</a:t>
            </a:r>
            <a:r>
              <a:rPr lang="cs-CZ"/>
              <a:t> zkonvertujete MRC do MRK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S MRKem uděláte potřebné manipulace v OpenRefinu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Výsledný MRK zkonvertujete MarcEditem opět do MRC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MRC nahrajete do knihovního systému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Případně se přizpůsobíte situaci v jiném prostředí…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OpenRefine - možnosti</a:t>
            </a:r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body" idx="1"/>
          </p:nvPr>
        </p:nvSpPr>
        <p:spPr>
          <a:xfrm>
            <a:off x="345900" y="1773825"/>
            <a:ext cx="8452200" cy="50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➢"/>
            </a:pPr>
            <a:r>
              <a:rPr lang="cs-CZ" b="1"/>
              <a:t>MarcEdit:</a:t>
            </a:r>
            <a:r>
              <a:rPr lang="cs-CZ"/>
              <a:t> ok na kontrolu syntaxe, validaci ISBN, hromadné úpravy bez návaznosti na zbytek záznamu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 b="1"/>
              <a:t>OpenRefine:</a:t>
            </a:r>
            <a:r>
              <a:rPr lang="cs-CZ"/>
              <a:t> umožní zkoumat širší souvislosti: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Pole X je syntakticky v pořádku, ale je v něm nesmysl.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Pole X je v rozporu s tím, co říká pole Y.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Záznamy s nějakým společným jmenovatelem mají chybu v poli X.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Vytvoření nového pole namapováním údajů z jiného souboru.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OpenRefinem můžete analyzovat a čistit i jiná data (exporty z Google Analytics, systémové logy, datasety vzniklé při výzkumu atd.)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Dokumentace pro MARC 21 a RDA: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https://www.loc.gov/marc/bibliographic/</a:t>
            </a:r>
            <a:r>
              <a:rPr lang="cs-CZ"/>
              <a:t>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materiály na webu Národní knihovny, </a:t>
            </a:r>
            <a:r>
              <a:rPr lang="cs-CZ" u="sng">
                <a:solidFill>
                  <a:schemeClr val="hlink"/>
                </a:solidFill>
                <a:hlinkClick r:id="rId4"/>
              </a:rPr>
              <a:t>https://katdotaz.nkp.cz/</a:t>
            </a:r>
            <a:r>
              <a:rPr lang="cs-CZ"/>
              <a:t>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slidy dr. Vochozkové: </a:t>
            </a:r>
            <a:r>
              <a:rPr lang="cs-CZ" u="sng">
                <a:solidFill>
                  <a:schemeClr val="hlink"/>
                </a:solidFill>
                <a:hlinkClick r:id="rId5"/>
              </a:rPr>
              <a:t>http://webserver.ics.muni.cz/hanan/index.htm</a:t>
            </a:r>
            <a:r>
              <a:rPr lang="cs-CZ"/>
              <a:t>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kolega katalogizátor v knihovně, kde budete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>
            <a:spLocks noGrp="1"/>
          </p:cNvSpPr>
          <p:nvPr>
            <p:ph type="body" idx="1"/>
          </p:nvPr>
        </p:nvSpPr>
        <p:spPr>
          <a:xfrm>
            <a:off x="297250" y="1942825"/>
            <a:ext cx="8610000" cy="48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➢"/>
            </a:pPr>
            <a:r>
              <a:rPr lang="cs-CZ">
                <a:solidFill>
                  <a:schemeClr val="dk1"/>
                </a:solidFill>
              </a:rPr>
              <a:t>OPATRNĚ s hromadnými úpravami!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>
                <a:solidFill>
                  <a:schemeClr val="dk1"/>
                </a:solidFill>
              </a:rPr>
              <a:t>To, že něco jde, neznamená, že je to dobrý nápad.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>
                <a:solidFill>
                  <a:schemeClr val="dk1"/>
                </a:solidFill>
              </a:rPr>
              <a:t>Nevidíte pramen popisu (nemáte knihu v ruce). Co když je to tam opravdu špatně? Co když si nakladatel říká pokaždé trochu jinak?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>
                <a:solidFill>
                  <a:schemeClr val="dk1"/>
                </a:solidFill>
              </a:rPr>
              <a:t>Chybná ISBN a další identifikátory nejsou vzácnost.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>
                <a:solidFill>
                  <a:schemeClr val="dk1"/>
                </a:solidFill>
              </a:rPr>
              <a:t>Autority jsou skvělá věc, ale automatické doplňování je hazard.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cs-CZ">
                <a:solidFill>
                  <a:schemeClr val="dk1"/>
                </a:solidFill>
              </a:rPr>
              <a:t>Co je bezpečné?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-CZ">
                <a:solidFill>
                  <a:schemeClr val="dk1"/>
                </a:solidFill>
              </a:rPr>
              <a:t>Nalezení podezřelých či chybějících údajů a oprava v katalogizaci s knihou v ruce.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-CZ">
                <a:solidFill>
                  <a:schemeClr val="dk1"/>
                </a:solidFill>
              </a:rPr>
              <a:t>Oprava syntaktických chyb: posuvy a chyby na konkrétních znakových pozicích, interpunkce, špatně použitá podpole.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-CZ">
                <a:solidFill>
                  <a:schemeClr val="dk1"/>
                </a:solidFill>
              </a:rPr>
              <a:t>Doplňování opravdu jistých RDA polí.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-CZ">
                <a:solidFill>
                  <a:schemeClr val="dk1"/>
                </a:solidFill>
              </a:rPr>
              <a:t>Sjednocování či doplňování volně tvořených klíčových slov.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9" name="Google Shape;299;p30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Úskalí hromadných úprav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"/>
          <p:cNvSpPr txBox="1">
            <a:spLocks noGrp="1"/>
          </p:cNvSpPr>
          <p:nvPr>
            <p:ph type="body" idx="1"/>
          </p:nvPr>
        </p:nvSpPr>
        <p:spPr>
          <a:xfrm>
            <a:off x="297250" y="1942825"/>
            <a:ext cx="8610000" cy="48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➢"/>
            </a:pPr>
            <a:r>
              <a:rPr lang="cs-CZ">
                <a:solidFill>
                  <a:schemeClr val="dk1"/>
                </a:solidFill>
              </a:rPr>
              <a:t>Různé způsoby otevření MRK, kontrola v řádkové podobě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cs-CZ">
                <a:solidFill>
                  <a:schemeClr val="dk1"/>
                </a:solidFill>
              </a:rPr>
              <a:t>Příprava na překlopení,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překlopení</a:t>
            </a:r>
            <a:r>
              <a:rPr lang="cs-CZ">
                <a:solidFill>
                  <a:schemeClr val="dk1"/>
                </a:solidFill>
              </a:rPr>
              <a:t>, </a:t>
            </a:r>
            <a:r>
              <a:rPr lang="cs-CZ" u="sng">
                <a:solidFill>
                  <a:schemeClr val="hlink"/>
                </a:solidFill>
                <a:hlinkClick r:id="rId4"/>
              </a:rPr>
              <a:t>seřazení</a:t>
            </a:r>
            <a:r>
              <a:rPr lang="cs-CZ">
                <a:solidFill>
                  <a:schemeClr val="dk1"/>
                </a:solidFill>
              </a:rPr>
              <a:t> sloupců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cs-CZ">
                <a:solidFill>
                  <a:schemeClr val="dk1"/>
                </a:solidFill>
              </a:rPr>
              <a:t>Nalezení záznamu s opakovaným polem 245.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cs-CZ">
                <a:solidFill>
                  <a:schemeClr val="dk1"/>
                </a:solidFill>
              </a:rPr>
              <a:t>Nalezení a oprava s posunutým jazykem.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cs-CZ">
                <a:solidFill>
                  <a:schemeClr val="dk1"/>
                </a:solidFill>
              </a:rPr>
              <a:t>Nalezení autorů bez autority. Nalezení nesedících roků.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>
                <a:solidFill>
                  <a:schemeClr val="dk1"/>
                </a:solidFill>
              </a:rPr>
              <a:t>Doplnění interpunkce do polí 26X.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>
                <a:solidFill>
                  <a:schemeClr val="dk1"/>
                </a:solidFill>
              </a:rPr>
              <a:t>Nalezení hudebnin zapsaných jako textový dokument.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cs-CZ">
                <a:solidFill>
                  <a:schemeClr val="dk1"/>
                </a:solidFill>
              </a:rPr>
              <a:t>Nalezení knih vydaných po r. 1989 bez ISBN.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cs-CZ">
                <a:solidFill>
                  <a:schemeClr val="dk1"/>
                </a:solidFill>
              </a:rPr>
              <a:t>Nalezení RDA záznamů bez RDA polí. Doplnění chybějících 336-338 dle typu dokumentu.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cs-CZ">
                <a:solidFill>
                  <a:schemeClr val="dk1"/>
                </a:solidFill>
              </a:rPr>
              <a:t>Cluster &amp; merge volně tvořených klíčových slov.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6" name="Google Shape;306;p31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OpenRefine - příklady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3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661" y="34125"/>
            <a:ext cx="71507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2"/>
          <p:cNvSpPr txBox="1">
            <a:spLocks noGrp="1"/>
          </p:cNvSpPr>
          <p:nvPr>
            <p:ph type="body" idx="1"/>
          </p:nvPr>
        </p:nvSpPr>
        <p:spPr>
          <a:xfrm>
            <a:off x="1215900" y="4004150"/>
            <a:ext cx="67122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1600" b="1">
                <a:solidFill>
                  <a:srgbClr val="E5004B"/>
                </a:solidFill>
              </a:rPr>
            </a:br>
            <a:r>
              <a:rPr lang="cs-CZ" sz="1600" b="1">
                <a:solidFill>
                  <a:srgbClr val="E5004B"/>
                </a:solidFill>
              </a:rPr>
              <a:t>DĚKUJI ZA POZORNOST</a:t>
            </a:r>
            <a:endParaRPr sz="1600" b="1">
              <a:solidFill>
                <a:srgbClr val="E5004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E5004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rgbClr val="E5004B"/>
                </a:solidFill>
              </a:rPr>
              <a:t>Jana Kurfürstová</a:t>
            </a:r>
            <a:endParaRPr sz="1600" b="1">
              <a:solidFill>
                <a:srgbClr val="E5004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rgbClr val="E5004B"/>
                </a:solidFill>
              </a:rPr>
              <a:t>kurfurstova@mzk.cz</a:t>
            </a:r>
            <a:endParaRPr sz="1600" b="1">
              <a:solidFill>
                <a:srgbClr val="E5004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314" name="Google Shape;314;p32"/>
          <p:cNvSpPr txBox="1"/>
          <p:nvPr/>
        </p:nvSpPr>
        <p:spPr>
          <a:xfrm>
            <a:off x="0" y="0"/>
            <a:ext cx="9144000" cy="2135100"/>
          </a:xfrm>
          <a:prstGeom prst="rect">
            <a:avLst/>
          </a:prstGeom>
          <a:solidFill>
            <a:srgbClr val="E5004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>
                <a:solidFill>
                  <a:schemeClr val="lt1"/>
                </a:solidFill>
              </a:rPr>
              <a:t>Prostor na dotazy</a:t>
            </a:r>
            <a:endParaRPr sz="36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457200" y="2247650"/>
            <a:ext cx="8229600" cy="4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cs-CZ" b="1"/>
              <a:t>Co je obsahem bibliografických záznamů?</a:t>
            </a:r>
            <a:endParaRPr b="1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cs-CZ" b="1"/>
              <a:t>Co ještě je užitečné v knihovnictví popisovat kromě dokumentů?</a:t>
            </a:r>
            <a:endParaRPr b="1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cs-CZ" b="1"/>
              <a:t>Jaké znáte metadatové formáty v knihovnictví?</a:t>
            </a:r>
            <a:endParaRPr b="1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cs-CZ" b="1"/>
              <a:t>Jaký je vztah katalogizačních pravidel a metadatových formátů?</a:t>
            </a:r>
            <a:endParaRPr b="1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➢"/>
            </a:pPr>
            <a:r>
              <a:rPr lang="cs-CZ" b="1"/>
              <a:t>Čím se vyznačují kvalitní metadata?</a:t>
            </a:r>
            <a:endParaRPr b="1"/>
          </a:p>
        </p:txBody>
      </p:sp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Bibliografická metadata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57200" y="1917925"/>
            <a:ext cx="8229600" cy="46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SzPts val="2200"/>
              <a:buChar char="➢"/>
            </a:pPr>
            <a:r>
              <a:rPr lang="cs-CZ" sz="2200" i="1"/>
              <a:t>Kvalita metadat je určena jejich</a:t>
            </a:r>
            <a:r>
              <a:rPr lang="cs-CZ" sz="2200" b="1" i="1"/>
              <a:t> syntaktickou a sémantickou správností</a:t>
            </a:r>
            <a:r>
              <a:rPr lang="cs-CZ" sz="2200" i="1"/>
              <a:t>. </a:t>
            </a:r>
            <a:endParaRPr sz="2200" i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➢"/>
            </a:pPr>
            <a:r>
              <a:rPr lang="cs-CZ" sz="2200" i="1"/>
              <a:t>Kvalitní metadata </a:t>
            </a:r>
            <a:r>
              <a:rPr lang="cs-CZ" sz="2200" b="1" i="1"/>
              <a:t>odpovídají standardům</a:t>
            </a:r>
            <a:r>
              <a:rPr lang="cs-CZ" sz="2200" i="1"/>
              <a:t> pro svůj deklarovaný formát a sdělují </a:t>
            </a:r>
            <a:r>
              <a:rPr lang="cs-CZ" sz="2200" b="1" i="1"/>
              <a:t>maximum relevantních, strojově rozlišitelných údajů o informačním objektu</a:t>
            </a:r>
            <a:r>
              <a:rPr lang="cs-CZ" sz="2200" i="1"/>
              <a:t>. </a:t>
            </a:r>
            <a:endParaRPr sz="2200" i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➢"/>
            </a:pPr>
            <a:r>
              <a:rPr lang="cs-CZ" sz="2200" i="1"/>
              <a:t>Pro kvalitní metadata je zvolen vhodný formát, jehož struktura umožňuje efektivní zpracování údajů obsažených v záznamu. </a:t>
            </a:r>
            <a:endParaRPr sz="2200" i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➢"/>
            </a:pPr>
            <a:r>
              <a:rPr lang="cs-CZ" sz="2200" i="1"/>
              <a:t>Klíčovou vlastností kvalitních metadat je jejich </a:t>
            </a:r>
            <a:r>
              <a:rPr lang="cs-CZ" sz="2200" b="1" i="1"/>
              <a:t>konzistentnost</a:t>
            </a:r>
            <a:r>
              <a:rPr lang="cs-CZ" sz="2200" i="1"/>
              <a:t>, tj. jednotnost rozsahu zaznamenaných údajů a způsobu zápisu každého údaje ve všech záznamech metadatového zdroje.</a:t>
            </a:r>
            <a:endParaRPr sz="2200" i="1"/>
          </a:p>
        </p:txBody>
      </p:sp>
      <p:sp>
        <p:nvSpPr>
          <p:cNvPr id="53" name="Google Shape;53;p8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Bibliografická metadata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ctrTitle"/>
          </p:nvPr>
        </p:nvSpPr>
        <p:spPr>
          <a:xfrm>
            <a:off x="0" y="2266475"/>
            <a:ext cx="9144000" cy="19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 err="1">
                <a:solidFill>
                  <a:schemeClr val="bg1"/>
                </a:solidFill>
              </a:rPr>
              <a:t>Deduplikace</a:t>
            </a:r>
            <a:r>
              <a:rPr lang="cs-CZ" sz="3600" b="1" dirty="0">
                <a:solidFill>
                  <a:schemeClr val="bg1"/>
                </a:solidFill>
              </a:rPr>
              <a:t> záznamů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457200" y="2019050"/>
            <a:ext cx="8229600" cy="18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➢"/>
            </a:pPr>
            <a:r>
              <a:rPr lang="cs-CZ" u="sng">
                <a:solidFill>
                  <a:schemeClr val="hlink"/>
                </a:solidFill>
                <a:hlinkClick r:id="rId3"/>
              </a:rPr>
              <a:t>Knihovny.cz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 u="sng">
                <a:solidFill>
                  <a:schemeClr val="hlink"/>
                </a:solidFill>
                <a:hlinkClick r:id="rId4"/>
              </a:rPr>
              <a:t>SK ČR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 u="sng">
                <a:solidFill>
                  <a:schemeClr val="hlink"/>
                </a:solidFill>
                <a:hlinkClick r:id="rId5"/>
              </a:rPr>
              <a:t>Google Scholar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…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dělá deduplikace?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3788450"/>
            <a:ext cx="8229600" cy="11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cs-CZ" b="1"/>
              <a:t>Jak myslíte, že je toho dosaženo?</a:t>
            </a:r>
            <a:endParaRPr b="1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cs-CZ"/>
              <a:t>Jak poznáme, že X záznamů popisuje stejný dokument?</a:t>
            </a: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87450" y="4895275"/>
            <a:ext cx="8229600" cy="7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cs-CZ"/>
              <a:t>Příklady: </a:t>
            </a:r>
            <a:r>
              <a:rPr lang="cs-CZ" u="sng">
                <a:solidFill>
                  <a:schemeClr val="hlink"/>
                </a:solidFill>
                <a:hlinkClick r:id="rId6"/>
              </a:rPr>
              <a:t>https://github.com/JanaKurfurstova/vyukaKISK</a:t>
            </a:r>
            <a:r>
              <a:rPr lang="cs-CZ"/>
              <a:t> </a:t>
            </a: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487450" y="5411500"/>
            <a:ext cx="8229600" cy="7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cs-CZ" sz="1600"/>
              <a:t>Jak to dělá SK ČR: </a:t>
            </a:r>
            <a:r>
              <a:rPr lang="cs-CZ" sz="1600" u="sng">
                <a:solidFill>
                  <a:schemeClr val="hlink"/>
                </a:solidFill>
                <a:hlinkClick r:id="rId7"/>
              </a:rPr>
              <a:t>https://www.caslin.cz/caslin/spoluprace/jak-prispivat-do-sk-cr/dodavani-dat/jak-probiha-davkovy-import/deduplikacni-procedury</a:t>
            </a:r>
            <a:r>
              <a:rPr lang="cs-CZ" sz="1600"/>
              <a:t>  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Deduplikační klíče a kroky</a:t>
            </a: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4908450" y="4659133"/>
            <a:ext cx="3059100" cy="1543500"/>
          </a:xfrm>
          <a:prstGeom prst="homePlate">
            <a:avLst>
              <a:gd name="adj" fmla="val 50000"/>
            </a:avLst>
          </a:prstGeom>
          <a:solidFill>
            <a:srgbClr val="F3F3F3"/>
          </a:solidFill>
          <a:ln w="9525" cap="flat" cmpd="sng">
            <a:solidFill>
              <a:srgbClr val="637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/>
          <p:nvPr/>
        </p:nvSpPr>
        <p:spPr>
          <a:xfrm>
            <a:off x="4980032" y="4742497"/>
            <a:ext cx="1269300" cy="540600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37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8" name="Google Shape;78;p11"/>
          <p:cNvSpPr/>
          <p:nvPr/>
        </p:nvSpPr>
        <p:spPr>
          <a:xfrm rot="5400000">
            <a:off x="2714605" y="2582151"/>
            <a:ext cx="1512600" cy="958800"/>
          </a:xfrm>
          <a:prstGeom prst="bentArrow">
            <a:avLst>
              <a:gd name="adj1" fmla="val 50007"/>
              <a:gd name="adj2" fmla="val 38232"/>
              <a:gd name="adj3" fmla="val 25000"/>
              <a:gd name="adj4" fmla="val 43750"/>
            </a:avLst>
          </a:prstGeom>
          <a:solidFill>
            <a:srgbClr val="CCCCCC"/>
          </a:solidFill>
          <a:ln w="9525" cap="flat" cmpd="sng">
            <a:solidFill>
              <a:srgbClr val="637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1176450" y="2094163"/>
            <a:ext cx="1815000" cy="9453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637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latin typeface="Times New Roman"/>
                <a:ea typeface="Times New Roman"/>
                <a:cs typeface="Times New Roman"/>
                <a:sym typeface="Times New Roman"/>
              </a:rPr>
              <a:t>Metadatový zdroj A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4904206" y="2094163"/>
            <a:ext cx="1815000" cy="945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37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latin typeface="Courier New"/>
                <a:ea typeface="Courier New"/>
                <a:cs typeface="Courier New"/>
                <a:sym typeface="Courier New"/>
              </a:rPr>
              <a:t>Metadatový zdroj B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" name="Google Shape;81;p11"/>
          <p:cNvSpPr txBox="1"/>
          <p:nvPr/>
        </p:nvSpPr>
        <p:spPr>
          <a:xfrm rot="1581600">
            <a:off x="2912327" y="2485537"/>
            <a:ext cx="1312133" cy="53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>
                <a:latin typeface="Times New Roman"/>
                <a:ea typeface="Times New Roman"/>
                <a:cs typeface="Times New Roman"/>
                <a:sym typeface="Times New Roman"/>
              </a:rPr>
              <a:t>Z1_</a:t>
            </a:r>
            <a:r>
              <a:rPr lang="cs-CZ" sz="1100" b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cs-CZ" sz="11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cs-CZ" sz="1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cs-CZ" sz="11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sz="11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1"/>
          <p:cNvSpPr txBox="1"/>
          <p:nvPr/>
        </p:nvSpPr>
        <p:spPr>
          <a:xfrm rot="5400000">
            <a:off x="2910058" y="3280534"/>
            <a:ext cx="1209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>
                <a:latin typeface="Times New Roman"/>
                <a:ea typeface="Times New Roman"/>
                <a:cs typeface="Times New Roman"/>
                <a:sym typeface="Times New Roman"/>
              </a:rPr>
              <a:t>Z2_</a:t>
            </a:r>
            <a:r>
              <a:rPr lang="cs-CZ" sz="1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cs-CZ" sz="11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cs-CZ" sz="1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cs-CZ" sz="1100" b="1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sz="1100" b="1"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1"/>
          <p:cNvSpPr/>
          <p:nvPr/>
        </p:nvSpPr>
        <p:spPr>
          <a:xfrm rot="-5400000" flipH="1">
            <a:off x="3668595" y="2582151"/>
            <a:ext cx="1512600" cy="958800"/>
          </a:xfrm>
          <a:prstGeom prst="bentArrow">
            <a:avLst>
              <a:gd name="adj1" fmla="val 50007"/>
              <a:gd name="adj2" fmla="val 38232"/>
              <a:gd name="adj3" fmla="val 25000"/>
              <a:gd name="adj4" fmla="val 43750"/>
            </a:avLst>
          </a:prstGeom>
          <a:solidFill>
            <a:srgbClr val="EFEFEF"/>
          </a:solidFill>
          <a:ln w="9525" cap="flat" cmpd="sng">
            <a:solidFill>
              <a:srgbClr val="637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3066181" y="3818078"/>
            <a:ext cx="1650000" cy="238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1"/>
          <p:cNvSpPr txBox="1"/>
          <p:nvPr/>
        </p:nvSpPr>
        <p:spPr>
          <a:xfrm rot="-1796489">
            <a:off x="4076300" y="2269465"/>
            <a:ext cx="1312122" cy="53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>
                <a:latin typeface="Courier New"/>
                <a:ea typeface="Courier New"/>
                <a:cs typeface="Courier New"/>
                <a:sym typeface="Courier New"/>
              </a:rPr>
              <a:t>Z3_</a:t>
            </a:r>
            <a:r>
              <a:rPr lang="cs-CZ" sz="11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cs-CZ" sz="1100" b="1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cs-CZ" sz="11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cs-CZ" sz="11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  <a:endParaRPr sz="1100" b="1">
              <a:solidFill>
                <a:srgbClr val="FF99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" name="Google Shape;86;p11"/>
          <p:cNvSpPr txBox="1"/>
          <p:nvPr/>
        </p:nvSpPr>
        <p:spPr>
          <a:xfrm rot="-5400000">
            <a:off x="3797934" y="2934705"/>
            <a:ext cx="11238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>
                <a:latin typeface="Courier New"/>
                <a:ea typeface="Courier New"/>
                <a:cs typeface="Courier New"/>
                <a:sym typeface="Courier New"/>
              </a:rPr>
              <a:t>Z4_</a:t>
            </a:r>
            <a:r>
              <a:rPr lang="cs-CZ" sz="1100" b="1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cs-CZ" sz="1100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cs-CZ" sz="11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cs-CZ" sz="11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  <a:endParaRPr sz="11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7" name="Google Shape;87;p11"/>
          <p:cNvSpPr txBox="1"/>
          <p:nvPr/>
        </p:nvSpPr>
        <p:spPr>
          <a:xfrm>
            <a:off x="3411852" y="4157351"/>
            <a:ext cx="9588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ABC?</a:t>
            </a:r>
            <a:endParaRPr/>
          </a:p>
        </p:txBody>
      </p:sp>
      <p:sp>
        <p:nvSpPr>
          <p:cNvPr id="88" name="Google Shape;88;p11"/>
          <p:cNvSpPr txBox="1"/>
          <p:nvPr/>
        </p:nvSpPr>
        <p:spPr>
          <a:xfrm>
            <a:off x="3411852" y="4481589"/>
            <a:ext cx="9588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ABD?</a:t>
            </a:r>
            <a:endParaRPr/>
          </a:p>
        </p:txBody>
      </p:sp>
      <p:sp>
        <p:nvSpPr>
          <p:cNvPr id="89" name="Google Shape;89;p11"/>
          <p:cNvSpPr txBox="1"/>
          <p:nvPr/>
        </p:nvSpPr>
        <p:spPr>
          <a:xfrm>
            <a:off x="3411852" y="4805827"/>
            <a:ext cx="9588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ACD?</a:t>
            </a:r>
            <a:endParaRPr/>
          </a:p>
        </p:txBody>
      </p:sp>
      <p:sp>
        <p:nvSpPr>
          <p:cNvPr id="90" name="Google Shape;90;p11"/>
          <p:cNvSpPr txBox="1"/>
          <p:nvPr/>
        </p:nvSpPr>
        <p:spPr>
          <a:xfrm>
            <a:off x="3411852" y="5130065"/>
            <a:ext cx="9588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BCD?</a:t>
            </a:r>
            <a:endParaRPr/>
          </a:p>
        </p:txBody>
      </p:sp>
      <p:sp>
        <p:nvSpPr>
          <p:cNvPr id="91" name="Google Shape;91;p11"/>
          <p:cNvSpPr txBox="1"/>
          <p:nvPr/>
        </p:nvSpPr>
        <p:spPr>
          <a:xfrm rot="-1625">
            <a:off x="4980032" y="4937684"/>
            <a:ext cx="1269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latin typeface="Courier New"/>
                <a:ea typeface="Courier New"/>
                <a:cs typeface="Courier New"/>
                <a:sym typeface="Courier New"/>
              </a:rPr>
              <a:t>Z3_</a:t>
            </a:r>
            <a:r>
              <a:rPr lang="cs-CZ" sz="12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cs-CZ" sz="1200" b="1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cs-CZ" sz="12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cs-CZ" sz="12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  <a:endParaRPr sz="1200" b="1">
              <a:solidFill>
                <a:srgbClr val="FF99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4965929" y="4682656"/>
            <a:ext cx="12693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latin typeface="Times New Roman"/>
                <a:ea typeface="Times New Roman"/>
                <a:cs typeface="Times New Roman"/>
                <a:sym typeface="Times New Roman"/>
              </a:rPr>
              <a:t>Z2_</a:t>
            </a:r>
            <a:r>
              <a:rPr lang="cs-CZ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cs-CZ" sz="12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cs-CZ" sz="1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cs-CZ" sz="1200" b="1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sz="1200" b="1"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1"/>
          <p:cNvSpPr txBox="1"/>
          <p:nvPr/>
        </p:nvSpPr>
        <p:spPr>
          <a:xfrm>
            <a:off x="3411852" y="5346224"/>
            <a:ext cx="9588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:</a:t>
            </a:r>
            <a:endParaRPr/>
          </a:p>
        </p:txBody>
      </p:sp>
      <p:sp>
        <p:nvSpPr>
          <p:cNvPr id="94" name="Google Shape;94;p11"/>
          <p:cNvSpPr txBox="1"/>
          <p:nvPr/>
        </p:nvSpPr>
        <p:spPr>
          <a:xfrm>
            <a:off x="3411852" y="5562383"/>
            <a:ext cx="9588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….</a:t>
            </a: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4980032" y="5832581"/>
            <a:ext cx="1269300" cy="318300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37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12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Z4_</a:t>
            </a:r>
            <a:r>
              <a:rPr lang="cs-CZ" sz="1200" b="1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cs-CZ" sz="1200" b="1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cs-CZ" sz="12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cs-CZ" sz="12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  <a:endParaRPr sz="1200"/>
          </a:p>
        </p:txBody>
      </p:sp>
      <p:sp>
        <p:nvSpPr>
          <p:cNvPr id="96" name="Google Shape;96;p11"/>
          <p:cNvSpPr/>
          <p:nvPr/>
        </p:nvSpPr>
        <p:spPr>
          <a:xfrm>
            <a:off x="4980032" y="5398597"/>
            <a:ext cx="1269300" cy="318300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37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Z1_</a:t>
            </a:r>
            <a:r>
              <a:rPr lang="cs-CZ" sz="1200" b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cs-CZ" sz="12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cs-CZ" sz="1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cs-CZ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sz="1200"/>
          </a:p>
        </p:txBody>
      </p:sp>
      <p:cxnSp>
        <p:nvCxnSpPr>
          <p:cNvPr id="97" name="Google Shape;97;p11"/>
          <p:cNvCxnSpPr/>
          <p:nvPr/>
        </p:nvCxnSpPr>
        <p:spPr>
          <a:xfrm rot="10800000" flipH="1">
            <a:off x="4312881" y="5009934"/>
            <a:ext cx="668400" cy="6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98;p11"/>
          <p:cNvCxnSpPr>
            <a:stCxn id="94" idx="3"/>
            <a:endCxn id="95" idx="1"/>
          </p:cNvCxnSpPr>
          <p:nvPr/>
        </p:nvCxnSpPr>
        <p:spPr>
          <a:xfrm>
            <a:off x="4370652" y="5832683"/>
            <a:ext cx="609300" cy="159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11"/>
          <p:cNvCxnSpPr>
            <a:stCxn id="94" idx="3"/>
            <a:endCxn id="96" idx="1"/>
          </p:cNvCxnSpPr>
          <p:nvPr/>
        </p:nvCxnSpPr>
        <p:spPr>
          <a:xfrm rot="10800000" flipH="1">
            <a:off x="4370652" y="5557883"/>
            <a:ext cx="609300" cy="2748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" name="Google Shape;100;p11"/>
          <p:cNvSpPr txBox="1"/>
          <p:nvPr/>
        </p:nvSpPr>
        <p:spPr>
          <a:xfrm>
            <a:off x="6217805" y="4808272"/>
            <a:ext cx="6093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S1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6217805" y="5348669"/>
            <a:ext cx="6093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S2</a:t>
            </a:r>
            <a:endParaRPr/>
          </a:p>
        </p:txBody>
      </p:sp>
      <p:sp>
        <p:nvSpPr>
          <p:cNvPr id="102" name="Google Shape;102;p11"/>
          <p:cNvSpPr txBox="1"/>
          <p:nvPr/>
        </p:nvSpPr>
        <p:spPr>
          <a:xfrm>
            <a:off x="6217805" y="5780987"/>
            <a:ext cx="6093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S3</a:t>
            </a:r>
            <a:endParaRPr/>
          </a:p>
        </p:txBody>
      </p:sp>
      <p:sp>
        <p:nvSpPr>
          <p:cNvPr id="103" name="Google Shape;103;p11"/>
          <p:cNvSpPr txBox="1"/>
          <p:nvPr/>
        </p:nvSpPr>
        <p:spPr>
          <a:xfrm>
            <a:off x="5206730" y="3534441"/>
            <a:ext cx="1721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/>
              <a:t>lokální záznam</a:t>
            </a:r>
            <a:endParaRPr sz="1200"/>
          </a:p>
        </p:txBody>
      </p:sp>
      <p:sp>
        <p:nvSpPr>
          <p:cNvPr id="104" name="Google Shape;104;p11"/>
          <p:cNvSpPr txBox="1"/>
          <p:nvPr/>
        </p:nvSpPr>
        <p:spPr>
          <a:xfrm>
            <a:off x="5797773" y="4088241"/>
            <a:ext cx="19674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/>
              <a:t>sloučený záznam</a:t>
            </a:r>
            <a:endParaRPr sz="1200"/>
          </a:p>
        </p:txBody>
      </p:sp>
      <p:cxnSp>
        <p:nvCxnSpPr>
          <p:cNvPr id="105" name="Google Shape;105;p11"/>
          <p:cNvCxnSpPr>
            <a:stCxn id="104" idx="2"/>
          </p:cNvCxnSpPr>
          <p:nvPr/>
        </p:nvCxnSpPr>
        <p:spPr>
          <a:xfrm flipH="1">
            <a:off x="6245973" y="4433241"/>
            <a:ext cx="535500" cy="462000"/>
          </a:xfrm>
          <a:prstGeom prst="straightConnector1">
            <a:avLst/>
          </a:prstGeom>
          <a:noFill/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6" name="Google Shape;106;p11"/>
          <p:cNvCxnSpPr>
            <a:endCxn id="86" idx="2"/>
          </p:cNvCxnSpPr>
          <p:nvPr/>
        </p:nvCxnSpPr>
        <p:spPr>
          <a:xfrm rot="10800000">
            <a:off x="4586934" y="3161805"/>
            <a:ext cx="871800" cy="457800"/>
          </a:xfrm>
          <a:prstGeom prst="straightConnector1">
            <a:avLst/>
          </a:prstGeom>
          <a:noFill/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11"/>
          <p:cNvCxnSpPr/>
          <p:nvPr/>
        </p:nvCxnSpPr>
        <p:spPr>
          <a:xfrm flipH="1">
            <a:off x="5565405" y="3812867"/>
            <a:ext cx="3300" cy="956100"/>
          </a:xfrm>
          <a:prstGeom prst="straightConnector1">
            <a:avLst/>
          </a:prstGeom>
          <a:noFill/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457200" y="1926225"/>
            <a:ext cx="8229600" cy="4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Odstrašující příklad: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https://www.knihovny.cz/Record/mkklat.50380#dedupedrecord</a:t>
            </a:r>
            <a:r>
              <a:rPr lang="cs-CZ"/>
              <a:t>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Neexistuje 100 % správné řešení deduplikace: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moc přísná pravidla = nepřehlednost vyhledávání pro velké množství multiplicit NEBO nutnost vyhazovat na vstupu nekvalitní záznamy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moc benevolentní pravidla = vysoký podíl ošklivých shluků NEBO použití ve statickém prostředí s možností ručních zásahů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moc komplikovaná pravidla (např. podobnostní porovnávání, více kroků s více klíči) = neúnosná výpočetní náročnost NEBO použití na malých datasetech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cs-CZ"/>
              <a:t>Tj. děláme, co se dá, ale část odpovědnosti vždy leží na knihovnách.</a:t>
            </a:r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ctrTitle"/>
          </p:nvPr>
        </p:nvSpPr>
        <p:spPr>
          <a:xfrm>
            <a:off x="610750" y="224700"/>
            <a:ext cx="7983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Deduplikace - diskuze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>
            <a:spLocks noGrp="1"/>
          </p:cNvSpPr>
          <p:nvPr>
            <p:ph type="ctrTitle"/>
          </p:nvPr>
        </p:nvSpPr>
        <p:spPr>
          <a:xfrm>
            <a:off x="0" y="2266475"/>
            <a:ext cx="9144000" cy="19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bg1"/>
                </a:solidFill>
              </a:rPr>
              <a:t>Indexace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Předvádění na obrazovce (4:3)</PresentationFormat>
  <Slides>29</Slides>
  <Notes>29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Zpracování a analýza metadat</vt:lpstr>
      <vt:lpstr>Obsah bloku</vt:lpstr>
      <vt:lpstr>Bibliografická metadata</vt:lpstr>
      <vt:lpstr>Bibliografická metadata</vt:lpstr>
      <vt:lpstr>Deduplikace záznamů</vt:lpstr>
      <vt:lpstr>Co dělá deduplikace?</vt:lpstr>
      <vt:lpstr>Deduplikační klíče a kroky</vt:lpstr>
      <vt:lpstr>Deduplikace - diskuze</vt:lpstr>
      <vt:lpstr>Indexace</vt:lpstr>
      <vt:lpstr>K čemu je indexace?</vt:lpstr>
      <vt:lpstr>Indexace nad zdeduplikovanými záznamy</vt:lpstr>
      <vt:lpstr>Indexace - příklady</vt:lpstr>
      <vt:lpstr>Indexace - diskuze</vt:lpstr>
      <vt:lpstr>Relevance</vt:lpstr>
      <vt:lpstr>Nastavování relevance ve vyhledávačích</vt:lpstr>
      <vt:lpstr>Linked data</vt:lpstr>
      <vt:lpstr>Semantic web</vt:lpstr>
      <vt:lpstr>RDF a Bibframe</vt:lpstr>
      <vt:lpstr>RDF a Bibframe</vt:lpstr>
      <vt:lpstr>SSO a eduID.cz</vt:lpstr>
      <vt:lpstr>Single Sign-On</vt:lpstr>
      <vt:lpstr>eduID.cz role</vt:lpstr>
      <vt:lpstr>eduID.cz workflow</vt:lpstr>
      <vt:lpstr>OpenRefine</vt:lpstr>
      <vt:lpstr>OpenRefine švýcarský nůž na práci se strukturovanými daty</vt:lpstr>
      <vt:lpstr>OpenRefine - možnosti</vt:lpstr>
      <vt:lpstr>Úskalí hromadných úprav</vt:lpstr>
      <vt:lpstr>OpenRefine - příklady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metadat</dc:title>
  <cp:revision>33</cp:revision>
  <dcterms:modified xsi:type="dcterms:W3CDTF">2022-09-20T14:17:46Z</dcterms:modified>
</cp:coreProperties>
</file>