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9A9A9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9A9A9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rgbClr val="00A1FF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solidFill>
            <a:srgbClr val="014D80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9A9A9"/>
          </a:solidFill>
        </a:fill>
      </a:tcStyle>
    </a:band2H>
    <a:firstCol>
      <a:tcTxStyle b="off" i="off">
        <a:font>
          <a:latin typeface="Avenir Next Medium"/>
          <a:ea typeface="Avenir Next Medium"/>
          <a:cs typeface="Avenir Next Medium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13B100"/>
          </a:solidFill>
        </a:fill>
      </a:tcStyle>
    </a:firstCol>
    <a:lastRow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rgbClr val="61D836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Avenir Next Medium"/>
          <a:ea typeface="Avenir Next Medium"/>
          <a:cs typeface="Avenir Next Medium"/>
        </a:font>
        <a:srgbClr val="FFFFFF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52055"/>
              <a:lumOff val="-12548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9A9A9"/>
          </a:solidFill>
        </a:fill>
      </a:tcStyle>
    </a:band2H>
    <a:firstCol>
      <a:tcTxStyle b="off" i="off">
        <a:font>
          <a:latin typeface="Avenir Next Medium"/>
          <a:ea typeface="Avenir Next Medium"/>
          <a:cs typeface="Avenir Next Medium"/>
        </a:font>
        <a:srgbClr val="000000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-613784"/>
              <a:lumOff val="1275"/>
            </a:scheme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4">
                  <a:hueOff val="-613784"/>
                  <a:lumOff val="127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Avenir Next Medium"/>
          <a:ea typeface="Avenir Next Medium"/>
          <a:cs typeface="Avenir Next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53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9A9A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98195F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6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9A9A9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381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64646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0"/>
  </p:normalViewPr>
  <p:slideViewPr>
    <p:cSldViewPr snapToGrid="0">
      <p:cViewPr varScale="1">
        <p:scale>
          <a:sx n="49" d="100"/>
          <a:sy n="49" d="100"/>
        </p:scale>
        <p:origin x="111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5" name="Shape 15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Vyřešit: </a:t>
            </a:r>
          </a:p>
          <a:p>
            <a:r>
              <a:t>Udělám anketu na ukončení předmětu</a:t>
            </a:r>
          </a:p>
          <a:p>
            <a:endParaRPr/>
          </a:p>
          <a:p>
            <a:r>
              <a:t>Pošlete mi tipy na možné hosty*hostky, pak dáme taky hlasovat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6" name="Shape 20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Napadnou vás nějací?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0" name="Shape 21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Samí muži v čele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5" name="Shape 21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Napadnou vás nějací?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9" name="Shape 21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Znáte nějaké značky, které pod ně spadají? </a:t>
            </a:r>
          </a:p>
          <a:p>
            <a:r>
              <a:t>Euroška – Odeon, Yoli</a:t>
            </a:r>
          </a:p>
          <a:p>
            <a:r>
              <a:t>Albatros – Kniha Zlín, nově Garamond</a:t>
            </a:r>
          </a:p>
          <a:p>
            <a:r>
              <a:t>Dobrovský – vlastní produkce</a:t>
            </a:r>
          </a:p>
          <a:p>
            <a:r>
              <a:t>Kosmas – Argo a nově Kalich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7" name="Shape 22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Znáte nějaké?</a:t>
            </a:r>
          </a:p>
          <a:p>
            <a:endParaRPr/>
          </a:p>
          <a:p>
            <a:r>
              <a:t>Kam kteří patří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2" name="Shape 23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Znáte nějaké?</a:t>
            </a:r>
          </a:p>
          <a:p>
            <a:endParaRPr/>
          </a:p>
          <a:p>
            <a:r>
              <a:t>Kam kteří patří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8" name="Shape 23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800"/>
            </a:pPr>
            <a:r>
              <a:t>Napadá vás, co tu máme? </a:t>
            </a:r>
          </a:p>
          <a:p>
            <a:pPr>
              <a:defRPr sz="1800"/>
            </a:pPr>
            <a:endParaRPr/>
          </a:p>
          <a:p>
            <a:pPr>
              <a:defRPr sz="1800"/>
            </a:pPr>
            <a:r>
              <a:t>Problémy ČLC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7" name="Shape 24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(nákup Garamond &gt; albatros, Kalich &gt; kosmas)</a:t>
            </a:r>
          </a:p>
          <a:p>
            <a:r>
              <a:t> Většinou jde o letité problémy, které se dlouhodobě napříč kulturou neřeší</a:t>
            </a:r>
          </a:p>
          <a:p>
            <a:endParaRPr/>
          </a:p>
          <a:p>
            <a:r>
              <a:t>Mnoho knih – jaké ale ubudou, když se přestane tolik vydávat?</a:t>
            </a:r>
          </a:p>
          <a:p>
            <a:endParaRPr/>
          </a:p>
          <a:p>
            <a:r>
              <a:t>Stát – naprostý nezájem o kulturu a její prioritizování, 1 % státního rozpočtu je letitý slib, který stále není. Ale ani institucionální kroky – pevná cena, status umělce a umělkyně atd.</a:t>
            </a:r>
          </a:p>
          <a:p>
            <a:endParaRPr/>
          </a:p>
          <a:p>
            <a:r>
              <a:t>Literatura jako nástroj soft diplomacie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3" name="Shape 25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Vývoj cen knih a ostatních produktů v posledních letech</a:t>
            </a:r>
          </a:p>
          <a:p>
            <a:r>
              <a:t>Vidíme zvětšující se rozdíl a pomalý růst cen knih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8" name="Shape 25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Pevná cena knih ve světě</a:t>
            </a:r>
          </a:p>
          <a:p>
            <a:r>
              <a:t>Oranžová je nějak odlišné řešení (př. Norsko)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0" name="Shape 16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Počet vydaných titulů </a:t>
            </a:r>
          </a:p>
          <a:p>
            <a:r>
              <a:t>Průměrná cena knihy</a:t>
            </a:r>
          </a:p>
          <a:p>
            <a:r>
              <a:t>Průměrná cena titulu – specifikovat</a:t>
            </a:r>
          </a:p>
          <a:p>
            <a:r>
              <a:t>DPH</a:t>
            </a:r>
          </a:p>
          <a:p>
            <a:r>
              <a:t>Obrat</a:t>
            </a:r>
          </a:p>
          <a:p>
            <a:r>
              <a:t>MK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2" name="Shape 26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Vidíme, že v ČR vychází dost knih na počet obyvatel. Podobně je to v Norsku. Je tam 5,4 milionů obyvatel, vychází tam ale 10 000 knih ročně. Tzn. objem jejich trhu je ještě větší než český.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9" name="Shape 26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Norsko – kontinuální kulturní politika od 60. let, NORLA, odkup knihovnami, rámcové smlouvy</a:t>
            </a:r>
          </a:p>
          <a:p>
            <a:r>
              <a:t>Skotsko – silná podpora jazyka, shetlandská básnická soutěž, </a:t>
            </a:r>
          </a:p>
          <a:p>
            <a:r>
              <a:t>UK – nový Host článek o fenoménu dvorních básníků*řek</a:t>
            </a:r>
          </a:p>
          <a:p>
            <a:r>
              <a:t>Francie – Bibliodiverzita v kulturní politice</a:t>
            </a:r>
          </a:p>
          <a:p>
            <a:r>
              <a:t>Irsko – nepodmíněný příjem</a:t>
            </a:r>
          </a:p>
          <a:p>
            <a:r>
              <a:t>Slovensko – státní fond na podporu uměna</a:t>
            </a:r>
          </a:p>
          <a:p>
            <a:r>
              <a:t>Slovinsko – fix price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8" name="Shape 16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Zprávy SČKN 2019/2020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5" name="Shape 17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/>
            </a:pPr>
            <a:r>
              <a:rPr dirty="0"/>
              <a:t>-	DPC</a:t>
            </a:r>
          </a:p>
          <a:p>
            <a:pPr>
              <a:defRPr sz="1400"/>
            </a:pPr>
            <a:r>
              <a:rPr dirty="0"/>
              <a:t>-	</a:t>
            </a:r>
            <a:r>
              <a:rPr dirty="0" err="1"/>
              <a:t>Pevná</a:t>
            </a:r>
            <a:r>
              <a:rPr dirty="0"/>
              <a:t> </a:t>
            </a:r>
            <a:r>
              <a:rPr dirty="0" err="1"/>
              <a:t>cena</a:t>
            </a:r>
            <a:endParaRPr dirty="0"/>
          </a:p>
          <a:p>
            <a:pPr>
              <a:defRPr sz="1400"/>
            </a:pPr>
            <a:r>
              <a:rPr dirty="0"/>
              <a:t>-	</a:t>
            </a:r>
            <a:r>
              <a:rPr dirty="0" err="1"/>
              <a:t>Procenta</a:t>
            </a:r>
            <a:r>
              <a:rPr dirty="0"/>
              <a:t> (z DPC, z </a:t>
            </a:r>
            <a:r>
              <a:rPr dirty="0" err="1"/>
              <a:t>tržeb</a:t>
            </a:r>
            <a:r>
              <a:rPr dirty="0"/>
              <a:t>)</a:t>
            </a:r>
          </a:p>
          <a:p>
            <a:pPr>
              <a:defRPr sz="1400"/>
            </a:pPr>
            <a:r>
              <a:rPr dirty="0"/>
              <a:t>-	</a:t>
            </a:r>
            <a:r>
              <a:rPr dirty="0" err="1"/>
              <a:t>Paušál</a:t>
            </a:r>
            <a:endParaRPr dirty="0"/>
          </a:p>
          <a:p>
            <a:pPr>
              <a:defRPr sz="1400"/>
            </a:pPr>
            <a:r>
              <a:rPr dirty="0"/>
              <a:t>-	</a:t>
            </a:r>
            <a:r>
              <a:rPr dirty="0" err="1"/>
              <a:t>Honorář</a:t>
            </a:r>
            <a:endParaRPr lang="cs-CZ" dirty="0"/>
          </a:p>
          <a:p>
            <a:pPr>
              <a:defRPr sz="1400"/>
            </a:pPr>
            <a:r>
              <a:rPr lang="cs-CZ" dirty="0"/>
              <a:t>-	Rabat</a:t>
            </a:r>
            <a:endParaRPr dirty="0"/>
          </a:p>
          <a:p>
            <a:pPr>
              <a:defRPr sz="1400"/>
            </a:pPr>
            <a:endParaRPr lang="cs-CZ" dirty="0"/>
          </a:p>
          <a:p>
            <a:pPr>
              <a:defRPr sz="1400"/>
            </a:pPr>
            <a:r>
              <a:rPr dirty="0"/>
              <a:t>-	</a:t>
            </a:r>
            <a:r>
              <a:rPr dirty="0" err="1"/>
              <a:t>Nakladatel</a:t>
            </a:r>
            <a:r>
              <a:rPr dirty="0"/>
              <a:t> </a:t>
            </a:r>
          </a:p>
          <a:p>
            <a:pPr>
              <a:defRPr sz="1400"/>
            </a:pPr>
            <a:r>
              <a:rPr dirty="0"/>
              <a:t>o	</a:t>
            </a:r>
            <a:r>
              <a:rPr dirty="0" err="1"/>
              <a:t>Malý</a:t>
            </a:r>
            <a:r>
              <a:rPr dirty="0"/>
              <a:t>, </a:t>
            </a:r>
            <a:r>
              <a:rPr dirty="0" err="1"/>
              <a:t>střední</a:t>
            </a:r>
            <a:r>
              <a:rPr dirty="0"/>
              <a:t>, </a:t>
            </a:r>
            <a:r>
              <a:rPr dirty="0" err="1"/>
              <a:t>velký</a:t>
            </a:r>
            <a:r>
              <a:rPr dirty="0"/>
              <a:t>, </a:t>
            </a:r>
            <a:r>
              <a:rPr dirty="0" err="1"/>
              <a:t>korporace</a:t>
            </a:r>
            <a:r>
              <a:rPr dirty="0"/>
              <a:t>, </a:t>
            </a:r>
            <a:r>
              <a:rPr dirty="0" err="1"/>
              <a:t>institucionální</a:t>
            </a:r>
            <a:r>
              <a:rPr dirty="0"/>
              <a:t> + </a:t>
            </a:r>
            <a:r>
              <a:rPr dirty="0" err="1"/>
              <a:t>značky</a:t>
            </a:r>
            <a:endParaRPr dirty="0"/>
          </a:p>
          <a:p>
            <a:pPr>
              <a:defRPr sz="1400"/>
            </a:pPr>
            <a:r>
              <a:rPr dirty="0"/>
              <a:t>o	</a:t>
            </a:r>
            <a:r>
              <a:rPr dirty="0" err="1"/>
              <a:t>Deset</a:t>
            </a:r>
            <a:r>
              <a:rPr dirty="0"/>
              <a:t> </a:t>
            </a:r>
            <a:r>
              <a:rPr dirty="0" err="1"/>
              <a:t>největších</a:t>
            </a:r>
            <a:r>
              <a:rPr dirty="0"/>
              <a:t> 2021</a:t>
            </a:r>
          </a:p>
          <a:p>
            <a:pPr>
              <a:defRPr sz="1400"/>
            </a:pPr>
            <a:r>
              <a:rPr dirty="0"/>
              <a:t>-	Distributor </a:t>
            </a:r>
          </a:p>
          <a:p>
            <a:pPr>
              <a:defRPr sz="1400"/>
            </a:pPr>
            <a:r>
              <a:rPr dirty="0"/>
              <a:t>-	</a:t>
            </a:r>
            <a:r>
              <a:rPr dirty="0" err="1"/>
              <a:t>Knihkupec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0" name="Shape 18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Kdo je autorem pojmu není jasné. </a:t>
            </a:r>
          </a:p>
          <a:p>
            <a:r>
              <a:t>Tuto definici používá Alliance nezávislých nakladatelů a z ní vycházejí i organizace, které pečují o kulturní dědictví jako je UNESCO. </a:t>
            </a:r>
          </a:p>
          <a:p>
            <a:r>
              <a:t>Stejně tak je po léta součástí například francouzské kulturní politiky. </a:t>
            </a:r>
          </a:p>
          <a:p>
            <a:r>
              <a:t>Velmi rozšířený je pojem i ve španělsky mluvících zemí (právě španělští a chilští nakladatelé se hlásí k autorství pojmu, jsou tedy dvě teorie o původu tohoto pojmu). </a:t>
            </a:r>
          </a:p>
          <a:p>
            <a:r>
              <a:t>Manifest bibliodiverzity sepsala australská autorka, knihkupkyně a feministka Susan Hawthorne. Právě z její knihy je citován překlad definice.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8" name="Shape 18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Napadnou vás nějací? </a:t>
            </a:r>
          </a:p>
          <a:p>
            <a:endParaRPr/>
          </a:p>
          <a:p>
            <a:r>
              <a:t>Nakladatel – řídí se zákonem o neperiodických publikacích, je registrován v ISBN agentuře. V ČR registrováno mezi 7 až 8 tisíci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2" name="Shape 19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Ženy</a:t>
            </a:r>
          </a:p>
          <a:p>
            <a:r>
              <a:t>Manželé</a:t>
            </a:r>
          </a:p>
          <a:p>
            <a:r>
              <a:t>Muži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7" name="Shape 19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Napadnou vás nějací?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1" name="Shape 20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1 žena, 2 muži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Náze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ázev prezentace"/>
          <p:cNvSpPr txBox="1">
            <a:spLocks noGrp="1"/>
          </p:cNvSpPr>
          <p:nvPr>
            <p:ph type="title" hasCustomPrompt="1"/>
          </p:nvPr>
        </p:nvSpPr>
        <p:spPr>
          <a:xfrm>
            <a:off x="1270000" y="3289300"/>
            <a:ext cx="21844000" cy="3879454"/>
          </a:xfrm>
          <a:prstGeom prst="rect">
            <a:avLst/>
          </a:prstGeom>
        </p:spPr>
        <p:txBody>
          <a:bodyPr/>
          <a:lstStyle>
            <a:lvl1pPr defTabSz="2438338">
              <a:lnSpc>
                <a:spcPct val="90000"/>
              </a:lnSpc>
              <a:defRPr sz="11600" spc="-348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</a:defRPr>
            </a:lvl1pPr>
          </a:lstStyle>
          <a:p>
            <a:r>
              <a:t>Název prezentace</a:t>
            </a:r>
          </a:p>
        </p:txBody>
      </p:sp>
      <p:sp>
        <p:nvSpPr>
          <p:cNvPr id="12" name="Autor a datum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70000" y="12160429"/>
            <a:ext cx="21844000" cy="694056"/>
          </a:xfrm>
          <a:prstGeom prst="rect">
            <a:avLst/>
          </a:prstGeom>
        </p:spPr>
        <p:txBody>
          <a:bodyPr/>
          <a:lstStyle>
            <a:lvl1pPr marL="0" indent="0" algn="ctr" defTabSz="808990">
              <a:spcBef>
                <a:spcPts val="0"/>
              </a:spcBef>
              <a:buClrTx/>
              <a:buSzTx/>
              <a:buNone/>
              <a:defRPr sz="343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Autor a datum</a:t>
            </a:r>
          </a:p>
        </p:txBody>
      </p:sp>
      <p:sp>
        <p:nvSpPr>
          <p:cNvPr id="13" name="Text úrovně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70000" y="6985000"/>
            <a:ext cx="21844000" cy="2512352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640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0" indent="0" algn="ctr" defTabSz="825500">
              <a:spcBef>
                <a:spcPts val="0"/>
              </a:spcBef>
              <a:buClrTx/>
              <a:buSzTx/>
              <a:buNone/>
              <a:defRPr sz="6400"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0" indent="0" algn="ctr" defTabSz="825500">
              <a:spcBef>
                <a:spcPts val="0"/>
              </a:spcBef>
              <a:buClrTx/>
              <a:buSzTx/>
              <a:buNone/>
              <a:defRPr sz="6400"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0" indent="0" algn="ctr" defTabSz="825500">
              <a:spcBef>
                <a:spcPts val="0"/>
              </a:spcBef>
              <a:buClrTx/>
              <a:buSzTx/>
              <a:buNone/>
              <a:defRPr sz="6400"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0" indent="0" algn="ctr" defTabSz="825500">
              <a:spcBef>
                <a:spcPts val="0"/>
              </a:spcBef>
              <a:buClrTx/>
              <a:buSzTx/>
              <a:buNone/>
              <a:defRPr sz="6400"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</a:lstStyle>
          <a:p>
            <a:r>
              <a:t>Podtitul prezentace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ý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 úrovně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70000" y="4927600"/>
            <a:ext cx="21844000" cy="3902869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ClrTx/>
              <a:buSzTx/>
              <a:buNone/>
              <a:defRPr sz="8400" spc="-252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0" indent="457200" algn="ctr">
              <a:spcBef>
                <a:spcPts val="0"/>
              </a:spcBef>
              <a:buClrTx/>
              <a:buSzTx/>
              <a:buNone/>
              <a:defRPr sz="8400" spc="-252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0" indent="914400" algn="ctr">
              <a:spcBef>
                <a:spcPts val="0"/>
              </a:spcBef>
              <a:buClrTx/>
              <a:buSzTx/>
              <a:buNone/>
              <a:defRPr sz="8400" spc="-252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0" indent="1371600" algn="ctr">
              <a:spcBef>
                <a:spcPts val="0"/>
              </a:spcBef>
              <a:buClrTx/>
              <a:buSzTx/>
              <a:buNone/>
              <a:defRPr sz="8400" spc="-252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0" indent="1828800" algn="ctr">
              <a:spcBef>
                <a:spcPts val="0"/>
              </a:spcBef>
              <a:buClrTx/>
              <a:buSzTx/>
              <a:buNone/>
              <a:defRPr sz="8400" spc="-252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</a:lstStyle>
          <a:p>
            <a:r>
              <a:t>Výpis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ůležitý f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 úrovně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70000" y="3906096"/>
            <a:ext cx="21844000" cy="4488604"/>
          </a:xfrm>
          <a:prstGeom prst="rect">
            <a:avLst/>
          </a:prstGeom>
        </p:spPr>
        <p:txBody>
          <a:bodyPr anchor="b"/>
          <a:lstStyle>
            <a:lvl1pPr marL="0" indent="0" algn="ctr" defTabSz="2438338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z="22400" spc="-448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Avenir Next Demi Bold"/>
              </a:defRPr>
            </a:lvl1pPr>
            <a:lvl2pPr marL="0" indent="457200" algn="ctr" defTabSz="2438338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z="22400" spc="-448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Avenir Next Demi Bold"/>
              </a:defRPr>
            </a:lvl2pPr>
            <a:lvl3pPr marL="0" indent="914400" algn="ctr" defTabSz="2438338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z="22400" spc="-448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Avenir Next Demi Bold"/>
              </a:defRPr>
            </a:lvl3pPr>
            <a:lvl4pPr marL="0" indent="1371600" algn="ctr" defTabSz="2438338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z="22400" spc="-448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Avenir Next Demi Bold"/>
              </a:defRPr>
            </a:lvl4pPr>
            <a:lvl5pPr marL="0" indent="1828800" algn="ctr" defTabSz="2438338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z="22400" spc="-448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Avenir Next Demi Bold"/>
              </a:defRPr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Více o faktu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70000" y="8521700"/>
            <a:ext cx="21844000" cy="10160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440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Více o faktu</a:t>
            </a:r>
          </a:p>
        </p:txBody>
      </p:sp>
      <p:sp>
        <p:nvSpPr>
          <p:cNvPr id="108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á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Zdroj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70000" y="11155086"/>
            <a:ext cx="21844000" cy="832613"/>
          </a:xfrm>
          <a:prstGeom prst="rect">
            <a:avLst/>
          </a:prstGeom>
        </p:spPr>
        <p:txBody>
          <a:bodyPr anchor="ctr"/>
          <a:lstStyle>
            <a:lvl1pPr marL="0" indent="0" algn="ctr" defTabSz="792479">
              <a:spcBef>
                <a:spcPts val="0"/>
              </a:spcBef>
              <a:buClrTx/>
              <a:buSzTx/>
              <a:buNone/>
              <a:defRPr sz="4224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Zdroj</a:t>
            </a:r>
          </a:p>
        </p:txBody>
      </p:sp>
      <p:sp>
        <p:nvSpPr>
          <p:cNvPr id="116" name="Text úrovně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70000" y="5141969"/>
            <a:ext cx="21844000" cy="343019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z="8400" spc="-168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542E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Avenir Next Demi Bold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z="8400" spc="-168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542E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Avenir Next Demi Bold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z="8400" spc="-168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542E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Avenir Next Demi Bold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z="8400" spc="-168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542E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Avenir Next Demi Bold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z="8400" spc="-168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542E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Avenir Next Demi Bold"/>
              </a:defRPr>
            </a:lvl5pPr>
          </a:lstStyle>
          <a:p>
            <a:r>
              <a:t>„Význačný citát“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grafie - 3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Dvě medúzy na růžovém pozadí"/>
          <p:cNvSpPr>
            <a:spLocks noGrp="1"/>
          </p:cNvSpPr>
          <p:nvPr>
            <p:ph type="pic" sz="half" idx="21"/>
          </p:nvPr>
        </p:nvSpPr>
        <p:spPr>
          <a:xfrm>
            <a:off x="12192000" y="4813300"/>
            <a:ext cx="12192000" cy="920794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Dvě dotýkající se medúzy na tmavě modrém pozadí"/>
          <p:cNvSpPr>
            <a:spLocks noGrp="1"/>
          </p:cNvSpPr>
          <p:nvPr>
            <p:ph type="pic" sz="half" idx="22"/>
          </p:nvPr>
        </p:nvSpPr>
        <p:spPr>
          <a:xfrm>
            <a:off x="12192000" y="-628650"/>
            <a:ext cx="12192000" cy="812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Dvě medúzy na modrém pozadí"/>
          <p:cNvSpPr>
            <a:spLocks noGrp="1"/>
          </p:cNvSpPr>
          <p:nvPr>
            <p:ph type="pic" idx="23"/>
          </p:nvPr>
        </p:nvSpPr>
        <p:spPr>
          <a:xfrm>
            <a:off x="-4203700" y="0"/>
            <a:ext cx="205740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Dvě dotýkající se medúzy na tmavě modrém pozadí"/>
          <p:cNvSpPr>
            <a:spLocks noGrp="1"/>
          </p:cNvSpPr>
          <p:nvPr>
            <p:ph type="pic" idx="21"/>
          </p:nvPr>
        </p:nvSpPr>
        <p:spPr>
          <a:xfrm>
            <a:off x="0" y="-1270000"/>
            <a:ext cx="24384000" cy="16256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 a 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vě dotýkající se medúzy na tmavě modrém pozadí"/>
          <p:cNvSpPr>
            <a:spLocks noGrp="1"/>
          </p:cNvSpPr>
          <p:nvPr>
            <p:ph type="pic" idx="21"/>
          </p:nvPr>
        </p:nvSpPr>
        <p:spPr>
          <a:xfrm>
            <a:off x="0" y="-1270000"/>
            <a:ext cx="24384000" cy="16256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Autor a datum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70000" y="12166600"/>
            <a:ext cx="21844000" cy="694055"/>
          </a:xfrm>
          <a:prstGeom prst="rect">
            <a:avLst/>
          </a:prstGeom>
        </p:spPr>
        <p:txBody>
          <a:bodyPr/>
          <a:lstStyle>
            <a:lvl1pPr marL="0" indent="0" algn="ctr" defTabSz="808990">
              <a:spcBef>
                <a:spcPts val="0"/>
              </a:spcBef>
              <a:buClrTx/>
              <a:buSzTx/>
              <a:buNone/>
              <a:defRPr sz="343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Autor a datum</a:t>
            </a:r>
          </a:p>
        </p:txBody>
      </p:sp>
      <p:sp>
        <p:nvSpPr>
          <p:cNvPr id="23" name="Název prezentace"/>
          <p:cNvSpPr txBox="1">
            <a:spLocks noGrp="1"/>
          </p:cNvSpPr>
          <p:nvPr>
            <p:ph type="title" hasCustomPrompt="1"/>
          </p:nvPr>
        </p:nvSpPr>
        <p:spPr>
          <a:xfrm>
            <a:off x="1270000" y="3289300"/>
            <a:ext cx="21844000" cy="3873500"/>
          </a:xfrm>
          <a:prstGeom prst="rect">
            <a:avLst/>
          </a:prstGeom>
        </p:spPr>
        <p:txBody>
          <a:bodyPr/>
          <a:lstStyle>
            <a:lvl1pPr defTabSz="2438400">
              <a:lnSpc>
                <a:spcPct val="90000"/>
              </a:lnSpc>
              <a:defRPr sz="11600" spc="-348">
                <a:solidFill>
                  <a:srgbClr val="FFFFFF"/>
                </a:solidFill>
              </a:defRPr>
            </a:lvl1pPr>
          </a:lstStyle>
          <a:p>
            <a:r>
              <a:t>Název prezentace</a:t>
            </a:r>
          </a:p>
        </p:txBody>
      </p:sp>
      <p:sp>
        <p:nvSpPr>
          <p:cNvPr id="24" name="Text úrovně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70000" y="6985000"/>
            <a:ext cx="21844000" cy="25146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</a:lstStyle>
          <a:p>
            <a:r>
              <a:t>Podtitul prezentace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lternativní název a 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Dvě medúzy na modrém pozadí"/>
          <p:cNvSpPr>
            <a:spLocks noGrp="1"/>
          </p:cNvSpPr>
          <p:nvPr>
            <p:ph type="pic" idx="21"/>
          </p:nvPr>
        </p:nvSpPr>
        <p:spPr>
          <a:xfrm>
            <a:off x="7962900" y="-25400"/>
            <a:ext cx="20650200" cy="13766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Název snímku"/>
          <p:cNvSpPr txBox="1">
            <a:spLocks noGrp="1"/>
          </p:cNvSpPr>
          <p:nvPr>
            <p:ph type="title" hasCustomPrompt="1"/>
          </p:nvPr>
        </p:nvSpPr>
        <p:spPr>
          <a:xfrm>
            <a:off x="1270000" y="3885108"/>
            <a:ext cx="9652000" cy="3200203"/>
          </a:xfrm>
          <a:prstGeom prst="rect">
            <a:avLst/>
          </a:prstGeom>
        </p:spPr>
        <p:txBody>
          <a:bodyPr/>
          <a:lstStyle>
            <a:lvl1pPr>
              <a:defRPr>
                <a:gradFill flip="none" rotWithShape="1">
                  <a:gsLst>
                    <a:gs pos="0">
                      <a:srgbClr val="FF00D8"/>
                    </a:gs>
                    <a:gs pos="100000">
                      <a:srgbClr val="FF542E"/>
                    </a:gs>
                  </a:gsLst>
                  <a:lin ang="3960000" scaled="0"/>
                </a:gradFill>
              </a:defRPr>
            </a:lvl1pPr>
          </a:lstStyle>
          <a:p>
            <a:r>
              <a:t>Název snímku</a:t>
            </a:r>
          </a:p>
        </p:txBody>
      </p:sp>
      <p:sp>
        <p:nvSpPr>
          <p:cNvPr id="34" name="Text úrovně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70000" y="6845300"/>
            <a:ext cx="9652000" cy="56642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540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0" indent="457200" algn="ctr" defTabSz="825500">
              <a:spcBef>
                <a:spcPts val="0"/>
              </a:spcBef>
              <a:buClrTx/>
              <a:buSzTx/>
              <a:buNone/>
              <a:defRPr sz="5400"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0" indent="914400" algn="ctr" defTabSz="825500">
              <a:spcBef>
                <a:spcPts val="0"/>
              </a:spcBef>
              <a:buClrTx/>
              <a:buSzTx/>
              <a:buNone/>
              <a:defRPr sz="5400"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0" indent="1371600" algn="ctr" defTabSz="825500">
              <a:spcBef>
                <a:spcPts val="0"/>
              </a:spcBef>
              <a:buClrTx/>
              <a:buSzTx/>
              <a:buNone/>
              <a:defRPr sz="5400"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0" indent="1828800" algn="ctr" defTabSz="825500">
              <a:spcBef>
                <a:spcPts val="0"/>
              </a:spcBef>
              <a:buClrTx/>
              <a:buSzTx/>
              <a:buNone/>
              <a:defRPr sz="5400"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</a:lstStyle>
          <a:p>
            <a:r>
              <a:t>Podtitul snímku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 a 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Název snímku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Název snímku</a:t>
            </a:r>
          </a:p>
        </p:txBody>
      </p:sp>
      <p:sp>
        <p:nvSpPr>
          <p:cNvPr id="43" name="Podtitul snímku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70000" y="2133600"/>
            <a:ext cx="21844000" cy="1016000"/>
          </a:xfrm>
          <a:prstGeom prst="rect">
            <a:avLst/>
          </a:prstGeom>
        </p:spPr>
        <p:txBody>
          <a:bodyPr/>
          <a:lstStyle>
            <a:lvl1pPr marL="0" indent="0" algn="ctr" defTabSz="808990">
              <a:spcBef>
                <a:spcPts val="0"/>
              </a:spcBef>
              <a:buClrTx/>
              <a:buSzTx/>
              <a:buNone/>
              <a:defRPr sz="5292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Podtitul snímku</a:t>
            </a:r>
          </a:p>
        </p:txBody>
      </p:sp>
      <p:sp>
        <p:nvSpPr>
          <p:cNvPr id="44" name="Text úrovně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s odrážkami na snímku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 úrovně 1…"/>
          <p:cNvSpPr txBox="1">
            <a:spLocks noGrp="1"/>
          </p:cNvSpPr>
          <p:nvPr>
            <p:ph type="body" idx="1" hasCustomPrompt="1"/>
          </p:nvPr>
        </p:nvSpPr>
        <p:spPr>
          <a:xfrm>
            <a:off x="1270000" y="4269316"/>
            <a:ext cx="21844000" cy="8432801"/>
          </a:xfrm>
          <a:prstGeom prst="rect">
            <a:avLst/>
          </a:prstGeom>
        </p:spPr>
        <p:txBody>
          <a:bodyPr numCol="2" spcCol="1092200"/>
          <a:lstStyle/>
          <a:p>
            <a:r>
              <a:t>Text s odrážkami na snímku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, odrážky, 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Dvě medúzy na růžovém pozadí"/>
          <p:cNvSpPr>
            <a:spLocks noGrp="1"/>
          </p:cNvSpPr>
          <p:nvPr>
            <p:ph type="pic" idx="21"/>
          </p:nvPr>
        </p:nvSpPr>
        <p:spPr>
          <a:xfrm>
            <a:off x="10185400" y="0"/>
            <a:ext cx="181610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1" name="Název snímku"/>
          <p:cNvSpPr txBox="1">
            <a:spLocks noGrp="1"/>
          </p:cNvSpPr>
          <p:nvPr>
            <p:ph type="title" hasCustomPrompt="1"/>
          </p:nvPr>
        </p:nvSpPr>
        <p:spPr>
          <a:xfrm>
            <a:off x="1270000" y="838200"/>
            <a:ext cx="9652000" cy="1549400"/>
          </a:xfrm>
          <a:prstGeom prst="rect">
            <a:avLst/>
          </a:prstGeom>
        </p:spPr>
        <p:txBody>
          <a:bodyPr/>
          <a:lstStyle>
            <a:lvl1pPr>
              <a:defRPr>
                <a:gradFill flip="none" rotWithShape="1">
                  <a:gsLst>
                    <a:gs pos="0">
                      <a:srgbClr val="5E03FF"/>
                    </a:gs>
                    <a:gs pos="100000">
                      <a:srgbClr val="FF00F7"/>
                    </a:gs>
                  </a:gsLst>
                  <a:lin ang="3960000" scaled="0"/>
                </a:gradFill>
              </a:defRPr>
            </a:lvl1pPr>
          </a:lstStyle>
          <a:p>
            <a:r>
              <a:t>Název snímku</a:t>
            </a:r>
          </a:p>
        </p:txBody>
      </p:sp>
      <p:sp>
        <p:nvSpPr>
          <p:cNvPr id="62" name="Text úrovně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70000" y="4267200"/>
            <a:ext cx="9652000" cy="8432800"/>
          </a:xfrm>
          <a:prstGeom prst="rect">
            <a:avLst/>
          </a:prstGeom>
        </p:spPr>
        <p:txBody>
          <a:bodyPr/>
          <a:lstStyle/>
          <a:p>
            <a:r>
              <a:t>Text s odrážkami na snímku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3" name="Podtitul snímku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70000" y="2133600"/>
            <a:ext cx="9652000" cy="1016000"/>
          </a:xfrm>
          <a:prstGeom prst="rect">
            <a:avLst/>
          </a:prstGeom>
        </p:spPr>
        <p:txBody>
          <a:bodyPr/>
          <a:lstStyle>
            <a:lvl1pPr marL="0" indent="0" algn="ctr" defTabSz="808990">
              <a:spcBef>
                <a:spcPts val="0"/>
              </a:spcBef>
              <a:buClrTx/>
              <a:buSzTx/>
              <a:buNone/>
              <a:defRPr sz="5292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Podtitul snímku</a:t>
            </a:r>
          </a:p>
        </p:txBody>
      </p:sp>
      <p:sp>
        <p:nvSpPr>
          <p:cNvPr id="64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ddí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Název oddílu"/>
          <p:cNvSpPr txBox="1">
            <a:spLocks noGrp="1"/>
          </p:cNvSpPr>
          <p:nvPr>
            <p:ph type="title" hasCustomPrompt="1"/>
          </p:nvPr>
        </p:nvSpPr>
        <p:spPr>
          <a:xfrm>
            <a:off x="1270000" y="3289300"/>
            <a:ext cx="21844000" cy="38735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11600" spc="-348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542E"/>
                    </a:gs>
                  </a:gsLst>
                  <a:lin ang="3960000" scaled="0"/>
                </a:gradFill>
              </a:defRPr>
            </a:lvl1pPr>
          </a:lstStyle>
          <a:p>
            <a:r>
              <a:t>Název oddílu</a:t>
            </a:r>
          </a:p>
        </p:txBody>
      </p:sp>
      <p:sp>
        <p:nvSpPr>
          <p:cNvPr id="72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Jen náze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Název snímku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Název snímku</a:t>
            </a:r>
          </a:p>
        </p:txBody>
      </p:sp>
      <p:sp>
        <p:nvSpPr>
          <p:cNvPr id="80" name="Podtitul snímku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70000" y="2133600"/>
            <a:ext cx="21844000" cy="1016000"/>
          </a:xfrm>
          <a:prstGeom prst="rect">
            <a:avLst/>
          </a:prstGeom>
        </p:spPr>
        <p:txBody>
          <a:bodyPr/>
          <a:lstStyle>
            <a:lvl1pPr marL="0" indent="0" algn="ctr" defTabSz="808990">
              <a:spcBef>
                <a:spcPts val="0"/>
              </a:spcBef>
              <a:buClrTx/>
              <a:buSzTx/>
              <a:buNone/>
              <a:defRPr sz="5292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Podtitul snímku</a:t>
            </a:r>
          </a:p>
        </p:txBody>
      </p:sp>
      <p:sp>
        <p:nvSpPr>
          <p:cNvPr id="81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Název programu"/>
          <p:cNvSpPr txBox="1">
            <a:spLocks noGrp="1"/>
          </p:cNvSpPr>
          <p:nvPr>
            <p:ph type="title" hasCustomPrompt="1"/>
          </p:nvPr>
        </p:nvSpPr>
        <p:spPr>
          <a:xfrm>
            <a:off x="1270000" y="812800"/>
            <a:ext cx="21844000" cy="1562100"/>
          </a:xfrm>
          <a:prstGeom prst="rect">
            <a:avLst/>
          </a:prstGeom>
        </p:spPr>
        <p:txBody>
          <a:bodyPr/>
          <a:lstStyle/>
          <a:p>
            <a:r>
              <a:t>Název programu</a:t>
            </a:r>
          </a:p>
        </p:txBody>
      </p:sp>
      <p:sp>
        <p:nvSpPr>
          <p:cNvPr id="89" name="Program – podtitul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70000" y="2133600"/>
            <a:ext cx="21844000" cy="1016000"/>
          </a:xfrm>
          <a:prstGeom prst="rect">
            <a:avLst/>
          </a:prstGeom>
        </p:spPr>
        <p:txBody>
          <a:bodyPr/>
          <a:lstStyle>
            <a:lvl1pPr marL="0" indent="0" algn="ctr" defTabSz="808990">
              <a:spcBef>
                <a:spcPts val="0"/>
              </a:spcBef>
              <a:buClrTx/>
              <a:buSzTx/>
              <a:buNone/>
              <a:defRPr sz="5292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Program – podtitul</a:t>
            </a:r>
          </a:p>
        </p:txBody>
      </p:sp>
      <p:sp>
        <p:nvSpPr>
          <p:cNvPr id="90" name="Text úrovně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buClrTx/>
              <a:buSzTx/>
              <a:buNone/>
              <a:defRPr sz="5500" spc="-55"/>
            </a:lvl1pPr>
            <a:lvl2pPr marL="0" indent="457200" defTabSz="825500">
              <a:buClrTx/>
              <a:buSzTx/>
              <a:buNone/>
              <a:defRPr sz="5500" spc="-55"/>
            </a:lvl2pPr>
            <a:lvl3pPr marL="0" indent="914400" defTabSz="825500">
              <a:buClrTx/>
              <a:buSzTx/>
              <a:buNone/>
              <a:defRPr sz="5500" spc="-55"/>
            </a:lvl3pPr>
            <a:lvl4pPr marL="0" indent="1371600" defTabSz="825500">
              <a:buClrTx/>
              <a:buSzTx/>
              <a:buNone/>
              <a:defRPr sz="5500" spc="-55"/>
            </a:lvl4pPr>
            <a:lvl5pPr marL="0" indent="1828800" defTabSz="825500">
              <a:buClrTx/>
              <a:buSzTx/>
              <a:buNone/>
              <a:defRPr sz="5500" spc="-55"/>
            </a:lvl5pPr>
          </a:lstStyle>
          <a:p>
            <a:r>
              <a:t>Body programu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ázev snímku"/>
          <p:cNvSpPr txBox="1">
            <a:spLocks noGrp="1"/>
          </p:cNvSpPr>
          <p:nvPr>
            <p:ph type="title" hasCustomPrompt="1"/>
          </p:nvPr>
        </p:nvSpPr>
        <p:spPr>
          <a:xfrm>
            <a:off x="1270000" y="812800"/>
            <a:ext cx="21844000" cy="1557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Název snímku</a:t>
            </a:r>
          </a:p>
        </p:txBody>
      </p:sp>
      <p:sp>
        <p:nvSpPr>
          <p:cNvPr id="3" name="Text úrovně 1…"/>
          <p:cNvSpPr txBox="1">
            <a:spLocks noGrp="1"/>
          </p:cNvSpPr>
          <p:nvPr>
            <p:ph type="body" idx="1" hasCustomPrompt="1"/>
          </p:nvPr>
        </p:nvSpPr>
        <p:spPr>
          <a:xfrm>
            <a:off x="1270000" y="4267200"/>
            <a:ext cx="21844000" cy="8432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Text s odrážkami na snímku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966448" y="13065506"/>
            <a:ext cx="438405" cy="4826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252" baseline="0">
          <a:solidFill>
            <a:srgbClr val="000000"/>
          </a:solidFill>
          <a:uFillTx/>
          <a:latin typeface="+mn-lt"/>
          <a:ea typeface="+mn-ea"/>
          <a:cs typeface="+mn-cs"/>
          <a:sym typeface="Avenir Next Demi Bold"/>
        </a:defRPr>
      </a:lvl1pPr>
      <a:lvl2pPr marL="0" marR="0" indent="4572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252" baseline="0">
          <a:solidFill>
            <a:srgbClr val="000000"/>
          </a:solidFill>
          <a:uFillTx/>
          <a:latin typeface="+mn-lt"/>
          <a:ea typeface="+mn-ea"/>
          <a:cs typeface="+mn-cs"/>
          <a:sym typeface="Avenir Next Demi Bold"/>
        </a:defRPr>
      </a:lvl2pPr>
      <a:lvl3pPr marL="0" marR="0" indent="9144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252" baseline="0">
          <a:solidFill>
            <a:srgbClr val="000000"/>
          </a:solidFill>
          <a:uFillTx/>
          <a:latin typeface="+mn-lt"/>
          <a:ea typeface="+mn-ea"/>
          <a:cs typeface="+mn-cs"/>
          <a:sym typeface="Avenir Next Demi Bold"/>
        </a:defRPr>
      </a:lvl3pPr>
      <a:lvl4pPr marL="0" marR="0" indent="13716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252" baseline="0">
          <a:solidFill>
            <a:srgbClr val="000000"/>
          </a:solidFill>
          <a:uFillTx/>
          <a:latin typeface="+mn-lt"/>
          <a:ea typeface="+mn-ea"/>
          <a:cs typeface="+mn-cs"/>
          <a:sym typeface="Avenir Next Demi Bold"/>
        </a:defRPr>
      </a:lvl4pPr>
      <a:lvl5pPr marL="0" marR="0" indent="18288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252" baseline="0">
          <a:solidFill>
            <a:srgbClr val="000000"/>
          </a:solidFill>
          <a:uFillTx/>
          <a:latin typeface="+mn-lt"/>
          <a:ea typeface="+mn-ea"/>
          <a:cs typeface="+mn-cs"/>
          <a:sym typeface="Avenir Next Demi Bold"/>
        </a:defRPr>
      </a:lvl5pPr>
      <a:lvl6pPr marL="0" marR="0" indent="22860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252" baseline="0">
          <a:solidFill>
            <a:srgbClr val="000000"/>
          </a:solidFill>
          <a:uFillTx/>
          <a:latin typeface="+mn-lt"/>
          <a:ea typeface="+mn-ea"/>
          <a:cs typeface="+mn-cs"/>
          <a:sym typeface="Avenir Next Demi Bold"/>
        </a:defRPr>
      </a:lvl6pPr>
      <a:lvl7pPr marL="0" marR="0" indent="27432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252" baseline="0">
          <a:solidFill>
            <a:srgbClr val="000000"/>
          </a:solidFill>
          <a:uFillTx/>
          <a:latin typeface="+mn-lt"/>
          <a:ea typeface="+mn-ea"/>
          <a:cs typeface="+mn-cs"/>
          <a:sym typeface="Avenir Next Demi Bold"/>
        </a:defRPr>
      </a:lvl7pPr>
      <a:lvl8pPr marL="0" marR="0" indent="32004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252" baseline="0">
          <a:solidFill>
            <a:srgbClr val="000000"/>
          </a:solidFill>
          <a:uFillTx/>
          <a:latin typeface="+mn-lt"/>
          <a:ea typeface="+mn-ea"/>
          <a:cs typeface="+mn-cs"/>
          <a:sym typeface="Avenir Next Demi Bold"/>
        </a:defRPr>
      </a:lvl8pPr>
      <a:lvl9pPr marL="0" marR="0" indent="36576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252" baseline="0">
          <a:solidFill>
            <a:srgbClr val="000000"/>
          </a:solidFill>
          <a:uFillTx/>
          <a:latin typeface="+mn-lt"/>
          <a:ea typeface="+mn-ea"/>
          <a:cs typeface="+mn-cs"/>
          <a:sym typeface="Avenir Next Demi Bold"/>
        </a:defRPr>
      </a:lvl9pPr>
    </p:titleStyle>
    <p:bodyStyle>
      <a:lvl1pPr marL="5588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1pPr>
      <a:lvl2pPr marL="11176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2pPr>
      <a:lvl3pPr marL="16764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3pPr>
      <a:lvl4pPr marL="22352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4pPr>
      <a:lvl5pPr marL="27940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5pPr>
      <a:lvl6pPr marL="33528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6pPr>
      <a:lvl7pPr marL="39116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7pPr>
      <a:lvl8pPr marL="44704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8pPr>
      <a:lvl9pPr marL="50292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hueOff val="-206910"/>
                <a:satOff val="-12829"/>
                <a:lumOff val="16238"/>
              </a:schemeClr>
            </a:gs>
            <a:gs pos="100000">
              <a:schemeClr val="accent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Aktuální situace na knižním trhu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Aktuální situace na knižním trhu</a:t>
            </a:r>
          </a:p>
        </p:txBody>
      </p:sp>
      <p:sp>
        <p:nvSpPr>
          <p:cNvPr id="152" name="5. 10. 2022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5. 10. 2022</a:t>
            </a:r>
          </a:p>
        </p:txBody>
      </p:sp>
      <p:sp>
        <p:nvSpPr>
          <p:cNvPr id="153" name="Co se skrývá za cenovkou knih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 se skrývá za cenovkou knih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hueOff val="-206910"/>
                <a:satOff val="-12829"/>
                <a:lumOff val="16238"/>
              </a:schemeClr>
            </a:gs>
            <a:gs pos="100000">
              <a:schemeClr val="accent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třední nakladatelé*k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Střední nakladatelé*ky</a:t>
            </a:r>
          </a:p>
        </p:txBody>
      </p:sp>
      <p:sp>
        <p:nvSpPr>
          <p:cNvPr id="195" name="Kolem 50 titulů ročně, širší portfolio, obrat na 5 milionů"/>
          <p:cNvSpPr txBox="1"/>
          <p:nvPr/>
        </p:nvSpPr>
        <p:spPr>
          <a:xfrm>
            <a:off x="1270000" y="7532930"/>
            <a:ext cx="21844000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>
              <a:defRPr sz="440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Kolem 50 titulů ročně, širší portfolio, obrat na 5 milionů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hueOff val="-206910"/>
                <a:satOff val="-12829"/>
                <a:lumOff val="16238"/>
              </a:schemeClr>
            </a:gs>
            <a:gs pos="100000">
              <a:schemeClr val="accent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aseka, Portál, Torst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Paseka, Portál, Torst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hueOff val="-206910"/>
                <a:satOff val="-12829"/>
                <a:lumOff val="16238"/>
              </a:schemeClr>
            </a:gs>
            <a:gs pos="100000">
              <a:schemeClr val="accent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Velcí nakladatelé*k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Velcí nakladatelé*ky</a:t>
            </a:r>
          </a:p>
        </p:txBody>
      </p:sp>
      <p:sp>
        <p:nvSpPr>
          <p:cNvPr id="204" name="Kolem 100 titulů ročně, široké portfolio, jednotlivé ediční řady/redakce"/>
          <p:cNvSpPr txBox="1"/>
          <p:nvPr/>
        </p:nvSpPr>
        <p:spPr>
          <a:xfrm>
            <a:off x="1270000" y="7532930"/>
            <a:ext cx="21844000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>
              <a:defRPr sz="440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Kolem 100 titulů ročně, široké portfolio, jednotlivé ediční řady/redakce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hueOff val="-206910"/>
                <a:satOff val="-12829"/>
                <a:lumOff val="16238"/>
              </a:schemeClr>
            </a:gs>
            <a:gs pos="100000">
              <a:schemeClr val="accent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Host, Argo, Jota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Host, Argo, Jota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hueOff val="-206910"/>
                <a:satOff val="-12829"/>
                <a:lumOff val="16238"/>
              </a:schemeClr>
            </a:gs>
            <a:gs pos="100000">
              <a:schemeClr val="accent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Korporac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Korporace</a:t>
            </a:r>
          </a:p>
        </p:txBody>
      </p:sp>
      <p:sp>
        <p:nvSpPr>
          <p:cNvPr id="213" name="Několik značek pod jednou firmou, vlastní distribuce i knihkupecké řetězce"/>
          <p:cNvSpPr txBox="1"/>
          <p:nvPr/>
        </p:nvSpPr>
        <p:spPr>
          <a:xfrm>
            <a:off x="1270000" y="7532930"/>
            <a:ext cx="21844000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>
              <a:defRPr sz="440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Několik značek pod jednou firmou, vlastní distribuce i knihkupecké řetězce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hueOff val="-206910"/>
                <a:satOff val="-12829"/>
                <a:lumOff val="16238"/>
              </a:schemeClr>
            </a:gs>
            <a:gs pos="100000">
              <a:schemeClr val="accent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Euromedia, Albatros, Dobrovský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Euromedia, Albatros, Dobrovský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hueOff val="-206910"/>
                <a:satOff val="-12829"/>
                <a:lumOff val="16238"/>
              </a:schemeClr>
            </a:gs>
            <a:gs pos="100000">
              <a:schemeClr val="accent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Snímek obrazovky 2022-10-04 v 18.06.04.png" descr="Snímek obrazovky 2022-10-04 v 18.06.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7314" y="284113"/>
            <a:ext cx="16228184" cy="12590007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Zdroj  SČKN"/>
          <p:cNvSpPr txBox="1"/>
          <p:nvPr/>
        </p:nvSpPr>
        <p:spPr>
          <a:xfrm>
            <a:off x="18001645" y="12986618"/>
            <a:ext cx="1817828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Zdroj  SČKN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hueOff val="-206910"/>
                <a:satOff val="-12829"/>
                <a:lumOff val="16238"/>
              </a:schemeClr>
            </a:gs>
            <a:gs pos="100000">
              <a:schemeClr val="accent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Distribuční firm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Distribuční firmy</a:t>
            </a:r>
          </a:p>
        </p:txBody>
      </p:sp>
      <p:sp>
        <p:nvSpPr>
          <p:cNvPr id="225" name="Velké firmy, které zprostředkovávají logistiku…"/>
          <p:cNvSpPr txBox="1">
            <a:spLocks noGrp="1"/>
          </p:cNvSpPr>
          <p:nvPr>
            <p:ph type="body" idx="1"/>
          </p:nvPr>
        </p:nvSpPr>
        <p:spPr>
          <a:xfrm>
            <a:off x="1270000" y="2671287"/>
            <a:ext cx="21844000" cy="10028713"/>
          </a:xfrm>
          <a:prstGeom prst="rect">
            <a:avLst/>
          </a:prstGeom>
        </p:spPr>
        <p:txBody>
          <a:bodyPr/>
          <a:lstStyle/>
          <a:p>
            <a:r>
              <a:t>Velké firmy, které zprostředkovávají logistiku</a:t>
            </a:r>
          </a:p>
          <a:p>
            <a:r>
              <a:t>Jsou buď celorepublikové, nebo zaměřené na oblast, žánr i třeba jen konkrétního korporátního nakladatele</a:t>
            </a:r>
          </a:p>
          <a:p>
            <a:endParaRPr/>
          </a:p>
          <a:p>
            <a:r>
              <a:t>Kosmas, Euromedia, Dobrovský</a:t>
            </a:r>
          </a:p>
          <a:p>
            <a:r>
              <a:t>Albatros, Grada</a:t>
            </a:r>
          </a:p>
          <a:p>
            <a:r>
              <a:t>Pemic books, Seqoy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1" build="p" bldLvl="5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hueOff val="-206910"/>
                <a:satOff val="-12829"/>
                <a:lumOff val="16238"/>
              </a:schemeClr>
            </a:gs>
            <a:gs pos="100000">
              <a:schemeClr val="accent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Knihkupci*kyně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Knihkupci*kyně</a:t>
            </a:r>
          </a:p>
        </p:txBody>
      </p:sp>
      <p:sp>
        <p:nvSpPr>
          <p:cNvPr id="230" name="Prodejci koncovým zákazníkům*cím, tedy čtenářům*kám…"/>
          <p:cNvSpPr txBox="1">
            <a:spLocks noGrp="1"/>
          </p:cNvSpPr>
          <p:nvPr>
            <p:ph type="body" idx="1"/>
          </p:nvPr>
        </p:nvSpPr>
        <p:spPr>
          <a:xfrm>
            <a:off x="1270000" y="2671287"/>
            <a:ext cx="21844000" cy="10028713"/>
          </a:xfrm>
          <a:prstGeom prst="rect">
            <a:avLst/>
          </a:prstGeom>
        </p:spPr>
        <p:txBody>
          <a:bodyPr/>
          <a:lstStyle/>
          <a:p>
            <a:r>
              <a:t>Prodejci koncovým zákazníkům*cím, tedy čtenářům*kám</a:t>
            </a:r>
          </a:p>
          <a:p>
            <a:r>
              <a:t>Kamenné obchody vs. Online</a:t>
            </a:r>
          </a:p>
          <a:p>
            <a:r>
              <a:t>Řetězce vs. Nezávislé obchody</a:t>
            </a:r>
          </a:p>
          <a:p>
            <a:endParaRPr/>
          </a:p>
          <a:p>
            <a:r>
              <a:t>Luxor, Kosmas, Dobrovský</a:t>
            </a:r>
          </a:p>
          <a:p>
            <a:r>
              <a:t>Megaknihy, BookTook</a:t>
            </a:r>
          </a:p>
          <a:p>
            <a:r>
              <a:t>Dlouhá punčocha, Skleněná louka, 2veverky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" grpId="1" build="p" bldLvl="5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hueOff val="-206910"/>
                <a:satOff val="-12829"/>
                <a:lumOff val="16238"/>
              </a:schemeClr>
            </a:gs>
            <a:gs pos="100000">
              <a:schemeClr val="accent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Instituce a asociace"/>
          <p:cNvSpPr txBox="1">
            <a:spLocks noGrp="1"/>
          </p:cNvSpPr>
          <p:nvPr>
            <p:ph type="title"/>
          </p:nvPr>
        </p:nvSpPr>
        <p:spPr>
          <a:xfrm>
            <a:off x="788292" y="821134"/>
            <a:ext cx="9652001" cy="1549401"/>
          </a:xfrm>
          <a:prstGeom prst="rect">
            <a:avLst/>
          </a:prstGeom>
        </p:spPr>
        <p:txBody>
          <a:bodyPr/>
          <a:lstStyle>
            <a:lvl1pPr defTabSz="817244">
              <a:defRPr sz="8316" spc="-249">
                <a:solidFill>
                  <a:srgbClr val="000000"/>
                </a:solidFill>
              </a:defRPr>
            </a:lvl1pPr>
          </a:lstStyle>
          <a:p>
            <a:r>
              <a:t>Instituce a asociace</a:t>
            </a:r>
          </a:p>
        </p:txBody>
      </p:sp>
      <p:sp>
        <p:nvSpPr>
          <p:cNvPr id="235" name="Ministerstvo kultury…"/>
          <p:cNvSpPr txBox="1">
            <a:spLocks noGrp="1"/>
          </p:cNvSpPr>
          <p:nvPr>
            <p:ph type="body" sz="half" idx="1"/>
          </p:nvPr>
        </p:nvSpPr>
        <p:spPr>
          <a:xfrm>
            <a:off x="748137" y="2712169"/>
            <a:ext cx="10692485" cy="10368293"/>
          </a:xfrm>
          <a:prstGeom prst="rect">
            <a:avLst/>
          </a:prstGeom>
        </p:spPr>
        <p:txBody>
          <a:bodyPr/>
          <a:lstStyle/>
          <a:p>
            <a:r>
              <a:t>Ministerstvo kultury</a:t>
            </a:r>
          </a:p>
          <a:p>
            <a:r>
              <a:t>České literární centrum</a:t>
            </a:r>
          </a:p>
          <a:p>
            <a:r>
              <a:t>Nakladatelské: Asociace malých nakladatelů a knihkupců, Svaz českých knihkupců a nakladatelů</a:t>
            </a:r>
          </a:p>
          <a:p>
            <a:r>
              <a:t>Umělecké: Asociace spisovatelů, Obec překladatelů, Překladatelé Severu</a:t>
            </a:r>
          </a:p>
        </p:txBody>
      </p:sp>
      <p:pic>
        <p:nvPicPr>
          <p:cNvPr id="236" name="Snímek obrazovky 2022-10-04 v 18.24.47.png" descr="Snímek obrazovky 2022-10-04 v 18.24.4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3127" y="1577398"/>
            <a:ext cx="12815809" cy="96118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" grpId="1" build="p" bldLvl="5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hueOff val="-206910"/>
                <a:satOff val="-12829"/>
                <a:lumOff val="16238"/>
              </a:schemeClr>
            </a:gs>
            <a:gs pos="100000">
              <a:schemeClr val="accent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Základní informace o knižním trh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Základní informace o knižním trhu</a:t>
            </a:r>
          </a:p>
        </p:txBody>
      </p:sp>
      <p:sp>
        <p:nvSpPr>
          <p:cNvPr id="158" name="Počet vydaných titulů: cca 15 500…"/>
          <p:cNvSpPr txBox="1">
            <a:spLocks noGrp="1"/>
          </p:cNvSpPr>
          <p:nvPr>
            <p:ph type="body" idx="1"/>
          </p:nvPr>
        </p:nvSpPr>
        <p:spPr>
          <a:xfrm>
            <a:off x="1270000" y="2671287"/>
            <a:ext cx="21844000" cy="10028713"/>
          </a:xfrm>
          <a:prstGeom prst="rect">
            <a:avLst/>
          </a:prstGeom>
        </p:spPr>
        <p:txBody>
          <a:bodyPr/>
          <a:lstStyle/>
          <a:p>
            <a:r>
              <a:t>Počet vydaných titulů: cca 15 500</a:t>
            </a:r>
          </a:p>
          <a:p>
            <a:r>
              <a:t>Průměrná cena knihy: cca 350 Kč</a:t>
            </a:r>
          </a:p>
          <a:p>
            <a:r>
              <a:t>Průměrná cena titulu: 300 000</a:t>
            </a:r>
          </a:p>
          <a:p>
            <a:r>
              <a:t>DPH na knihy: 10 %</a:t>
            </a:r>
          </a:p>
          <a:p>
            <a:r>
              <a:t>Obrat knižního trhu za rok: kolem 8 miliard</a:t>
            </a:r>
          </a:p>
          <a:p>
            <a:r>
              <a:t>Přímá podpora Ministerstva kultury: 84 milonů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1" build="p" bldLvl="5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hueOff val="-206910"/>
                <a:satOff val="-12829"/>
                <a:lumOff val="16238"/>
              </a:schemeClr>
            </a:gs>
            <a:gs pos="100000">
              <a:schemeClr val="accent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rávní rámec"/>
          <p:cNvSpPr txBox="1">
            <a:spLocks noGrp="1"/>
          </p:cNvSpPr>
          <p:nvPr>
            <p:ph type="title"/>
          </p:nvPr>
        </p:nvSpPr>
        <p:spPr>
          <a:xfrm>
            <a:off x="788292" y="821134"/>
            <a:ext cx="9652001" cy="1549401"/>
          </a:xfrm>
          <a:prstGeom prst="rect">
            <a:avLst/>
          </a:prstGeom>
        </p:spPr>
        <p:txBody>
          <a:bodyPr/>
          <a:lstStyle>
            <a:lvl1pPr defTabSz="817244">
              <a:defRPr sz="8316" spc="-249">
                <a:solidFill>
                  <a:srgbClr val="000000"/>
                </a:solidFill>
              </a:defRPr>
            </a:lvl1pPr>
          </a:lstStyle>
          <a:p>
            <a:r>
              <a:t>Právní rámec</a:t>
            </a:r>
          </a:p>
        </p:txBody>
      </p:sp>
      <p:sp>
        <p:nvSpPr>
          <p:cNvPr id="241" name="Zákon č. 37/1995 sb. o neperiodických publikacích…"/>
          <p:cNvSpPr txBox="1">
            <a:spLocks noGrp="1"/>
          </p:cNvSpPr>
          <p:nvPr>
            <p:ph type="body" sz="half" idx="1"/>
          </p:nvPr>
        </p:nvSpPr>
        <p:spPr>
          <a:xfrm>
            <a:off x="748137" y="2712169"/>
            <a:ext cx="10261896" cy="10368293"/>
          </a:xfrm>
          <a:prstGeom prst="rect">
            <a:avLst/>
          </a:prstGeom>
        </p:spPr>
        <p:txBody>
          <a:bodyPr/>
          <a:lstStyle/>
          <a:p>
            <a:r>
              <a:t>Zákon č. 37/1995 sb. o neperiodických publikacích</a:t>
            </a:r>
          </a:p>
          <a:p>
            <a:r>
              <a:t>Autorský zákon 121/2000 sb.</a:t>
            </a:r>
          </a:p>
          <a:p>
            <a:r>
              <a:t>Zákon 203/2006 sb. o některých druzích podpory kultury a o změně některých souvisejících zákonů</a:t>
            </a:r>
          </a:p>
          <a:p>
            <a:r>
              <a:t>Státní kulturní politika 2021 – 2025+</a:t>
            </a:r>
          </a:p>
        </p:txBody>
      </p:sp>
      <p:pic>
        <p:nvPicPr>
          <p:cNvPr id="242" name="IMG_4609.JPG" descr="IMG_46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6128" y="1186551"/>
            <a:ext cx="12735290" cy="113428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" grpId="1" build="p" bldLvl="5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hueOff val="-206910"/>
                <a:satOff val="-12829"/>
                <a:lumOff val="16238"/>
              </a:schemeClr>
            </a:gs>
            <a:gs pos="100000">
              <a:schemeClr val="accent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Co trápí současný knižní trh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 trápí současný knižní trh?</a:t>
            </a:r>
          </a:p>
        </p:txBody>
      </p:sp>
      <p:sp>
        <p:nvSpPr>
          <p:cNvPr id="245" name="Monopolizace…"/>
          <p:cNvSpPr txBox="1">
            <a:spLocks noGrp="1"/>
          </p:cNvSpPr>
          <p:nvPr>
            <p:ph type="body" idx="1"/>
          </p:nvPr>
        </p:nvSpPr>
        <p:spPr>
          <a:xfrm>
            <a:off x="1270000" y="2671287"/>
            <a:ext cx="21844000" cy="10028713"/>
          </a:xfrm>
          <a:prstGeom prst="rect">
            <a:avLst/>
          </a:prstGeom>
        </p:spPr>
        <p:txBody>
          <a:bodyPr/>
          <a:lstStyle/>
          <a:p>
            <a:r>
              <a:t>Monopolizace</a:t>
            </a:r>
          </a:p>
          <a:p>
            <a:r>
              <a:t>Náklady na energie</a:t>
            </a:r>
          </a:p>
          <a:p>
            <a:r>
              <a:t>Nedostatek papíru</a:t>
            </a:r>
          </a:p>
          <a:p>
            <a:r>
              <a:t>Ohrožení malí knihkupci*kyně a tedy celá socio-ekonomická síť</a:t>
            </a:r>
          </a:p>
          <a:p>
            <a:r>
              <a:t>Prekarizace literárních a kulturních aktérů*rek</a:t>
            </a:r>
          </a:p>
          <a:p>
            <a:r>
              <a:t>Vychází příliš mnoho knih</a:t>
            </a:r>
          </a:p>
          <a:p>
            <a:r>
              <a:t>Nedostatečná podpora (nejen grantová) ze strany státu</a:t>
            </a:r>
          </a:p>
          <a:p>
            <a:r>
              <a:t>Literatura jako nástroj diplomacie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2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" grpId="1" build="p" bldLvl="5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hueOff val="-206910"/>
                <a:satOff val="-12829"/>
                <a:lumOff val="16238"/>
              </a:schemeClr>
            </a:gs>
            <a:gs pos="100000">
              <a:schemeClr val="accent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Jak to vypadá za humny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Jak to vypadá za humny?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hueOff val="-206910"/>
                <a:satOff val="-12829"/>
                <a:lumOff val="16238"/>
              </a:schemeClr>
            </a:gs>
            <a:gs pos="100000">
              <a:schemeClr val="accent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2 Vývoj cen knih_zboží vs knihy.png" descr="2 Vývoj cen knih_zboží vs knih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1219" y="103718"/>
            <a:ext cx="19153934" cy="135085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hueOff val="-206910"/>
                <a:satOff val="-12829"/>
                <a:lumOff val="16238"/>
              </a:schemeClr>
            </a:gs>
            <a:gs pos="100000">
              <a:schemeClr val="accent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1 PEvná cena ve světě.png" descr="1 PEvná cena ve světě.png"/>
          <p:cNvPicPr>
            <a:picLocks noGrp="1" noChangeAspect="1"/>
          </p:cNvPicPr>
          <p:nvPr>
            <p:ph type="pic" idx="21"/>
          </p:nvPr>
        </p:nvPicPr>
        <p:blipFill>
          <a:blip r:embed="rId3"/>
          <a:srcRect l="52" r="52"/>
          <a:stretch>
            <a:fillRect/>
          </a:stretch>
        </p:blipFill>
        <p:spPr>
          <a:xfrm>
            <a:off x="2086371" y="2072891"/>
            <a:ext cx="20211180" cy="11368789"/>
          </a:xfrm>
          <a:prstGeom prst="rect">
            <a:avLst/>
          </a:prstGeom>
        </p:spPr>
      </p:pic>
      <p:sp>
        <p:nvSpPr>
          <p:cNvPr id="256" name="Pevná cena knih"/>
          <p:cNvSpPr txBox="1">
            <a:spLocks noGrp="1"/>
          </p:cNvSpPr>
          <p:nvPr>
            <p:ph type="title" idx="4294967295"/>
          </p:nvPr>
        </p:nvSpPr>
        <p:spPr>
          <a:xfrm>
            <a:off x="7585332" y="302974"/>
            <a:ext cx="9652001" cy="1549401"/>
          </a:xfrm>
          <a:prstGeom prst="rect">
            <a:avLst/>
          </a:prstGeom>
        </p:spPr>
        <p:txBody>
          <a:bodyPr/>
          <a:lstStyle>
            <a:lvl1pPr defTabSz="817244">
              <a:defRPr sz="8316" spc="-249"/>
            </a:lvl1pPr>
          </a:lstStyle>
          <a:p>
            <a:r>
              <a:t>Pevná cena knih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hueOff val="-206910"/>
                <a:satOff val="-12829"/>
                <a:lumOff val="16238"/>
              </a:schemeClr>
            </a:gs>
            <a:gs pos="100000">
              <a:schemeClr val="accent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3 přepočet knih na počet obyvatel.png" descr="3 přepočet knih na počet obyvate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4200" y="553420"/>
            <a:ext cx="15868841" cy="126091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hueOff val="-206910"/>
                <a:satOff val="-12829"/>
                <a:lumOff val="16238"/>
              </a:schemeClr>
            </a:gs>
            <a:gs pos="100000">
              <a:schemeClr val="accent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VAT na knihy.png" descr="VAT na knih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4207" y="1288942"/>
            <a:ext cx="15652067" cy="12324772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VAT na knihy"/>
          <p:cNvSpPr txBox="1">
            <a:spLocks noGrp="1"/>
          </p:cNvSpPr>
          <p:nvPr>
            <p:ph type="title" idx="4294967295"/>
          </p:nvPr>
        </p:nvSpPr>
        <p:spPr>
          <a:xfrm>
            <a:off x="7036692" y="-123746"/>
            <a:ext cx="9652001" cy="1549401"/>
          </a:xfrm>
          <a:prstGeom prst="rect">
            <a:avLst/>
          </a:prstGeom>
        </p:spPr>
        <p:txBody>
          <a:bodyPr/>
          <a:lstStyle>
            <a:lvl1pPr defTabSz="817244">
              <a:defRPr sz="8316" spc="-249"/>
            </a:lvl1pPr>
          </a:lstStyle>
          <a:p>
            <a:r>
              <a:t>VAT na knihy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hueOff val="-206910"/>
                <a:satOff val="-12829"/>
                <a:lumOff val="16238"/>
              </a:schemeClr>
            </a:gs>
            <a:gs pos="100000">
              <a:schemeClr val="accent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Co jsem odkoukala od kolegů*gyň za humny"/>
          <p:cNvSpPr txBox="1">
            <a:spLocks noGrp="1"/>
          </p:cNvSpPr>
          <p:nvPr>
            <p:ph type="title"/>
          </p:nvPr>
        </p:nvSpPr>
        <p:spPr>
          <a:xfrm>
            <a:off x="1269999" y="3766378"/>
            <a:ext cx="21844001" cy="3873501"/>
          </a:xfrm>
          <a:prstGeom prst="rect">
            <a:avLst/>
          </a:prstGeom>
        </p:spPr>
        <p:txBody>
          <a:bodyPr/>
          <a:lstStyle>
            <a:lvl1pPr>
              <a:defRPr sz="8600" spc="-258">
                <a:solidFill>
                  <a:srgbClr val="000000"/>
                </a:solidFill>
              </a:defRPr>
            </a:lvl1pPr>
          </a:lstStyle>
          <a:p>
            <a:r>
              <a:t>Co jsem odkoukala od kolegů*gyň za humny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hueOff val="-206910"/>
                <a:satOff val="-12829"/>
                <a:lumOff val="16238"/>
              </a:schemeClr>
            </a:gs>
            <a:gs pos="100000">
              <a:schemeClr val="accent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Díky za pozornost.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>
            <a:lvl1pPr defTabSz="2267655">
              <a:defRPr sz="20832" spc="-416">
                <a:solidFill>
                  <a:srgbClr val="000000"/>
                </a:solidFill>
              </a:defRPr>
            </a:lvl1pPr>
          </a:lstStyle>
          <a:p>
            <a:r>
              <a:t>Díky za pozornost.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hueOff val="-206910"/>
                <a:satOff val="-12829"/>
                <a:lumOff val="16238"/>
              </a:schemeClr>
            </a:gs>
            <a:gs pos="100000">
              <a:schemeClr val="accent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Obrat je 8 miliard, vklad MK 84 milionů. 10 % by bylo 840 milionů. Umíte si to představit?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defTabSz="784225">
              <a:defRPr sz="4180"/>
            </a:lvl1pPr>
          </a:lstStyle>
          <a:p>
            <a:r>
              <a:t>Obrat je 8 miliard, vklad MK 84 milionů. 10 % by bylo 840 milionů. Umíte si to představit?</a:t>
            </a:r>
          </a:p>
        </p:txBody>
      </p:sp>
      <p:sp>
        <p:nvSpPr>
          <p:cNvPr id="163" name="To je 1 % celkového obratu."/>
          <p:cNvSpPr txBox="1">
            <a:spLocks noGrp="1"/>
          </p:cNvSpPr>
          <p:nvPr>
            <p:ph type="body" sz="half" idx="1"/>
          </p:nvPr>
        </p:nvSpPr>
        <p:spPr>
          <a:xfrm>
            <a:off x="1270000" y="3363682"/>
            <a:ext cx="21844000" cy="4488604"/>
          </a:xfrm>
          <a:prstGeom prst="rect">
            <a:avLst/>
          </a:prstGeom>
        </p:spPr>
        <p:txBody>
          <a:bodyPr/>
          <a:lstStyle/>
          <a:p>
            <a:pPr defTabSz="1511770">
              <a:defRPr sz="13888" spc="-277"/>
            </a:pPr>
            <a:r>
              <a:rPr>
                <a:gradFill flip="none" rotWithShape="1"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3960000" scaled="0"/>
                </a:gradFill>
              </a:rPr>
              <a:t>To je 1 % celkového obratu.</a:t>
            </a:r>
            <a:r>
              <a:t> 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hueOff val="-206910"/>
                <a:satOff val="-12829"/>
                <a:lumOff val="16238"/>
              </a:schemeClr>
            </a:gs>
            <a:gs pos="100000">
              <a:schemeClr val="accent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4 Procenta audio:eknihy:tistene.png" descr="4 Procenta audio:eknihy:tisten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1396" y="2525862"/>
            <a:ext cx="12820080" cy="7596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5 Beletrie, učebnice atd..png" descr="5 Beletrie, učebnice atd.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10613" y="2541195"/>
            <a:ext cx="13543303" cy="75653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hueOff val="-206910"/>
                <a:satOff val="-12829"/>
                <a:lumOff val="16238"/>
              </a:schemeClr>
            </a:gs>
            <a:gs pos="100000">
              <a:schemeClr val="accent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Základní pojm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17244">
              <a:defRPr sz="8316" spc="-249">
                <a:solidFill>
                  <a:srgbClr val="000000"/>
                </a:solidFill>
              </a:defRPr>
            </a:lvl1pPr>
          </a:lstStyle>
          <a:p>
            <a:r>
              <a:t>Základní pojmy</a:t>
            </a:r>
          </a:p>
        </p:txBody>
      </p:sp>
      <p:sp>
        <p:nvSpPr>
          <p:cNvPr id="171" name="DPC…"/>
          <p:cNvSpPr txBox="1">
            <a:spLocks noGrp="1"/>
          </p:cNvSpPr>
          <p:nvPr>
            <p:ph type="body" sz="half" idx="1"/>
          </p:nvPr>
        </p:nvSpPr>
        <p:spPr>
          <a:xfrm>
            <a:off x="1270000" y="3952655"/>
            <a:ext cx="12396844" cy="8747345"/>
          </a:xfrm>
          <a:prstGeom prst="rect">
            <a:avLst/>
          </a:prstGeom>
        </p:spPr>
        <p:txBody>
          <a:bodyPr/>
          <a:lstStyle/>
          <a:p>
            <a:r>
              <a:t>DPC</a:t>
            </a:r>
          </a:p>
          <a:p>
            <a:r>
              <a:t>Pevná cena knih</a:t>
            </a:r>
          </a:p>
          <a:p>
            <a:r>
              <a:t>Procenta</a:t>
            </a:r>
          </a:p>
          <a:p>
            <a:r>
              <a:t>Paušál</a:t>
            </a:r>
          </a:p>
          <a:p>
            <a:r>
              <a:t>Honorář</a:t>
            </a:r>
          </a:p>
        </p:txBody>
      </p:sp>
      <p:sp>
        <p:nvSpPr>
          <p:cNvPr id="172" name="Mluvme stejnou řečí"/>
          <p:cNvSpPr txBox="1">
            <a:spLocks noGrp="1"/>
          </p:cNvSpPr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Mluvme stejnou řečí</a:t>
            </a:r>
          </a:p>
        </p:txBody>
      </p:sp>
      <p:pic>
        <p:nvPicPr>
          <p:cNvPr id="173" name="IMG_2142.JPG" descr="IMG_214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9899" y="-2313545"/>
            <a:ext cx="9652001" cy="183430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1" build="p" bldLvl="5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hueOff val="-206910"/>
                <a:satOff val="-12829"/>
                <a:lumOff val="16238"/>
              </a:schemeClr>
            </a:gs>
            <a:gs pos="100000">
              <a:schemeClr val="accent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“Bibliodiverzita"/>
          <p:cNvSpPr txBox="1">
            <a:spLocks noGrp="1"/>
          </p:cNvSpPr>
          <p:nvPr>
            <p:ph type="body" sz="half" idx="1"/>
          </p:nvPr>
        </p:nvSpPr>
        <p:spPr>
          <a:xfrm>
            <a:off x="1270000" y="2714503"/>
            <a:ext cx="21844000" cy="44886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“Bibliodiverzita</a:t>
            </a:r>
          </a:p>
        </p:txBody>
      </p:sp>
      <p:sp>
        <p:nvSpPr>
          <p:cNvPr id="178" name="…je komplexní soběstačný systém vyprávění, psaní, vydávání a jiné produkce ústní slovesnosti a literatury. Spisovatele a producenty lze přirovnat k obyvatelům ekosystému. Bibliodiverzita přispívá k prosperující, živé kultuře a ke zdravému ekosociálnímu s"/>
          <p:cNvSpPr txBox="1">
            <a:spLocks noGrp="1"/>
          </p:cNvSpPr>
          <p:nvPr>
            <p:ph type="body" idx="21"/>
          </p:nvPr>
        </p:nvSpPr>
        <p:spPr>
          <a:xfrm>
            <a:off x="1270000" y="6848399"/>
            <a:ext cx="21844000" cy="361602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marL="420623" indent="-210311" algn="just" defTabSz="315468">
              <a:lnSpc>
                <a:spcPts val="7800"/>
              </a:lnSpc>
              <a:defRPr sz="552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sz="1104"/>
            </a:pPr>
            <a:r>
              <a:rPr sz="5520"/>
              <a:t>…je komplexní soběstačný systém vyprávění, psaní, vydávání a jiné produkce ústní slovesnosti a literatury. Spisovatele a producenty lze přirovnat k obyvatelům ekosystému. Bibliodiverzita přispívá k prosperující, živé kultuře a ke zdravému ekosociálnímu systému.“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hueOff val="-206910"/>
                <a:satOff val="-12829"/>
                <a:lumOff val="16238"/>
              </a:schemeClr>
            </a:gs>
            <a:gs pos="100000">
              <a:schemeClr val="accent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Nakladatel*k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Nakladatel*ka</a:t>
            </a:r>
          </a:p>
        </p:txBody>
      </p:sp>
      <p:sp>
        <p:nvSpPr>
          <p:cNvPr id="183" name="Volná živnost…"/>
          <p:cNvSpPr txBox="1">
            <a:spLocks noGrp="1"/>
          </p:cNvSpPr>
          <p:nvPr>
            <p:ph type="body" idx="1"/>
          </p:nvPr>
        </p:nvSpPr>
        <p:spPr>
          <a:xfrm>
            <a:off x="1270000" y="2671287"/>
            <a:ext cx="21844000" cy="10028713"/>
          </a:xfrm>
          <a:prstGeom prst="rect">
            <a:avLst/>
          </a:prstGeom>
        </p:spPr>
        <p:txBody>
          <a:bodyPr/>
          <a:lstStyle/>
          <a:p>
            <a:r>
              <a:t>Volná živnost</a:t>
            </a:r>
          </a:p>
          <a:p>
            <a:r>
              <a:t>Zákon o neperiodických publikacích</a:t>
            </a:r>
          </a:p>
          <a:p>
            <a:r>
              <a:t>ISBN agentura</a:t>
            </a:r>
          </a:p>
          <a:p>
            <a:r>
              <a:t>Registrováno mezi 7 až 8 tisíci, reálně jich funguje cca 2000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1" build="p" bldLvl="5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hueOff val="-206910"/>
                <a:satOff val="-12829"/>
                <a:lumOff val="16238"/>
              </a:schemeClr>
            </a:gs>
            <a:gs pos="100000">
              <a:schemeClr val="accent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Malí nakladatelé*k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Malí nakladatelé*ky</a:t>
            </a:r>
          </a:p>
        </p:txBody>
      </p:sp>
      <p:sp>
        <p:nvSpPr>
          <p:cNvPr id="186" name="Do cca 10 titulů ročně, úzká profilace, obrat do 3 až 5 milionů"/>
          <p:cNvSpPr txBox="1"/>
          <p:nvPr/>
        </p:nvSpPr>
        <p:spPr>
          <a:xfrm>
            <a:off x="1270000" y="7532930"/>
            <a:ext cx="21844000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>
              <a:defRPr sz="440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Do cca 10 titulů ročně, úzká profilace, obrat do 3 až 5 milionů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hueOff val="-206910"/>
                <a:satOff val="-12829"/>
                <a:lumOff val="16238"/>
              </a:schemeClr>
            </a:gs>
            <a:gs pos="100000">
              <a:schemeClr val="accent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verzone, Kher, Bylo nebylo, Baobab, dybbuk,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</a:defRPr>
            </a:pPr>
            <a:r>
              <a:t>verzone, Kher, Bylo nebylo, Baobab, dybbuk, 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Fra, Druhé město, Trystero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31_ColorGradientLight">
  <a:themeElements>
    <a:clrScheme name="31_ColorGradientLight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31_ColorGradientLight">
      <a:majorFont>
        <a:latin typeface="Avenir Next Demi Bold"/>
        <a:ea typeface="Avenir Next Demi Bold"/>
        <a:cs typeface="Avenir Next Demi Bold"/>
      </a:majorFont>
      <a:minorFont>
        <a:latin typeface="Avenir Next Demi Bold"/>
        <a:ea typeface="Avenir Next Demi Bold"/>
        <a:cs typeface="Avenir Next Demi Bold"/>
      </a:minorFont>
    </a:fontScheme>
    <a:fmtScheme name="31_ColorGradient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venir Next Regular"/>
            <a:ea typeface="Avenir Next Regular"/>
            <a:cs typeface="Avenir Next Regular"/>
            <a:sym typeface="Avenir N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31_ColorGradientLight">
  <a:themeElements>
    <a:clrScheme name="31_ColorGradientLight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31_ColorGradientLight">
      <a:majorFont>
        <a:latin typeface="Avenir Next Demi Bold"/>
        <a:ea typeface="Avenir Next Demi Bold"/>
        <a:cs typeface="Avenir Next Demi Bold"/>
      </a:majorFont>
      <a:minorFont>
        <a:latin typeface="Avenir Next Demi Bold"/>
        <a:ea typeface="Avenir Next Demi Bold"/>
        <a:cs typeface="Avenir Next Demi Bold"/>
      </a:minorFont>
    </a:fontScheme>
    <a:fmtScheme name="31_ColorGradient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venir Next Regular"/>
            <a:ea typeface="Avenir Next Regular"/>
            <a:cs typeface="Avenir Next Regular"/>
            <a:sym typeface="Avenir N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977</Words>
  <Application>Microsoft Macintosh PowerPoint</Application>
  <PresentationFormat>Vlastní</PresentationFormat>
  <Paragraphs>152</Paragraphs>
  <Slides>28</Slides>
  <Notes>21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4" baseType="lpstr">
      <vt:lpstr>Avenir Next Demi Bold</vt:lpstr>
      <vt:lpstr>Avenir Next Medium</vt:lpstr>
      <vt:lpstr>Avenir Next Regular</vt:lpstr>
      <vt:lpstr>Helvetica</vt:lpstr>
      <vt:lpstr>Helvetica Neue</vt:lpstr>
      <vt:lpstr>31_ColorGradientLight</vt:lpstr>
      <vt:lpstr>Aktuální situace na knižním trhu</vt:lpstr>
      <vt:lpstr>Základní informace o knižním trhu</vt:lpstr>
      <vt:lpstr>Prezentace aplikace PowerPoint</vt:lpstr>
      <vt:lpstr>Prezentace aplikace PowerPoint</vt:lpstr>
      <vt:lpstr>Základní pojmy</vt:lpstr>
      <vt:lpstr>Prezentace aplikace PowerPoint</vt:lpstr>
      <vt:lpstr>Nakladatel*ka</vt:lpstr>
      <vt:lpstr>Malí nakladatelé*ky</vt:lpstr>
      <vt:lpstr>Prezentace aplikace PowerPoint</vt:lpstr>
      <vt:lpstr>Střední nakladatelé*ky</vt:lpstr>
      <vt:lpstr>Prezentace aplikace PowerPoint</vt:lpstr>
      <vt:lpstr>Velcí nakladatelé*ky</vt:lpstr>
      <vt:lpstr>Prezentace aplikace PowerPoint</vt:lpstr>
      <vt:lpstr>Korporace</vt:lpstr>
      <vt:lpstr>Prezentace aplikace PowerPoint</vt:lpstr>
      <vt:lpstr>Prezentace aplikace PowerPoint</vt:lpstr>
      <vt:lpstr>Distribuční firmy</vt:lpstr>
      <vt:lpstr>Knihkupci*kyně</vt:lpstr>
      <vt:lpstr>Instituce a asociace</vt:lpstr>
      <vt:lpstr>Právní rámec</vt:lpstr>
      <vt:lpstr>Co trápí současný knižní trh?</vt:lpstr>
      <vt:lpstr>Jak to vypadá za humny?</vt:lpstr>
      <vt:lpstr>Prezentace aplikace PowerPoint</vt:lpstr>
      <vt:lpstr>Pevná cena knih</vt:lpstr>
      <vt:lpstr>Prezentace aplikace PowerPoint</vt:lpstr>
      <vt:lpstr>VAT na knihy</vt:lpstr>
      <vt:lpstr>Co jsem odkoukala od kolegů*gyň za humny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Aktuální situace na knižním trhu</dc:title>
  <cp:lastModifiedBy>Anna Štičková</cp:lastModifiedBy>
  <cp:revision>1</cp:revision>
  <dcterms:modified xsi:type="dcterms:W3CDTF">2022-10-05T17:35:53Z</dcterms:modified>
</cp:coreProperties>
</file>