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Ptejte se kdykoli. </a:t>
            </a:r>
          </a:p>
          <a:p>
            <a:pPr/>
            <a:r>
              <a:t>7. 12. – Co je Zoe bude. Offline.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Proč není papír? </a:t>
            </a:r>
          </a:p>
          <a:p>
            <a:pPr/>
            <a:r>
              <a:t>Proč není ani recyklovaný papír? </a:t>
            </a:r>
          </a:p>
          <a:p>
            <a:pPr/>
            <a:r>
              <a:t>Bude papír? </a:t>
            </a:r>
          </a:p>
          <a:p>
            <a:pPr/>
            <a:r>
              <a:t>Doprava z Číny – problém leporel</a:t>
            </a:r>
          </a:p>
          <a:p>
            <a:pPr/>
            <a:r>
              <a:t>Krach papíren &gt; co to způsobuje &gt; problém u edic</a:t>
            </a:r>
          </a:p>
          <a:p>
            <a:pPr/>
            <a:r>
              <a:t>ČR – Tiskárna Evropy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Proč potřebujeme literaturu? A proč ne jen literaturu řízenou trhem, tedy neřízenou?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VOC – snížena o rabat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700"/>
            </a:pPr>
            <a:r>
              <a:t>Ať vyjmenovávají</a:t>
            </a:r>
          </a:p>
          <a:p>
            <a:pPr marL="228600" indent="-228600">
              <a:buSzPct val="100000"/>
              <a:buChar char="•"/>
              <a:defRPr sz="1700"/>
            </a:pPr>
            <a:r>
              <a:t>KALKULACE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700"/>
            </a:pPr>
            <a:r>
              <a:t>Jak se počítá náklad</a:t>
            </a:r>
          </a:p>
          <a:p>
            <a:pPr marL="228600" indent="-228600">
              <a:buSzPct val="100000"/>
              <a:buChar char="•"/>
              <a:defRPr sz="1700"/>
            </a:pPr>
            <a:r>
              <a:t>„alchymie“ titulu </a:t>
            </a:r>
          </a:p>
          <a:p>
            <a:pPr lvl="1" marL="457200" indent="-228600">
              <a:buSzPct val="100000"/>
              <a:buChar char="•"/>
              <a:defRPr sz="1700"/>
            </a:pPr>
            <a:r>
              <a:t>jak bude prodávat </a:t>
            </a:r>
          </a:p>
          <a:p>
            <a:pPr lvl="1" marL="457200" indent="-228600">
              <a:buSzPct val="100000"/>
              <a:buChar char="•"/>
              <a:defRPr sz="1700"/>
            </a:pPr>
            <a:r>
              <a:t>jak se prodávají podobné tituly?</a:t>
            </a:r>
          </a:p>
          <a:p>
            <a:pPr lvl="1" marL="457200" indent="-228600">
              <a:buSzPct val="100000"/>
              <a:buChar char="•"/>
              <a:defRPr sz="1700"/>
            </a:pPr>
            <a:r>
              <a:t>Zavedenost autorky</a:t>
            </a:r>
          </a:p>
          <a:p>
            <a:pPr lvl="1" marL="457200" indent="-228600">
              <a:buSzPct val="100000"/>
              <a:buChar char="•"/>
              <a:defRPr sz="1700"/>
            </a:pPr>
            <a:r>
              <a:t>předpoklad bestselleru</a:t>
            </a:r>
          </a:p>
          <a:p>
            <a:pPr lvl="1" marL="457200" indent="-228600">
              <a:buSzPct val="100000"/>
              <a:buChar char="•"/>
              <a:defRPr sz="1700"/>
            </a:pPr>
            <a:r>
              <a:t>mainstream vs. umělecká/kulturní hodnota</a:t>
            </a:r>
          </a:p>
          <a:p>
            <a:pPr>
              <a:defRPr sz="1700"/>
            </a:pPr>
            <a:r>
              <a:t>•	zvýšení nákladů o 20 až 30 % &gt; zvýšení cen knih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CENÍK PISTORIUS </a:t>
            </a:r>
          </a:p>
          <a:p>
            <a:pPr/>
            <a:r>
              <a:t>OTÁZKY NA KALKULACI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DISKUSE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 je napadá?</a:t>
            </a:r>
          </a:p>
          <a:p>
            <a:pPr/>
          </a:p>
          <a:p>
            <a:pPr marL="228600" indent="-228600">
              <a:buSzPct val="100000"/>
              <a:buChar char="•"/>
            </a:pPr>
            <a:r>
              <a:t>Tržby</a:t>
            </a:r>
          </a:p>
          <a:p>
            <a:pPr lvl="1" marL="457200" indent="-228600">
              <a:buSzPct val="100000"/>
              <a:buChar char="•"/>
            </a:pPr>
            <a:r>
              <a:t>poměr z prodejní ceny</a:t>
            </a:r>
          </a:p>
          <a:p>
            <a:pPr lvl="3" marL="914400" indent="-228600">
              <a:buSzPct val="100000"/>
              <a:buChar char="•"/>
            </a:pPr>
            <a:r>
              <a:t>Rabat 50 až 60 %</a:t>
            </a:r>
          </a:p>
          <a:p>
            <a:pPr lvl="3" marL="914400" indent="-228600">
              <a:buSzPct val="100000"/>
              <a:buChar char="•"/>
            </a:pPr>
            <a:r>
              <a:t>procenta autorce (cca 5 až 15 %, 20 % už je fakt hodně)</a:t>
            </a:r>
          </a:p>
          <a:p>
            <a:pPr/>
            <a:r>
              <a:t>•	vlastní zdroje nakladatele – bestsellery dotují debuty a méně mainstreamové tituly</a:t>
            </a:r>
          </a:p>
          <a:p>
            <a:pPr/>
            <a:r>
              <a:t>•	zdroje autora – ZEPTAT SE! – Ano/ne a proč ne?</a:t>
            </a:r>
          </a:p>
          <a:p>
            <a:pPr/>
            <a:r>
              <a:t>•	Fundraising</a:t>
            </a:r>
          </a:p>
          <a:p>
            <a:pPr marL="228600" indent="-228600">
              <a:buSzPct val="100000"/>
              <a:buChar char="•"/>
            </a:pPr>
            <a:r>
              <a:t>Sponzoring – jak (ne)funguje v českém knižním prostředí </a:t>
            </a:r>
          </a:p>
          <a:p>
            <a:pPr lvl="2" marL="685800" indent="-228600">
              <a:buSzPct val="100000"/>
              <a:buChar char="•"/>
            </a:pPr>
            <a:r>
              <a:t>reklamní spolupráce</a:t>
            </a:r>
          </a:p>
          <a:p>
            <a:pPr lvl="2" marL="685800" indent="-228600">
              <a:buSzPct val="100000"/>
              <a:buChar char="•"/>
            </a:pPr>
            <a:r>
              <a:t>dar na podporu kultury</a:t>
            </a:r>
          </a:p>
          <a:p>
            <a:pPr lvl="2" marL="685800" indent="-228600">
              <a:buSzPct val="100000"/>
              <a:buChar char="•"/>
            </a:pPr>
            <a:r>
              <a:t>jiné formy partnerství</a:t>
            </a:r>
          </a:p>
          <a:p>
            <a:pPr/>
            <a:r>
              <a:t>				co by pomohlo? – kdyby se podpora dala odečíst z daní stejně jako dobročinnost</a:t>
            </a:r>
          </a:p>
          <a:p>
            <a:pPr marL="228600" indent="-228600">
              <a:buSzPct val="100000"/>
              <a:buChar char="•"/>
            </a:pPr>
            <a:r>
              <a:t>Crowdfunding – platformy, možnosti, fungování</a:t>
            </a:r>
          </a:p>
          <a:p>
            <a:pPr lvl="2" marL="685800" indent="-228600">
              <a:buSzPct val="100000"/>
              <a:buChar char="•"/>
            </a:pPr>
            <a:r>
              <a:t>hithit, startovač</a:t>
            </a:r>
          </a:p>
          <a:p>
            <a:pPr lvl="2" marL="685800" indent="-228600">
              <a:buSzPct val="100000"/>
              <a:buChar char="•"/>
            </a:pPr>
            <a:r>
              <a:t>Pointa.cz (Albatros)</a:t>
            </a:r>
          </a:p>
          <a:p>
            <a:pPr marL="228600" indent="-228600">
              <a:buSzPct val="100000"/>
              <a:buChar char="•"/>
            </a:pPr>
            <a:r>
              <a:t>Dotace a granty – instituce, možnosti podpory, fungování (financování do výše ztrát apod.)</a:t>
            </a:r>
          </a:p>
          <a:p>
            <a:pPr lvl="2" marL="685800" indent="-228600">
              <a:buSzPct val="100000"/>
              <a:buChar char="•"/>
            </a:pPr>
            <a:r>
              <a:t>výhody a nevýhody podpory z veřejných rozpočtů</a:t>
            </a:r>
          </a:p>
          <a:p>
            <a:pPr lvl="2" marL="685800" indent="-228600">
              <a:buSzPct val="100000"/>
              <a:buChar char="•"/>
            </a:pPr>
            <a:r>
              <a:t>pro neziskovou kulturu nezbytnost</a:t>
            </a:r>
          </a:p>
          <a:p>
            <a:pPr lvl="2" marL="685800" indent="-228600">
              <a:buSzPct val="100000"/>
              <a:buChar char="•"/>
            </a:pPr>
            <a:r>
              <a:t>není možné nechat literaturu fungovat jen tzv. tržně – názory?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700"/>
            </a:pPr>
            <a:r>
              <a:t>Ať vyjmenovávají</a:t>
            </a:r>
          </a:p>
          <a:p>
            <a:pPr marL="228600" indent="-228600">
              <a:buSzPct val="100000"/>
              <a:buChar char="•"/>
              <a:defRPr sz="1700"/>
            </a:pPr>
            <a:r>
              <a:t>Nerentabilních titulů je většina – vadí to? A proč je to v pořádku?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ázev prezentac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6FF47"/>
                    </a:gs>
                    <a:gs pos="100000">
                      <a:schemeClr val="accent6"/>
                    </a:gs>
                  </a:gsLst>
                  <a:lin ang="4356281" scaled="0"/>
                </a:gradFill>
              </a:defRPr>
            </a:lvl1pPr>
          </a:lstStyle>
          <a:p>
            <a:pPr/>
            <a:r>
              <a:t>Název prezentace</a:t>
            </a:r>
          </a:p>
        </p:txBody>
      </p:sp>
      <p:sp>
        <p:nvSpPr>
          <p:cNvPr id="12" name="Autor a datum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SzTx/>
              <a:buNone/>
              <a:defRPr sz="343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datum</a:t>
            </a:r>
          </a:p>
        </p:txBody>
      </p:sp>
      <p:sp>
        <p:nvSpPr>
          <p:cNvPr id="13" name="Text úrovně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/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Výpis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úrovně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Více o faktu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SzTx/>
              <a:buNone/>
              <a:defRPr sz="4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Více o faktu</a:t>
            </a:r>
          </a:p>
        </p:txBody>
      </p:sp>
      <p:sp>
        <p:nvSpPr>
          <p:cNvPr id="10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Zdroj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SzTx/>
              <a:buNone/>
              <a:defRPr sz="4224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Zdroj</a:t>
            </a:r>
          </a:p>
        </p:txBody>
      </p:sp>
      <p:sp>
        <p:nvSpPr>
          <p:cNvPr id="116" name="Text úrovně 1…"/>
          <p:cNvSpPr txBox="1"/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„Význačný citát“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482346840_2880x1920.jpg"/>
          <p:cNvSpPr/>
          <p:nvPr>
            <p:ph type="pic" sz="half" idx="21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08252162_2439x1626.jpg"/>
          <p:cNvSpPr/>
          <p:nvPr>
            <p:ph type="pic" sz="half" idx="22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9215462_1440x2158.jpg"/>
          <p:cNvSpPr/>
          <p:nvPr>
            <p:ph type="pic" idx="23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brázek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ázek"/>
          <p:cNvSpPr/>
          <p:nvPr>
            <p:ph type="pic" idx="21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 a datum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SzTx/>
              <a:buNone/>
              <a:defRPr sz="343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datum</a:t>
            </a:r>
          </a:p>
        </p:txBody>
      </p:sp>
      <p:sp>
        <p:nvSpPr>
          <p:cNvPr id="23" name="Název prezentac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/>
            </a:lvl1pPr>
          </a:lstStyle>
          <a:p>
            <a:pPr/>
            <a:r>
              <a:t>Název prezentace</a:t>
            </a:r>
          </a:p>
        </p:txBody>
      </p:sp>
      <p:sp>
        <p:nvSpPr>
          <p:cNvPr id="24" name="Text úrovně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rázek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Název snímku"/>
          <p:cNvSpPr txBox="1"/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34" name="Text úrovně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43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44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79215462_1440x2158.jpg"/>
          <p:cNvSpPr/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Název snímku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62" name="Text úrovně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Podtitul snímku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6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pPr/>
            <a:r>
              <a:t>Název oddílu</a:t>
            </a:r>
          </a:p>
        </p:txBody>
      </p:sp>
      <p:sp>
        <p:nvSpPr>
          <p:cNvPr id="7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80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8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Název programu</a:t>
            </a:r>
          </a:p>
        </p:txBody>
      </p:sp>
      <p:sp>
        <p:nvSpPr>
          <p:cNvPr id="89" name="Program – podtitul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Program – podtitul</a:t>
            </a:r>
          </a:p>
        </p:txBody>
      </p:sp>
      <p:sp>
        <p:nvSpPr>
          <p:cNvPr id="90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SzTx/>
              <a:buNone/>
              <a:defRPr spc="-55" sz="5500"/>
            </a:lvl1pPr>
            <a:lvl2pPr marL="0" indent="457200" defTabSz="825500">
              <a:buSzTx/>
              <a:buNone/>
              <a:defRPr spc="-55" sz="5500"/>
            </a:lvl2pPr>
            <a:lvl3pPr marL="0" indent="914400" defTabSz="825500">
              <a:buSzTx/>
              <a:buNone/>
              <a:defRPr spc="-55" sz="5500"/>
            </a:lvl3pPr>
            <a:lvl4pPr marL="0" indent="1371600" defTabSz="825500">
              <a:buSzTx/>
              <a:buNone/>
              <a:defRPr spc="-55" sz="5500"/>
            </a:lvl4pPr>
            <a:lvl5pPr marL="0" indent="1828800" defTabSz="825500">
              <a:buSzTx/>
              <a:buNone/>
              <a:defRPr spc="-55" sz="5500"/>
            </a:lvl5pPr>
          </a:lstStyle>
          <a:p>
            <a:pPr/>
            <a:r>
              <a:t>Body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Název snímku</a:t>
            </a:r>
          </a:p>
        </p:txBody>
      </p:sp>
      <p:sp>
        <p:nvSpPr>
          <p:cNvPr id="3" name="Text úrovně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2"/>
        </a:buBlip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inancování"/>
          <p:cNvSpPr txBox="1"/>
          <p:nvPr>
            <p:ph type="ctrTitle"/>
          </p:nvPr>
        </p:nvSpPr>
        <p:spPr>
          <a:xfrm>
            <a:off x="1270000" y="4606036"/>
            <a:ext cx="21844000" cy="3879454"/>
          </a:xfrm>
          <a:prstGeom prst="rect">
            <a:avLst/>
          </a:prstGeom>
        </p:spPr>
        <p:txBody>
          <a:bodyPr/>
          <a:lstStyle>
            <a:lvl1pPr defTabSz="2194505">
              <a:defRPr spc="-648" sz="216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4356281" scaled="0"/>
                </a:gradFill>
              </a:defRPr>
            </a:lvl1pPr>
          </a:lstStyle>
          <a:p>
            <a:pPr/>
            <a:r>
              <a:t>Financování</a:t>
            </a:r>
          </a:p>
        </p:txBody>
      </p:sp>
      <p:sp>
        <p:nvSpPr>
          <p:cNvPr id="152" name="16. 11. 2022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16. 11. 2022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Kde na to vzít?"/>
          <p:cNvSpPr txBox="1"/>
          <p:nvPr>
            <p:ph type="title"/>
          </p:nvPr>
        </p:nvSpPr>
        <p:spPr>
          <a:xfrm>
            <a:off x="1270000" y="838200"/>
            <a:ext cx="9648760" cy="1549400"/>
          </a:xfrm>
          <a:prstGeom prst="rect">
            <a:avLst/>
          </a:prstGeom>
        </p:spPr>
        <p:txBody>
          <a:bodyPr/>
          <a:lstStyle>
            <a:lvl1pPr defTabSz="817244">
              <a:defRPr spc="-249" sz="8316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700641" scaled="0"/>
                </a:gradFill>
              </a:defRPr>
            </a:lvl1pPr>
          </a:lstStyle>
          <a:p>
            <a:pPr/>
            <a:r>
              <a:t>Kde na to vzít? </a:t>
            </a:r>
          </a:p>
        </p:txBody>
      </p:sp>
      <p:sp>
        <p:nvSpPr>
          <p:cNvPr id="192" name="Text"/>
          <p:cNvSpPr txBox="1"/>
          <p:nvPr/>
        </p:nvSpPr>
        <p:spPr>
          <a:xfrm>
            <a:off x="11854281" y="6597650"/>
            <a:ext cx="675438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93" name="Tržby…"/>
          <p:cNvSpPr txBox="1"/>
          <p:nvPr>
            <p:ph type="body" sz="half" idx="1"/>
          </p:nvPr>
        </p:nvSpPr>
        <p:spPr>
          <a:xfrm>
            <a:off x="1270000" y="2940179"/>
            <a:ext cx="9145657" cy="10024962"/>
          </a:xfrm>
          <a:prstGeom prst="rect">
            <a:avLst/>
          </a:prstGeom>
        </p:spPr>
        <p:txBody>
          <a:bodyPr/>
          <a:lstStyle/>
          <a:p>
            <a:pPr marL="717550" indent="-488950" defTabSz="44958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  <a:defRPr sz="4600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Tržby </a:t>
            </a:r>
          </a:p>
          <a:p>
            <a:pPr marL="717550" indent="-488950" defTabSz="44958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  <a:defRPr sz="4600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Vlastní zdroje nakladatelství</a:t>
            </a:r>
          </a:p>
          <a:p>
            <a:pPr marL="717550" indent="-488950" defTabSz="44958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  <a:defRPr sz="4600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Zdroje autora - Ano, nebo ne?</a:t>
            </a:r>
          </a:p>
          <a:p>
            <a:pPr marL="717550" indent="-488950" defTabSz="44958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  <a:defRPr sz="4600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Fundraising</a:t>
            </a:r>
          </a:p>
          <a:p>
            <a:pPr lvl="1" marL="1780116" indent="-535516" defTabSz="44958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  <a:defRPr sz="4600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Sponzoring</a:t>
            </a:r>
          </a:p>
          <a:p>
            <a:pPr lvl="1" marL="1780116" indent="-535516" defTabSz="44958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  <a:defRPr sz="4600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Crowdfunding</a:t>
            </a:r>
          </a:p>
          <a:p>
            <a:pPr lvl="1" marL="1780116" indent="-535516" defTabSz="449580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  <a:defRPr sz="4600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Dotace a granty</a:t>
            </a:r>
          </a:p>
        </p:txBody>
      </p:sp>
      <p:pic>
        <p:nvPicPr>
          <p:cNvPr id="194" name="IMG_4487.JPG" descr="IMG_448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87343" y="-385858"/>
            <a:ext cx="10865787" cy="14487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Jak tečou peníze?"/>
          <p:cNvSpPr txBox="1"/>
          <p:nvPr>
            <p:ph type="title"/>
          </p:nvPr>
        </p:nvSpPr>
        <p:spPr>
          <a:xfrm>
            <a:off x="1270000" y="838200"/>
            <a:ext cx="9648760" cy="1549400"/>
          </a:xfrm>
          <a:prstGeom prst="rect">
            <a:avLst/>
          </a:prstGeom>
        </p:spPr>
        <p:txBody>
          <a:bodyPr/>
          <a:lstStyle>
            <a:lvl1pPr defTabSz="817244">
              <a:defRPr spc="-249" sz="8316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700641" scaled="0"/>
                </a:gradFill>
              </a:defRPr>
            </a:lvl1pPr>
          </a:lstStyle>
          <a:p>
            <a:pPr/>
            <a:r>
              <a:t>Jak tečou peníze?</a:t>
            </a:r>
          </a:p>
        </p:txBody>
      </p:sp>
      <p:sp>
        <p:nvSpPr>
          <p:cNvPr id="199" name="Na kom to celé finančně visí?…"/>
          <p:cNvSpPr txBox="1"/>
          <p:nvPr>
            <p:ph type="body" sz="half" idx="1"/>
          </p:nvPr>
        </p:nvSpPr>
        <p:spPr>
          <a:xfrm>
            <a:off x="1270000" y="2940179"/>
            <a:ext cx="9145657" cy="1002496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Na kom to celé finančně visí?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Komise a její nešvary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Vánoční trh jako fenomén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Splatnost faktur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Kdo platí nerentabilní tituly? </a:t>
            </a:r>
          </a:p>
        </p:txBody>
      </p:sp>
      <p:pic>
        <p:nvPicPr>
          <p:cNvPr id="200" name="IMG_3968.JPG" descr="IMG_396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4605" y="-2072080"/>
            <a:ext cx="12248682" cy="16331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Krize kolem papíru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2194505">
              <a:defRPr spc="-403" sz="2016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Krize kolem papíru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KittenBook_3116253_original-e1462400311969.jpg" descr="KittenBook_3116253_original-e14624003119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9100" y="3760984"/>
            <a:ext cx="14025800" cy="935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Hlavně čtěte jako tohle koťátko. Díky za pozornost."/>
          <p:cNvSpPr txBox="1"/>
          <p:nvPr>
            <p:ph type="title" idx="4294967295"/>
          </p:nvPr>
        </p:nvSpPr>
        <p:spPr>
          <a:xfrm>
            <a:off x="1270000" y="812800"/>
            <a:ext cx="21844000" cy="2492936"/>
          </a:xfrm>
          <a:prstGeom prst="rect">
            <a:avLst/>
          </a:prstGeom>
        </p:spPr>
        <p:txBody>
          <a:bodyPr/>
          <a:lstStyle/>
          <a:p>
            <a:pPr defTabSz="751205">
              <a:defRPr spc="-229" sz="7644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pPr>
            <a:r>
              <a:t>Hlavně čtěte jako tohle koťátko.</a:t>
            </a:r>
            <a:br/>
            <a:r>
              <a:t>Díky za pozornost.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o jste četli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Co jste četli?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Z knihy Bibliodiverzita: Manifest nezávislé nakladatelky. Napsala Susan Hawthorne, přeložila Sylva Ficová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668655">
              <a:defRPr sz="3564"/>
            </a:pPr>
            <a:r>
              <a:t>Z knihy </a:t>
            </a:r>
            <a:r>
              <a:rPr i="1">
                <a:latin typeface="Avenir Next Regular"/>
                <a:ea typeface="Avenir Next Regular"/>
                <a:cs typeface="Avenir Next Regular"/>
                <a:sym typeface="Avenir Next Regular"/>
              </a:rPr>
              <a:t>Bibliodiverzita: Manifest nezávislé nakladatelky. </a:t>
            </a:r>
            <a:r>
              <a:t>Napsala</a:t>
            </a:r>
            <a:r>
              <a:rPr i="1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t>Susan Hawthorne, přeložila Sylva Ficová</a:t>
            </a:r>
          </a:p>
        </p:txBody>
      </p:sp>
      <p:sp>
        <p:nvSpPr>
          <p:cNvPr id="159" name="„Pouta, jež se vytvářejí mezi čtenáři a autory, mezi čtenáři a postavami a mezi čtenáři a myšlenkami, mají smysl, jaký nikdy nemohou mít pouta vytvořená mezi spotřebiteli a produkty. Literatura vyžaduje zvědavost, empatii, údiv, představivost, důvěru, ut"/>
          <p:cNvSpPr txBox="1"/>
          <p:nvPr>
            <p:ph type="body" idx="1"/>
          </p:nvPr>
        </p:nvSpPr>
        <p:spPr>
          <a:xfrm>
            <a:off x="1056728" y="1713944"/>
            <a:ext cx="21844001" cy="9116577"/>
          </a:xfrm>
          <a:prstGeom prst="rect">
            <a:avLst/>
          </a:prstGeom>
        </p:spPr>
        <p:txBody>
          <a:bodyPr/>
          <a:lstStyle/>
          <a:p>
            <a:pPr algn="just" defTabSz="229285">
              <a:lnSpc>
                <a:spcPct val="150000"/>
              </a:lnSpc>
              <a:defRPr spc="0" sz="4487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„Pouta, jež se vytvářejí mezi čtenáři a autory, mezi čtenáři a postavami a mezi čtenáři a myšlenkami, mají smysl, jaký nikdy nemohou mít pouta vytvořená mezi spotřebiteli a produkty. Literatura vyžaduje zvědavost, empatii, údiv, představivost, důvěru, utlumení cynismu, vymýcení předsudků a na oplátku čtenáři nabízí zvědavost, empatii, údiv, představivost, důvěru, utlumení cynismu a vymýcení předsudků.“</a:t>
            </a:r>
          </a:p>
          <a:p>
            <a:pPr algn="just" defTabSz="229285">
              <a:lnSpc>
                <a:spcPct val="150000"/>
              </a:lnSpc>
              <a:defRPr spc="0" sz="4487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</a:p>
          <a:p>
            <a:pPr lvl="8" marL="0" indent="1865376" algn="r" defTabSz="229285">
              <a:lnSpc>
                <a:spcPct val="150000"/>
              </a:lnSpc>
              <a:spcBef>
                <a:spcPts val="0"/>
              </a:spcBef>
              <a:buSzTx/>
              <a:buNone/>
              <a:defRPr sz="4487"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										Eleanor Catton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Základní pojmy"/>
          <p:cNvSpPr txBox="1"/>
          <p:nvPr>
            <p:ph type="title"/>
          </p:nvPr>
        </p:nvSpPr>
        <p:spPr>
          <a:xfrm>
            <a:off x="1270000" y="1195619"/>
            <a:ext cx="21844000" cy="1557438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Základní pojmy</a:t>
            </a:r>
          </a:p>
        </p:txBody>
      </p:sp>
      <p:sp>
        <p:nvSpPr>
          <p:cNvPr id="164" name="Doporučená cena knihy (DPC)…"/>
          <p:cNvSpPr txBox="1"/>
          <p:nvPr>
            <p:ph type="body" sz="half" idx="1"/>
          </p:nvPr>
        </p:nvSpPr>
        <p:spPr>
          <a:xfrm>
            <a:off x="1269999" y="2940179"/>
            <a:ext cx="9145658" cy="1002496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Doporučená cena knihy (DPC)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Maloobchodní cena (MOC)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Velkoobchodní cena (VOC)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DPH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Rabat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Marže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Obrat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Tržba</a:t>
            </a:r>
          </a:p>
          <a:p>
            <a:pPr>
              <a:buBlip>
                <a:blip r:embed="rId3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Paušál vs. Jednotková cena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oložky rozpočtu"/>
          <p:cNvSpPr txBox="1"/>
          <p:nvPr>
            <p:ph type="title"/>
          </p:nvPr>
        </p:nvSpPr>
        <p:spPr>
          <a:xfrm>
            <a:off x="1270000" y="838199"/>
            <a:ext cx="9648760" cy="1549401"/>
          </a:xfrm>
          <a:prstGeom prst="rect">
            <a:avLst/>
          </a:prstGeom>
        </p:spPr>
        <p:txBody>
          <a:bodyPr/>
          <a:lstStyle>
            <a:lvl1pPr defTabSz="817244">
              <a:defRPr spc="-249" sz="8316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700641" scaled="0"/>
                </a:gradFill>
              </a:defRPr>
            </a:lvl1pPr>
          </a:lstStyle>
          <a:p>
            <a:pPr/>
            <a:r>
              <a:t>Položky rozpočtu</a:t>
            </a:r>
          </a:p>
        </p:txBody>
      </p:sp>
      <p:sp>
        <p:nvSpPr>
          <p:cNvPr id="169" name="Text"/>
          <p:cNvSpPr txBox="1"/>
          <p:nvPr/>
        </p:nvSpPr>
        <p:spPr>
          <a:xfrm>
            <a:off x="11854281" y="6597650"/>
            <a:ext cx="675438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70" name="IMG_0129.jpeg" descr="IMG_0129.jpeg"/>
          <p:cNvPicPr>
            <a:picLocks noChangeAspect="1"/>
          </p:cNvPicPr>
          <p:nvPr/>
        </p:nvPicPr>
        <p:blipFill>
          <a:blip r:embed="rId3">
            <a:extLst/>
          </a:blip>
          <a:srcRect l="0" t="7812" r="0" b="7812"/>
          <a:stretch>
            <a:fillRect/>
          </a:stretch>
        </p:blipFill>
        <p:spPr>
          <a:xfrm>
            <a:off x="12198562" y="0"/>
            <a:ext cx="12192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Autor*ka…"/>
          <p:cNvSpPr txBox="1"/>
          <p:nvPr>
            <p:ph type="body" sz="half" idx="1"/>
          </p:nvPr>
        </p:nvSpPr>
        <p:spPr>
          <a:xfrm>
            <a:off x="1270000" y="2940179"/>
            <a:ext cx="9145657" cy="1002496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Autor*ka</a:t>
            </a:r>
          </a:p>
          <a:p>
            <a:pPr>
              <a:buBlip>
                <a:blip r:embed="rId4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Redakce</a:t>
            </a:r>
          </a:p>
          <a:p>
            <a:pPr>
              <a:buBlip>
                <a:blip r:embed="rId4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Korektura</a:t>
            </a:r>
          </a:p>
          <a:p>
            <a:pPr>
              <a:buBlip>
                <a:blip r:embed="rId4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Grafika</a:t>
            </a:r>
          </a:p>
          <a:p>
            <a:pPr>
              <a:buBlip>
                <a:blip r:embed="rId4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Sazba</a:t>
            </a:r>
          </a:p>
          <a:p>
            <a:pPr>
              <a:buBlip>
                <a:blip r:embed="rId4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Ilustrace</a:t>
            </a:r>
          </a:p>
          <a:p>
            <a:pPr>
              <a:buBlip>
                <a:blip r:embed="rId4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Tisk</a:t>
            </a:r>
          </a:p>
          <a:p>
            <a:pPr>
              <a:buBlip>
                <a:blip r:embed="rId4"/>
              </a:buBlip>
              <a:defRPr>
                <a:solidFill>
                  <a:srgbClr val="000000"/>
                </a:solidFill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Propagace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Kalkulace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Kalkulace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Jak se počítá náklad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1950671">
              <a:defRPr spc="-358" sz="1792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Jak se počítá náklad?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15 korun za normostranu je nestydatost."/>
          <p:cNvSpPr txBox="1"/>
          <p:nvPr>
            <p:ph type="body" sz="half" idx="1"/>
          </p:nvPr>
        </p:nvSpPr>
        <p:spPr>
          <a:xfrm>
            <a:off x="969427" y="3900382"/>
            <a:ext cx="21844001" cy="4488604"/>
          </a:xfrm>
          <a:prstGeom prst="rect">
            <a:avLst/>
          </a:prstGeom>
        </p:spPr>
        <p:txBody>
          <a:bodyPr/>
          <a:lstStyle>
            <a:lvl1pPr defTabSz="1511770">
              <a:defRPr spc="-277" sz="13888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15 korun za normostranu je nestydatost.</a:t>
            </a:r>
          </a:p>
        </p:txBody>
      </p:sp>
      <p:sp>
        <p:nvSpPr>
          <p:cNvPr id="182" name="Přestože někteří nakladatelé tvrdí, že je to “standard”, tak není.…"/>
          <p:cNvSpPr txBox="1"/>
          <p:nvPr>
            <p:ph type="body" idx="21"/>
          </p:nvPr>
        </p:nvSpPr>
        <p:spPr>
          <a:xfrm>
            <a:off x="346813" y="8800803"/>
            <a:ext cx="21844001" cy="29614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676909">
              <a:defRPr sz="5494"/>
            </a:pPr>
            <a:r>
              <a:t>Přestože někteří nakladatelé tvrdí, že je to “standard”, tak není. </a:t>
            </a:r>
          </a:p>
          <a:p>
            <a:pPr defTabSz="676909">
              <a:defRPr sz="5494"/>
            </a:pPr>
            <a:r>
              <a:t>Znamená to, že si nakladatel jen málo váží knihy i vaší práce.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Jsou knihy drahé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60" sz="180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Jsou knihy drahé?</a:t>
            </a:r>
          </a:p>
        </p:txBody>
      </p:sp>
      <p:sp>
        <p:nvSpPr>
          <p:cNvPr id="187" name="Je poměr nákladů a ceny pro zákazníky v dobrém poměru? A proč ne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Je poměr nákladů a ceny pro zákazníky v dobrém poměru? A proč ne?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929292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929292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