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.jpe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Hostka: Karolína Zoe Maixnerová – pokud ne ona Roman Tilcer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63877" indent="-263877">
              <a:buSzPct val="100000"/>
              <a:buChar char="•"/>
            </a:lvl1pPr>
          </a:lstStyle>
          <a:p>
            <a:pPr/>
            <a:r>
              <a:t>Redakce ukázka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63877" indent="-263877">
              <a:buSzPct val="100000"/>
              <a:buChar char="•"/>
            </a:lvl1pPr>
          </a:lstStyle>
          <a:p>
            <a:pPr/>
            <a:r>
              <a:t>Ukázka je sirotek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63877" indent="-263877">
              <a:buSzPct val="100000"/>
              <a:buChar char="•"/>
            </a:lvl1pPr>
          </a:lstStyle>
          <a:p>
            <a:pPr/>
            <a:r>
              <a:t>Ukázka je sirotek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63877" indent="-263877">
              <a:buSzPct val="100000"/>
              <a:buChar char="•"/>
            </a:lvl1pPr>
          </a:lstStyle>
          <a:p>
            <a:pPr/>
            <a:r>
              <a:t>Ukázka je sirotek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Shape 2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63877" indent="-263877">
              <a:buSzPct val="100000"/>
              <a:buChar char="•"/>
            </a:lvl1pPr>
          </a:lstStyle>
          <a:p>
            <a:pPr/>
            <a:r>
              <a:t>Čí je to obálka?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3877" indent="-263877">
              <a:buSzPct val="100000"/>
              <a:buChar char="•"/>
            </a:pPr>
            <a:r>
              <a:t>Copyrightová tiráž – povinné údaje</a:t>
            </a:r>
          </a:p>
          <a:p>
            <a:pPr marL="263877" indent="-263877">
              <a:buSzPct val="100000"/>
              <a:buChar char="•"/>
            </a:pPr>
            <a:r>
              <a:t>Zadní tiráž – i nepovinné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hape 3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3877" indent="-263877">
              <a:buSzPct val="100000"/>
              <a:buChar char="•"/>
            </a:pPr>
            <a:r>
              <a:t>Copyrightová tiráž – povinné údaje</a:t>
            </a:r>
          </a:p>
          <a:p>
            <a:pPr marL="263877" indent="-263877">
              <a:buSzPct val="100000"/>
              <a:buChar char="•"/>
            </a:pPr>
            <a:r>
              <a:t>Zadní tiráž – i nepovinné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hape 3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3877" indent="-263877">
              <a:buSzPct val="100000"/>
              <a:buChar char="•"/>
            </a:pPr>
            <a:r>
              <a:t>Plotry</a:t>
            </a:r>
          </a:p>
          <a:p>
            <a:pPr marL="263877" indent="-263877">
              <a:buSzPct val="100000"/>
              <a:buChar char="•"/>
            </a:pPr>
            <a:r>
              <a:t>Imprimatur (“Ať se tiskne”), souhlas</a:t>
            </a:r>
          </a:p>
          <a:p>
            <a:pPr marL="263877" indent="-263877">
              <a:buSzPct val="100000"/>
              <a:buChar char="•"/>
            </a:pPr>
            <a:r>
              <a:t>Tiskové podklady soubory, které se pošlou do tiskárny</a:t>
            </a:r>
          </a:p>
          <a:p>
            <a:pPr marL="263877" indent="-263877">
              <a:buSzPct val="100000"/>
              <a:buChar char="•"/>
            </a:pPr>
            <a:r>
              <a:t>Nátisk zkušební tisk u složitějších technologií	</a:t>
            </a:r>
          </a:p>
          <a:p>
            <a:pPr marL="263877" indent="-263877">
              <a:buSzPct val="100000"/>
              <a:buChar char="•"/>
            </a:pPr>
            <a:r>
              <a:t>Vývěsní archy před svázáním knihy posílá tiskárna nakladateli ke kontrole</a:t>
            </a:r>
          </a:p>
          <a:p>
            <a:pPr marL="263877" indent="-263877">
              <a:buSzPct val="100000"/>
              <a:buChar char="•"/>
            </a:pPr>
            <a:r>
              <a:t>Tisk </a:t>
            </a:r>
          </a:p>
          <a:p>
            <a:pPr marL="263877" indent="-263877">
              <a:buSzPct val="100000"/>
              <a:buChar char="•"/>
            </a:pPr>
            <a:r>
              <a:t>Signály první vytištěné a svázané výtisky, které zašle tiskárna nakladateli před dodávkou celého nákladu</a:t>
            </a:r>
          </a:p>
          <a:p>
            <a:pPr marL="263877" indent="-263877">
              <a:buSzPct val="100000"/>
              <a:buChar char="•"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hape 3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Předsádka – tím je kniha do desek vlepena</a:t>
            </a:r>
          </a:p>
          <a:p>
            <a:pPr/>
            <a:r>
              <a:t>Signet – První lichá stránka se znakem nakladatelství</a:t>
            </a:r>
          </a:p>
          <a:p>
            <a:pPr/>
            <a:r>
              <a:t>Vakát – prázdná stránka (tiskne se na archy, které jsou sudé)</a:t>
            </a:r>
          </a:p>
          <a:p>
            <a:pPr/>
            <a:r>
              <a:t>Kapitálek – původně proužek plátna, na nějž se přišívaly archy, dnes ozdobný proužek</a:t>
            </a:r>
          </a:p>
          <a:p>
            <a:pPr/>
            <a:r>
              <a:t>Patitul – Před vlastním titulním listem, Zdvojení informací pro případ vytržení z desek, V knize být </a:t>
            </a:r>
          </a:p>
          <a:p>
            <a:pPr/>
            <a:r>
              <a:t>nemusí, Pomalejší vstup do knihy</a:t>
            </a:r>
          </a:p>
          <a:p>
            <a:pPr/>
            <a:r>
              <a:t>Hlavní titul – Autor Název Nakladatel Rok, je Na liché straně</a:t>
            </a:r>
          </a:p>
          <a:p>
            <a:pPr/>
            <a:r>
              <a:t>Potah – Barevný polep desek pevných vazeb</a:t>
            </a:r>
          </a:p>
          <a:p>
            <a:pPr/>
            <a:r>
              <a:t>Desky</a:t>
            </a:r>
          </a:p>
          <a:p>
            <a:pPr/>
            <a:r>
              <a:t>Přebal, Klopy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H7O – nové články, reflexe událostí na Slovensku + Státní ceny za literaturu</a:t>
            </a:r>
          </a:p>
          <a:p>
            <a:pPr/>
            <a:r>
              <a:t>Drážďanská cena lyriky</a:t>
            </a:r>
          </a:p>
          <a:p>
            <a:pPr/>
            <a:r>
              <a:t>Hostka (zřejmě) bude!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 jste přečetli za uplynulý týden?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“Vyžádaný” rukopis, rukopis na zadání vs. “Rukopis z ulice”</a:t>
            </a:r>
          </a:p>
          <a:p>
            <a:pPr/>
            <a:r>
              <a:t>Překlad – zahraniční akvizice – opakování z minula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“Vyžádaný” rukopis, rukopis na zadání vs. “Rukopis z ulice”</a:t>
            </a:r>
          </a:p>
          <a:p>
            <a:pPr/>
            <a:r>
              <a:t>Překlad – zahraniční akvizice – opakování z minula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Těch rukopisů chodí několik týdně do malého nakladatelství, do velkého to můžou být až desítky. </a:t>
            </a:r>
          </a:p>
          <a:p>
            <a:pPr/>
          </a:p>
          <a:p>
            <a:pPr/>
            <a:r>
              <a:t>Čeho se vyvarovat?</a:t>
            </a:r>
          </a:p>
          <a:p>
            <a:pPr/>
            <a:r>
              <a:t>Vlastní ilustrace? Ano x Ne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3877" indent="-263877">
              <a:buSzPct val="100000"/>
              <a:buChar char="•"/>
            </a:pPr>
            <a:r>
              <a:t>Co to je a jak se to pozná?</a:t>
            </a:r>
          </a:p>
          <a:p>
            <a:pPr marL="263877" indent="-263877">
              <a:buSzPct val="100000"/>
              <a:buChar char="•"/>
            </a:pPr>
            <a:r>
              <a:t>Poznávačka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3877" indent="-263877">
              <a:buSzPct val="100000"/>
              <a:buChar char="•"/>
            </a:pPr>
            <a:r>
              <a:t>Propagace</a:t>
            </a:r>
          </a:p>
          <a:p>
            <a:pPr marL="263877" indent="-263877">
              <a:buSzPct val="100000"/>
              <a:buChar char="•"/>
            </a:pPr>
            <a:r>
              <a:t>Můžete vidět, co vydávají jiní a zamezit dublování</a:t>
            </a:r>
          </a:p>
          <a:p>
            <a:pPr marL="263877" indent="-263877">
              <a:buSzPct val="100000"/>
              <a:buChar char="•"/>
            </a:pPr>
            <a:r>
              <a:t>Informování knihkupců a distributorů </a:t>
            </a:r>
          </a:p>
          <a:p>
            <a:pPr marL="263877" indent="-263877">
              <a:buSzPct val="100000"/>
              <a:buChar char="•"/>
            </a:pPr>
            <a:r>
              <a:t>Veletrhy</a:t>
            </a:r>
          </a:p>
          <a:p>
            <a:pPr/>
            <a:r>
              <a:t>https://www.academia.cz/build/static/edicni-plan/ep-2022.58f8230c.pdf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63877" indent="-263877">
              <a:buSzPct val="100000"/>
              <a:buChar char="•"/>
            </a:lvl1pPr>
          </a:lstStyle>
          <a:p>
            <a:pPr/>
            <a:r>
              <a:t>Redakce ukázka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prezentace</a:t>
            </a:r>
          </a:p>
        </p:txBody>
      </p:sp>
      <p:sp>
        <p:nvSpPr>
          <p:cNvPr id="12" name="Autor a datum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13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Výpis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Více o faktu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Více o faktu</a:t>
            </a:r>
          </a:p>
        </p:txBody>
      </p:sp>
      <p:sp>
        <p:nvSpPr>
          <p:cNvPr id="10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Zdroj</a:t>
            </a:r>
          </a:p>
        </p:txBody>
      </p:sp>
      <p:sp>
        <p:nvSpPr>
          <p:cNvPr id="116" name="Text úrovně 1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„Význačný citát“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vě medúzy na růžovém pozadí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Dvě dotýkající se medúzy na tmavě modrém pozadí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Dvě medúzy na modrém pozadí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vě dotýkající se medúzy na tmavě modrém pozadí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brázek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158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159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  <a:lvl2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2pPr>
            <a:lvl3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3pPr>
            <a:lvl4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4pPr>
            <a:lvl5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 úrovně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8" name="Více o faktu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Více o faktu</a:t>
            </a:r>
          </a:p>
        </p:txBody>
      </p:sp>
      <p:sp>
        <p:nvSpPr>
          <p:cNvPr id="16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579215462_1440x2158.jpeg"/>
          <p:cNvSpPr/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7" name="Název snímku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178" name="Text úrovně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>
            <a:lvl1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  <a:lvl2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2pPr>
            <a:lvl3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3pPr>
            <a:lvl4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4pPr>
            <a:lvl5pPr>
              <a:buClrTx/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9" name="Podtitul snímku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solidFill>
                  <a:srgbClr val="D5D5D5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18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vě dotýkající se medúzy na tmavě modrém pozadí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a datum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a datum</a:t>
            </a:r>
          </a:p>
        </p:txBody>
      </p:sp>
      <p:sp>
        <p:nvSpPr>
          <p:cNvPr id="23" name="Název prezentac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Název prezentace</a:t>
            </a:r>
          </a:p>
        </p:txBody>
      </p:sp>
      <p:sp>
        <p:nvSpPr>
          <p:cNvPr id="24" name="Text úrovně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vě medúzy na modrém pozadí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Název snímku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34" name="Text úrovně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43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44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vě medúzy na růžovém pozadí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Název snímku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62" name="Text úrovně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Podtitul snímku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6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Název oddílu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80" name="Podtitul snímku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8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Název programu</a:t>
            </a:r>
          </a:p>
        </p:txBody>
      </p:sp>
      <p:sp>
        <p:nvSpPr>
          <p:cNvPr id="89" name="Program – podtitul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Program – podtitul</a:t>
            </a:r>
          </a:p>
        </p:txBody>
      </p:sp>
      <p:sp>
        <p:nvSpPr>
          <p:cNvPr id="90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Body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Název snímku</a:t>
            </a:r>
          </a:p>
        </p:txBody>
      </p:sp>
      <p:sp>
        <p:nvSpPr>
          <p:cNvPr id="3" name="Text úrovně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Jak vzniká kniha?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Jak vzniká kniha?</a:t>
            </a:r>
          </a:p>
        </p:txBody>
      </p:sp>
      <p:sp>
        <p:nvSpPr>
          <p:cNvPr id="190" name="2. 11.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2. 11.</a:t>
            </a:r>
          </a:p>
        </p:txBody>
      </p:sp>
      <p:sp>
        <p:nvSpPr>
          <p:cNvPr id="191" name="Co se skrývá za cenovkou knih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 se skrývá za cenovkou knih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lustrace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Ilustrace</a:t>
            </a:r>
          </a:p>
        </p:txBody>
      </p:sp>
      <p:sp>
        <p:nvSpPr>
          <p:cNvPr id="238" name="Výběr z více návrhů…"/>
          <p:cNvSpPr txBox="1"/>
          <p:nvPr/>
        </p:nvSpPr>
        <p:spPr>
          <a:xfrm>
            <a:off x="1319310" y="2917839"/>
            <a:ext cx="8709919" cy="630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36447" indent="-536447" algn="l" defTabSz="2340863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608"/>
            </a:pPr>
            <a:r>
              <a:t>Výběr z více návrhů</a:t>
            </a:r>
          </a:p>
          <a:p>
            <a:pPr marL="536447" indent="-536447" algn="l" defTabSz="2340863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608"/>
            </a:pPr>
            <a:r>
              <a:t>Že jsou ilustrace, neznamená, že nebude grafika</a:t>
            </a:r>
          </a:p>
          <a:p>
            <a:pPr marL="536447" indent="-536447" algn="l" defTabSz="2340863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608"/>
            </a:pPr>
            <a:r>
              <a:t>Někdy ilustrace součástí knihy a autorka textu je zároveň ilustrátorka – kdy se to stává často?</a:t>
            </a:r>
          </a:p>
        </p:txBody>
      </p:sp>
      <p:pic>
        <p:nvPicPr>
          <p:cNvPr id="239" name="Snímek obrazovky 2022-11-02 v 14.13.12.png" descr="Snímek obrazovky 2022-11-02 v 14.13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4393" y="3803794"/>
            <a:ext cx="12038456" cy="8206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Korektura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Korektura</a:t>
            </a:r>
          </a:p>
        </p:txBody>
      </p:sp>
      <p:sp>
        <p:nvSpPr>
          <p:cNvPr id="244" name="Jazyková správnost…"/>
          <p:cNvSpPr txBox="1"/>
          <p:nvPr/>
        </p:nvSpPr>
        <p:spPr>
          <a:xfrm>
            <a:off x="1319310" y="2917839"/>
            <a:ext cx="8709919" cy="630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/>
            </a:pPr>
            <a:r>
              <a:t>Jazyková správnost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/>
            </a:pPr>
            <a:r>
              <a:t>Technická redakce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/>
            </a:pPr>
            <a:r>
              <a:t>Pečlivost je zásadní! 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/>
            </a:pPr>
            <a:r>
              <a:t>Rejstříkování</a:t>
            </a:r>
          </a:p>
        </p:txBody>
      </p:sp>
      <p:pic>
        <p:nvPicPr>
          <p:cNvPr id="245" name="Snímek obrazovky 2022-11-02 v 14.07.52.png" descr="Snímek obrazovky 2022-11-02 v 14.07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7527" y="2630727"/>
            <a:ext cx="11063856" cy="7476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nímek obrazovky 2022-11-02 v 14.09.08.png" descr="Snímek obrazovky 2022-11-02 v 14.09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15760" y="8409654"/>
            <a:ext cx="6039060" cy="5041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rafika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Grafika</a:t>
            </a:r>
          </a:p>
        </p:txBody>
      </p:sp>
      <p:sp>
        <p:nvSpPr>
          <p:cNvPr id="251" name="Výběr písma…"/>
          <p:cNvSpPr txBox="1"/>
          <p:nvPr/>
        </p:nvSpPr>
        <p:spPr>
          <a:xfrm>
            <a:off x="1319310" y="2917839"/>
            <a:ext cx="8709919" cy="963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Výběr písma</a:t>
            </a:r>
          </a:p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Příprava obálky – navržení, výběr obrázku apod.</a:t>
            </a:r>
          </a:p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Příprava šablony pro knižní blok</a:t>
            </a:r>
          </a:p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Velikost knihy</a:t>
            </a:r>
          </a:p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Barvy (včetně stužky)</a:t>
            </a:r>
          </a:p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Vazba</a:t>
            </a:r>
          </a:p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Papír!</a:t>
            </a:r>
          </a:p>
          <a:p>
            <a:pPr marL="447040" indent="-447040" algn="l" defTabSz="1950720">
              <a:spcBef>
                <a:spcPts val="1900"/>
              </a:spcBef>
              <a:buClr>
                <a:srgbClr val="000000"/>
              </a:buClr>
              <a:buSzPct val="100000"/>
              <a:buChar char="•"/>
              <a:defRPr sz="3840"/>
            </a:pPr>
            <a:r>
              <a:t>Maketa</a:t>
            </a:r>
          </a:p>
          <a:p>
            <a:pPr algn="l" defTabSz="1950720">
              <a:spcBef>
                <a:spcPts val="1900"/>
              </a:spcBef>
              <a:defRPr sz="3840"/>
            </a:pPr>
          </a:p>
        </p:txBody>
      </p:sp>
      <p:pic>
        <p:nvPicPr>
          <p:cNvPr id="252" name="Snímek obrazovky 2022-11-02 v 14.11.15.png" descr="Snímek obrazovky 2022-11-02 v 14.11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56232" y="2710197"/>
            <a:ext cx="8816433" cy="10419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ypy vazeb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Typy vazeb</a:t>
            </a:r>
          </a:p>
        </p:txBody>
      </p:sp>
      <p:pic>
        <p:nvPicPr>
          <p:cNvPr id="25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1410" y="2689503"/>
            <a:ext cx="13979125" cy="691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1410" y="9706624"/>
            <a:ext cx="13979125" cy="3388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MYK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CMYK</a:t>
            </a:r>
          </a:p>
        </p:txBody>
      </p:sp>
      <p:pic>
        <p:nvPicPr>
          <p:cNvPr id="263" name="Snímek obrazovky 2022-11-02 v 14.20.11.png" descr="Snímek obrazovky 2022-11-02 v 14.20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6795" y="3720550"/>
            <a:ext cx="14236701" cy="7988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MYK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CMYK</a:t>
            </a:r>
          </a:p>
        </p:txBody>
      </p:sp>
      <p:pic>
        <p:nvPicPr>
          <p:cNvPr id="26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0791" y="3331751"/>
            <a:ext cx="8604495" cy="8604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3708400"/>
            <a:ext cx="12192000" cy="629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azba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Sazba</a:t>
            </a:r>
          </a:p>
        </p:txBody>
      </p:sp>
      <p:sp>
        <p:nvSpPr>
          <p:cNvPr id="272" name="Nalití, zlom, vysázení…"/>
          <p:cNvSpPr txBox="1"/>
          <p:nvPr/>
        </p:nvSpPr>
        <p:spPr>
          <a:xfrm>
            <a:off x="1319310" y="2917839"/>
            <a:ext cx="8709919" cy="630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/>
            </a:pPr>
            <a:r>
              <a:t>Nalití, zlom, vysázení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/>
            </a:pPr>
            <a:r>
              <a:t>Použije šablonu grafika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/>
            </a:pPr>
            <a:r>
              <a:t>Dělení slov, proklad písma, změna písma…</a:t>
            </a:r>
          </a:p>
        </p:txBody>
      </p:sp>
      <p:pic>
        <p:nvPicPr>
          <p:cNvPr id="273" name="025a0f83b8a2a3df97452ee5272eed16.jpg" descr="025a0f83b8a2a3df97452ee5272eed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3280" y="3428999"/>
            <a:ext cx="12192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azba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Sazba</a:t>
            </a:r>
          </a:p>
        </p:txBody>
      </p:sp>
      <p:pic>
        <p:nvPicPr>
          <p:cNvPr id="27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37" y="3962616"/>
            <a:ext cx="12347519" cy="920947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Na praporek"/>
          <p:cNvSpPr txBox="1"/>
          <p:nvPr/>
        </p:nvSpPr>
        <p:spPr>
          <a:xfrm>
            <a:off x="3701113" y="2831430"/>
            <a:ext cx="6045089" cy="110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1706837">
              <a:lnSpc>
                <a:spcPct val="80000"/>
              </a:lnSpc>
              <a:defRPr spc="-116" sz="5810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Na praporek</a:t>
            </a:r>
          </a:p>
        </p:txBody>
      </p:sp>
      <p:pic>
        <p:nvPicPr>
          <p:cNvPr id="278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52920" y="3949860"/>
            <a:ext cx="12347518" cy="923498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Do bloku"/>
          <p:cNvSpPr txBox="1"/>
          <p:nvPr/>
        </p:nvSpPr>
        <p:spPr>
          <a:xfrm>
            <a:off x="15504135" y="2831430"/>
            <a:ext cx="6045089" cy="110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1706837">
              <a:lnSpc>
                <a:spcPct val="80000"/>
              </a:lnSpc>
              <a:defRPr spc="-116" sz="5810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Do bloku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ráž"/>
          <p:cNvSpPr txBox="1"/>
          <p:nvPr>
            <p:ph type="body" sz="quarter" idx="1"/>
          </p:nvPr>
        </p:nvSpPr>
        <p:spPr>
          <a:xfrm>
            <a:off x="607165" y="1022156"/>
            <a:ext cx="7775845" cy="1931549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Tiráž</a:t>
            </a:r>
          </a:p>
        </p:txBody>
      </p:sp>
      <p:sp>
        <p:nvSpPr>
          <p:cNvPr id="282" name="Copyrighty (AZ)…"/>
          <p:cNvSpPr txBox="1"/>
          <p:nvPr/>
        </p:nvSpPr>
        <p:spPr>
          <a:xfrm>
            <a:off x="1055632" y="3533455"/>
            <a:ext cx="8709919" cy="6307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391" indent="-469391" algn="l" defTabSz="2048255">
              <a:spcBef>
                <a:spcPts val="2000"/>
              </a:spcBef>
              <a:buClr>
                <a:srgbClr val="000000"/>
              </a:buClr>
              <a:buSzPct val="100000"/>
              <a:buChar char="•"/>
              <a:defRPr sz="4032"/>
            </a:pPr>
            <a:r>
              <a:t>Copyrighty (AZ)</a:t>
            </a:r>
          </a:p>
          <a:p>
            <a:pPr marL="469391" indent="-469391" algn="l" defTabSz="2048255">
              <a:spcBef>
                <a:spcPts val="2000"/>
              </a:spcBef>
              <a:buClr>
                <a:srgbClr val="000000"/>
              </a:buClr>
              <a:buSzPct val="100000"/>
              <a:buChar char="•"/>
              <a:defRPr sz="4032"/>
            </a:pPr>
            <a:r>
              <a:t>Co © jméno</a:t>
            </a:r>
          </a:p>
          <a:p>
            <a:pPr marL="469391" indent="-469391" algn="l" defTabSz="2048255">
              <a:spcBef>
                <a:spcPts val="2000"/>
              </a:spcBef>
              <a:buClr>
                <a:srgbClr val="000000"/>
              </a:buClr>
              <a:buSzPct val="100000"/>
              <a:buChar char="•"/>
              <a:defRPr sz="4032"/>
            </a:pPr>
            <a:r>
              <a:t>Bibliografický záznam – Národní knihovna</a:t>
            </a:r>
          </a:p>
          <a:p>
            <a:pPr marL="469391" indent="-469391" algn="l" defTabSz="2048255">
              <a:spcBef>
                <a:spcPts val="2000"/>
              </a:spcBef>
              <a:buClr>
                <a:srgbClr val="000000"/>
              </a:buClr>
              <a:buSzPct val="100000"/>
              <a:buChar char="•"/>
              <a:defRPr sz="4032"/>
            </a:pPr>
            <a:r>
              <a:t>Copy tiráž</a:t>
            </a:r>
          </a:p>
          <a:p>
            <a:pPr marL="469391" indent="-469391" algn="l" defTabSz="2048255">
              <a:spcBef>
                <a:spcPts val="2000"/>
              </a:spcBef>
              <a:buClr>
                <a:srgbClr val="000000"/>
              </a:buClr>
              <a:buSzPct val="100000"/>
              <a:buChar char="•"/>
              <a:defRPr sz="4032"/>
            </a:pPr>
            <a:r>
              <a:t>Technická tiráž (vzadu)</a:t>
            </a:r>
          </a:p>
        </p:txBody>
      </p:sp>
      <p:pic>
        <p:nvPicPr>
          <p:cNvPr id="283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7780" y="302533"/>
            <a:ext cx="15839311" cy="7312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nímek obrazovky 2022-11-02 v 15.30.56.png" descr="Snímek obrazovky 2022-11-02 v 15.30.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89789" y="5645177"/>
            <a:ext cx="8001001" cy="756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SBN"/>
          <p:cNvSpPr txBox="1"/>
          <p:nvPr>
            <p:ph type="body" sz="quarter" idx="1"/>
          </p:nvPr>
        </p:nvSpPr>
        <p:spPr>
          <a:xfrm>
            <a:off x="7929762" y="824915"/>
            <a:ext cx="7775844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ISBN</a:t>
            </a:r>
          </a:p>
        </p:txBody>
      </p:sp>
      <p:pic>
        <p:nvPicPr>
          <p:cNvPr id="289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9364" y="7912425"/>
            <a:ext cx="15864580" cy="220482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Čára"/>
          <p:cNvSpPr/>
          <p:nvPr/>
        </p:nvSpPr>
        <p:spPr>
          <a:xfrm flipH="1" flipV="1">
            <a:off x="6691577" y="6226723"/>
            <a:ext cx="1922568" cy="19225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1" name="Čára"/>
          <p:cNvSpPr/>
          <p:nvPr/>
        </p:nvSpPr>
        <p:spPr>
          <a:xfrm flipH="1" flipV="1">
            <a:off x="11453756" y="6226723"/>
            <a:ext cx="1922568" cy="19225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2" name="Čára"/>
          <p:cNvSpPr/>
          <p:nvPr/>
        </p:nvSpPr>
        <p:spPr>
          <a:xfrm flipH="1" flipV="1">
            <a:off x="8770062" y="6353724"/>
            <a:ext cx="1922568" cy="19225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3" name="Čára"/>
          <p:cNvSpPr/>
          <p:nvPr/>
        </p:nvSpPr>
        <p:spPr>
          <a:xfrm flipH="1" flipV="1">
            <a:off x="14137450" y="6226723"/>
            <a:ext cx="1922568" cy="19225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4" name="Čára"/>
          <p:cNvSpPr/>
          <p:nvPr/>
        </p:nvSpPr>
        <p:spPr>
          <a:xfrm flipH="1" flipV="1">
            <a:off x="16215935" y="6353724"/>
            <a:ext cx="1922568" cy="19225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5" name="Kniha"/>
          <p:cNvSpPr txBox="1"/>
          <p:nvPr/>
        </p:nvSpPr>
        <p:spPr>
          <a:xfrm>
            <a:off x="5641169" y="5488165"/>
            <a:ext cx="218312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Kniha</a:t>
            </a:r>
          </a:p>
        </p:txBody>
      </p:sp>
      <p:sp>
        <p:nvSpPr>
          <p:cNvPr id="296" name="ČR"/>
          <p:cNvSpPr txBox="1"/>
          <p:nvPr/>
        </p:nvSpPr>
        <p:spPr>
          <a:xfrm>
            <a:off x="7888517" y="5488165"/>
            <a:ext cx="218312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ČR</a:t>
            </a:r>
          </a:p>
        </p:txBody>
      </p:sp>
      <p:sp>
        <p:nvSpPr>
          <p:cNvPr id="297" name="Nakladatel"/>
          <p:cNvSpPr txBox="1"/>
          <p:nvPr/>
        </p:nvSpPr>
        <p:spPr>
          <a:xfrm>
            <a:off x="10410091" y="5488165"/>
            <a:ext cx="218312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Nakladatel</a:t>
            </a:r>
          </a:p>
        </p:txBody>
      </p:sp>
      <p:sp>
        <p:nvSpPr>
          <p:cNvPr id="298" name="Titul"/>
          <p:cNvSpPr txBox="1"/>
          <p:nvPr/>
        </p:nvSpPr>
        <p:spPr>
          <a:xfrm>
            <a:off x="13104252" y="5488165"/>
            <a:ext cx="218312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Titul</a:t>
            </a:r>
          </a:p>
        </p:txBody>
      </p:sp>
      <p:sp>
        <p:nvSpPr>
          <p:cNvPr id="299" name="Kontrolní součet"/>
          <p:cNvSpPr txBox="1"/>
          <p:nvPr/>
        </p:nvSpPr>
        <p:spPr>
          <a:xfrm>
            <a:off x="15408355" y="5278615"/>
            <a:ext cx="218312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Kontrolní součet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nímek obrazovky 2022-11-02 v 13.18.05.png" descr="Snímek obrazovky 2022-11-02 v 13.18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945" y="2831837"/>
            <a:ext cx="10494381" cy="7093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nímek obrazovky 2022-11-02 v 13.18.32.png" descr="Snímek obrazovky 2022-11-02 v 13.18.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88030" y="2831837"/>
            <a:ext cx="11173583" cy="709342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Drážďanská cena lyriky"/>
          <p:cNvSpPr txBox="1"/>
          <p:nvPr>
            <p:ph type="body" sz="quarter" idx="1"/>
          </p:nvPr>
        </p:nvSpPr>
        <p:spPr>
          <a:xfrm>
            <a:off x="1269999" y="10705515"/>
            <a:ext cx="21844001" cy="2186081"/>
          </a:xfrm>
          <a:prstGeom prst="rect">
            <a:avLst/>
          </a:prstGeom>
        </p:spPr>
        <p:txBody>
          <a:bodyPr/>
          <a:lstStyle>
            <a:lvl1pPr>
              <a:defRPr spc="-168" sz="8400">
                <a:solidFill>
                  <a:srgbClr val="000000"/>
                </a:solidFill>
              </a:defRPr>
            </a:lvl1pPr>
          </a:lstStyle>
          <a:p>
            <a:pPr/>
            <a:r>
              <a:t>Drážďanská cena lyriky</a:t>
            </a:r>
          </a:p>
        </p:txBody>
      </p:sp>
      <p:sp>
        <p:nvSpPr>
          <p:cNvPr id="198" name="Co se stalo v uplynulém týdnu?"/>
          <p:cNvSpPr txBox="1"/>
          <p:nvPr/>
        </p:nvSpPr>
        <p:spPr>
          <a:xfrm>
            <a:off x="1269999" y="-134498"/>
            <a:ext cx="21844001" cy="21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438338">
              <a:lnSpc>
                <a:spcPct val="80000"/>
              </a:lnSpc>
              <a:defRPr spc="-168" sz="8400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Co se stalo v uplynulém týdnu?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skárna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Tiskárna</a:t>
            </a:r>
          </a:p>
        </p:txBody>
      </p:sp>
      <p:pic>
        <p:nvPicPr>
          <p:cNvPr id="304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4152" y="3153697"/>
            <a:ext cx="17354095" cy="8966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Části knihy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Části knihy</a:t>
            </a:r>
          </a:p>
        </p:txBody>
      </p:sp>
      <p:pic>
        <p:nvPicPr>
          <p:cNvPr id="309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9426" y="2462533"/>
            <a:ext cx="12185148" cy="11059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Díky za pozornost."/>
          <p:cNvSpPr txBox="1"/>
          <p:nvPr>
            <p:ph type="title"/>
          </p:nvPr>
        </p:nvSpPr>
        <p:spPr>
          <a:xfrm>
            <a:off x="1270000" y="5650384"/>
            <a:ext cx="21844001" cy="2415232"/>
          </a:xfrm>
          <a:prstGeom prst="rect">
            <a:avLst/>
          </a:prstGeom>
        </p:spPr>
        <p:txBody>
          <a:bodyPr/>
          <a:lstStyle>
            <a:lvl1pPr>
              <a:defRPr spc="-293" sz="98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Díky za pozornost.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o čteme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 čteme?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Jak se rukopis do nakladatelství dostává?"/>
          <p:cNvSpPr txBox="1"/>
          <p:nvPr>
            <p:ph type="body" sz="half" idx="1"/>
          </p:nvPr>
        </p:nvSpPr>
        <p:spPr>
          <a:xfrm>
            <a:off x="1270000" y="4092330"/>
            <a:ext cx="21844000" cy="4488604"/>
          </a:xfrm>
          <a:prstGeom prst="rect">
            <a:avLst/>
          </a:prstGeom>
        </p:spPr>
        <p:txBody>
          <a:bodyPr/>
          <a:lstStyle>
            <a:lvl1pPr defTabSz="1511770">
              <a:defRPr spc="-277" sz="13888">
                <a:solidFill>
                  <a:srgbClr val="000000"/>
                </a:solidFill>
              </a:defRPr>
            </a:lvl1pPr>
          </a:lstStyle>
          <a:p>
            <a:pPr/>
            <a:r>
              <a:t>Jak se rukopis do nakladatelství dostává?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nímek obrazovky 2022-11-02 v 13.25.06.png" descr="Snímek obrazovky 2022-11-02 v 13.25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161" y="2964213"/>
            <a:ext cx="13756524" cy="5346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nímek obrazovky 2022-11-02 v 13.26.18.png" descr="Snímek obrazovky 2022-11-02 v 13.26.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43417" y="1774809"/>
            <a:ext cx="9050739" cy="4517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nímek obrazovky 2022-11-02 v 13.27.11.png" descr="Snímek obrazovky 2022-11-02 v 13.27.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8006" y="9764400"/>
            <a:ext cx="15506701" cy="269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1881" y="3110718"/>
            <a:ext cx="20418695" cy="7614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rofil nakladatelství"/>
          <p:cNvSpPr txBox="1"/>
          <p:nvPr>
            <p:ph type="body" sz="quarter" idx="1"/>
          </p:nvPr>
        </p:nvSpPr>
        <p:spPr>
          <a:xfrm>
            <a:off x="1501493" y="126015"/>
            <a:ext cx="21844001" cy="2187206"/>
          </a:xfrm>
          <a:prstGeom prst="rect">
            <a:avLst/>
          </a:prstGeom>
        </p:spPr>
        <p:txBody>
          <a:bodyPr/>
          <a:lstStyle>
            <a:lvl1pPr defTabSz="2365188">
              <a:defRPr spc="-240" sz="12028">
                <a:solidFill>
                  <a:srgbClr val="000000"/>
                </a:solidFill>
              </a:defRPr>
            </a:lvl1pPr>
          </a:lstStyle>
          <a:p>
            <a:pPr/>
            <a:r>
              <a:t>Profil nakladatelství</a:t>
            </a:r>
          </a:p>
        </p:txBody>
      </p:sp>
      <p:pic>
        <p:nvPicPr>
          <p:cNvPr id="221" name="Snímek obrazovky 2022-11-02 v 13.32.06.png" descr="Snímek obrazovky 2022-11-02 v 13.32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171" y="2482561"/>
            <a:ext cx="13868401" cy="821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nímek obrazovky 2022-11-02 v 13.35.00.png" descr="Snímek obrazovky 2022-11-02 v 13.35.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0330" y="5496100"/>
            <a:ext cx="14147801" cy="878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K čemu slouží ediční plán?"/>
          <p:cNvSpPr txBox="1"/>
          <p:nvPr>
            <p:ph type="body" sz="half" idx="1"/>
          </p:nvPr>
        </p:nvSpPr>
        <p:spPr>
          <a:xfrm>
            <a:off x="993607" y="2804417"/>
            <a:ext cx="21844001" cy="4488604"/>
          </a:xfrm>
          <a:prstGeom prst="rect">
            <a:avLst/>
          </a:prstGeom>
        </p:spPr>
        <p:txBody>
          <a:bodyPr/>
          <a:lstStyle>
            <a:lvl1pPr defTabSz="1584920">
              <a:defRPr spc="-291" sz="14559">
                <a:solidFill>
                  <a:srgbClr val="000000"/>
                </a:solidFill>
              </a:defRPr>
            </a:lvl1pPr>
          </a:lstStyle>
          <a:p>
            <a:pPr/>
            <a:r>
              <a:t>K čemu slouží ediční plán?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2">
                <a:hueOff val="-206910"/>
                <a:satOff val="-12829"/>
                <a:lumOff val="16238"/>
              </a:schemeClr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dakce"/>
          <p:cNvSpPr txBox="1"/>
          <p:nvPr>
            <p:ph type="body" sz="quarter" idx="1"/>
          </p:nvPr>
        </p:nvSpPr>
        <p:spPr>
          <a:xfrm>
            <a:off x="2505616" y="849570"/>
            <a:ext cx="19372768" cy="1931548"/>
          </a:xfrm>
          <a:prstGeom prst="rect">
            <a:avLst/>
          </a:prstGeom>
        </p:spPr>
        <p:txBody>
          <a:bodyPr/>
          <a:lstStyle>
            <a:lvl1pPr defTabSz="1146019">
              <a:defRPr spc="-210" sz="10528">
                <a:solidFill>
                  <a:srgbClr val="000000"/>
                </a:solidFill>
              </a:defRPr>
            </a:lvl1pPr>
          </a:lstStyle>
          <a:p>
            <a:pPr/>
            <a:r>
              <a:t>Redakce</a:t>
            </a:r>
          </a:p>
        </p:txBody>
      </p:sp>
      <p:sp>
        <p:nvSpPr>
          <p:cNvPr id="231" name="Stylistika…"/>
          <p:cNvSpPr txBox="1"/>
          <p:nvPr/>
        </p:nvSpPr>
        <p:spPr>
          <a:xfrm>
            <a:off x="1319310" y="2917839"/>
            <a:ext cx="8709919" cy="6307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53212" indent="-553212" algn="l" defTabSz="2414016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752"/>
            </a:pPr>
            <a:r>
              <a:t>Stylistika</a:t>
            </a:r>
          </a:p>
          <a:p>
            <a:pPr marL="553212" indent="-553212" algn="l" defTabSz="2414016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752"/>
            </a:pPr>
            <a:r>
              <a:t>Koherence a koheze textu</a:t>
            </a:r>
          </a:p>
          <a:p>
            <a:pPr marL="553212" indent="-553212" algn="l" defTabSz="2414016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752"/>
            </a:pPr>
            <a:r>
              <a:t>Logická výstavba textu</a:t>
            </a:r>
          </a:p>
          <a:p>
            <a:pPr marL="553212" indent="-553212" algn="l" defTabSz="2414016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752"/>
            </a:pPr>
            <a:r>
              <a:t>Fakta, a to i v beletrii (třeba ve fantasy)</a:t>
            </a:r>
          </a:p>
        </p:txBody>
      </p:sp>
      <p:sp>
        <p:nvSpPr>
          <p:cNvPr id="232" name="Redaktor*ka…"/>
          <p:cNvSpPr txBox="1"/>
          <p:nvPr/>
        </p:nvSpPr>
        <p:spPr>
          <a:xfrm>
            <a:off x="12565808" y="2917839"/>
            <a:ext cx="8709919" cy="4298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47624" indent="-547624" algn="l" defTabSz="2389632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704"/>
            </a:pPr>
            <a:r>
              <a:t>Redaktor*ka</a:t>
            </a:r>
          </a:p>
          <a:p>
            <a:pPr marL="547624" indent="-547624" algn="l" defTabSz="2389632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704"/>
            </a:pPr>
            <a:r>
              <a:t>Jazykový redaktor*ka</a:t>
            </a:r>
          </a:p>
          <a:p>
            <a:pPr marL="547624" indent="-547624" algn="l" defTabSz="2389632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4704"/>
            </a:pPr>
            <a:r>
              <a:t>Odpovědný*á redaktor*ka</a:t>
            </a:r>
          </a:p>
        </p:txBody>
      </p:sp>
      <p:sp>
        <p:nvSpPr>
          <p:cNvPr id="233" name="Znáte jazykovou příručku? A Korpus?"/>
          <p:cNvSpPr txBox="1"/>
          <p:nvPr/>
        </p:nvSpPr>
        <p:spPr>
          <a:xfrm>
            <a:off x="2069827" y="9361845"/>
            <a:ext cx="20244346" cy="15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975335">
              <a:lnSpc>
                <a:spcPct val="80000"/>
              </a:lnSpc>
              <a:defRPr spc="-179" sz="8960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pPr/>
            <a:r>
              <a:t>Znáte jazykovou příručku? A Korpus?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2" grpId="2"/>
      <p:bldP build="p" bldLvl="5" animBg="1" rev="0" advAuto="0" spid="23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